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6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7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79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123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124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7"/>
  </p:notesMasterIdLst>
  <p:sldIdLst>
    <p:sldId id="257" r:id="rId2"/>
    <p:sldId id="647" r:id="rId3"/>
    <p:sldId id="259" r:id="rId4"/>
    <p:sldId id="379" r:id="rId5"/>
    <p:sldId id="633" r:id="rId6"/>
    <p:sldId id="650" r:id="rId7"/>
    <p:sldId id="651" r:id="rId8"/>
    <p:sldId id="652" r:id="rId9"/>
    <p:sldId id="653" r:id="rId10"/>
    <p:sldId id="786" r:id="rId11"/>
    <p:sldId id="656" r:id="rId12"/>
    <p:sldId id="657" r:id="rId13"/>
    <p:sldId id="658" r:id="rId14"/>
    <p:sldId id="659" r:id="rId15"/>
    <p:sldId id="660" r:id="rId16"/>
    <p:sldId id="661" r:id="rId17"/>
    <p:sldId id="662" r:id="rId18"/>
    <p:sldId id="811" r:id="rId19"/>
    <p:sldId id="812" r:id="rId20"/>
    <p:sldId id="663" r:id="rId21"/>
    <p:sldId id="664" r:id="rId22"/>
    <p:sldId id="665" r:id="rId23"/>
    <p:sldId id="666" r:id="rId24"/>
    <p:sldId id="667" r:id="rId25"/>
    <p:sldId id="668" r:id="rId26"/>
    <p:sldId id="669" r:id="rId27"/>
    <p:sldId id="670" r:id="rId28"/>
    <p:sldId id="809" r:id="rId29"/>
    <p:sldId id="810" r:id="rId30"/>
    <p:sldId id="787" r:id="rId31"/>
    <p:sldId id="672" r:id="rId32"/>
    <p:sldId id="673" r:id="rId33"/>
    <p:sldId id="674" r:id="rId34"/>
    <p:sldId id="675" r:id="rId35"/>
    <p:sldId id="788" r:id="rId36"/>
    <p:sldId id="804" r:id="rId37"/>
    <p:sldId id="677" r:id="rId38"/>
    <p:sldId id="678" r:id="rId39"/>
    <p:sldId id="679" r:id="rId40"/>
    <p:sldId id="680" r:id="rId41"/>
    <p:sldId id="681" r:id="rId42"/>
    <p:sldId id="682" r:id="rId43"/>
    <p:sldId id="683" r:id="rId44"/>
    <p:sldId id="684" r:id="rId45"/>
    <p:sldId id="686" r:id="rId46"/>
    <p:sldId id="687" r:id="rId47"/>
    <p:sldId id="805" r:id="rId48"/>
    <p:sldId id="790" r:id="rId49"/>
    <p:sldId id="791" r:id="rId50"/>
    <p:sldId id="792" r:id="rId51"/>
    <p:sldId id="784" r:id="rId52"/>
    <p:sldId id="689" r:id="rId53"/>
    <p:sldId id="690" r:id="rId54"/>
    <p:sldId id="807" r:id="rId55"/>
    <p:sldId id="691" r:id="rId56"/>
    <p:sldId id="692" r:id="rId57"/>
    <p:sldId id="693" r:id="rId58"/>
    <p:sldId id="694" r:id="rId59"/>
    <p:sldId id="695" r:id="rId60"/>
    <p:sldId id="701" r:id="rId61"/>
    <p:sldId id="702" r:id="rId62"/>
    <p:sldId id="813" r:id="rId63"/>
    <p:sldId id="806" r:id="rId64"/>
    <p:sldId id="785" r:id="rId65"/>
    <p:sldId id="704" r:id="rId66"/>
    <p:sldId id="705" r:id="rId67"/>
    <p:sldId id="706" r:id="rId68"/>
    <p:sldId id="707" r:id="rId69"/>
    <p:sldId id="708" r:id="rId70"/>
    <p:sldId id="709" r:id="rId71"/>
    <p:sldId id="793" r:id="rId72"/>
    <p:sldId id="711" r:id="rId73"/>
    <p:sldId id="712" r:id="rId74"/>
    <p:sldId id="775" r:id="rId75"/>
    <p:sldId id="776" r:id="rId76"/>
    <p:sldId id="777" r:id="rId77"/>
    <p:sldId id="794" r:id="rId78"/>
    <p:sldId id="795" r:id="rId79"/>
    <p:sldId id="779" r:id="rId80"/>
    <p:sldId id="720" r:id="rId81"/>
    <p:sldId id="721" r:id="rId82"/>
    <p:sldId id="796" r:id="rId83"/>
    <p:sldId id="723" r:id="rId84"/>
    <p:sldId id="724" r:id="rId85"/>
    <p:sldId id="725" r:id="rId86"/>
    <p:sldId id="726" r:id="rId87"/>
    <p:sldId id="727" r:id="rId88"/>
    <p:sldId id="728" r:id="rId89"/>
    <p:sldId id="808" r:id="rId90"/>
    <p:sldId id="731" r:id="rId91"/>
    <p:sldId id="732" r:id="rId92"/>
    <p:sldId id="733" r:id="rId93"/>
    <p:sldId id="734" r:id="rId94"/>
    <p:sldId id="735" r:id="rId95"/>
    <p:sldId id="736" r:id="rId96"/>
    <p:sldId id="737" r:id="rId97"/>
    <p:sldId id="738" r:id="rId98"/>
    <p:sldId id="739" r:id="rId99"/>
    <p:sldId id="740" r:id="rId100"/>
    <p:sldId id="741" r:id="rId101"/>
    <p:sldId id="742" r:id="rId102"/>
    <p:sldId id="743" r:id="rId103"/>
    <p:sldId id="744" r:id="rId104"/>
    <p:sldId id="745" r:id="rId105"/>
    <p:sldId id="746" r:id="rId106"/>
    <p:sldId id="797" r:id="rId107"/>
    <p:sldId id="801" r:id="rId108"/>
    <p:sldId id="750" r:id="rId109"/>
    <p:sldId id="748" r:id="rId110"/>
    <p:sldId id="760" r:id="rId111"/>
    <p:sldId id="761" r:id="rId112"/>
    <p:sldId id="762" r:id="rId113"/>
    <p:sldId id="799" r:id="rId114"/>
    <p:sldId id="764" r:id="rId115"/>
    <p:sldId id="765" r:id="rId116"/>
    <p:sldId id="766" r:id="rId117"/>
    <p:sldId id="767" r:id="rId118"/>
    <p:sldId id="768" r:id="rId119"/>
    <p:sldId id="769" r:id="rId120"/>
    <p:sldId id="770" r:id="rId121"/>
    <p:sldId id="800" r:id="rId122"/>
    <p:sldId id="772" r:id="rId123"/>
    <p:sldId id="773" r:id="rId124"/>
    <p:sldId id="774" r:id="rId125"/>
    <p:sldId id="814" r:id="rId126"/>
    <p:sldId id="815" r:id="rId127"/>
    <p:sldId id="816" r:id="rId128"/>
    <p:sldId id="817" r:id="rId129"/>
    <p:sldId id="818" r:id="rId130"/>
    <p:sldId id="819" r:id="rId131"/>
    <p:sldId id="820" r:id="rId132"/>
    <p:sldId id="821" r:id="rId133"/>
    <p:sldId id="822" r:id="rId134"/>
    <p:sldId id="823" r:id="rId135"/>
    <p:sldId id="824" r:id="rId136"/>
    <p:sldId id="825" r:id="rId137"/>
    <p:sldId id="826" r:id="rId138"/>
    <p:sldId id="827" r:id="rId139"/>
    <p:sldId id="828" r:id="rId140"/>
    <p:sldId id="829" r:id="rId141"/>
    <p:sldId id="830" r:id="rId142"/>
    <p:sldId id="831" r:id="rId143"/>
    <p:sldId id="832" r:id="rId144"/>
    <p:sldId id="833" r:id="rId145"/>
    <p:sldId id="834" r:id="rId146"/>
    <p:sldId id="835" r:id="rId147"/>
    <p:sldId id="836" r:id="rId148"/>
    <p:sldId id="837" r:id="rId149"/>
    <p:sldId id="838" r:id="rId150"/>
    <p:sldId id="839" r:id="rId151"/>
    <p:sldId id="840" r:id="rId152"/>
    <p:sldId id="841" r:id="rId153"/>
    <p:sldId id="842" r:id="rId154"/>
    <p:sldId id="843" r:id="rId155"/>
    <p:sldId id="844" r:id="rId156"/>
    <p:sldId id="845" r:id="rId157"/>
    <p:sldId id="846" r:id="rId158"/>
    <p:sldId id="847" r:id="rId159"/>
    <p:sldId id="848" r:id="rId160"/>
    <p:sldId id="849" r:id="rId161"/>
    <p:sldId id="850" r:id="rId162"/>
    <p:sldId id="851" r:id="rId163"/>
    <p:sldId id="852" r:id="rId164"/>
    <p:sldId id="853" r:id="rId165"/>
    <p:sldId id="854" r:id="rId166"/>
    <p:sldId id="855" r:id="rId167"/>
    <p:sldId id="856" r:id="rId168"/>
    <p:sldId id="857" r:id="rId169"/>
    <p:sldId id="858" r:id="rId170"/>
    <p:sldId id="859" r:id="rId171"/>
    <p:sldId id="860" r:id="rId172"/>
    <p:sldId id="861" r:id="rId173"/>
    <p:sldId id="862" r:id="rId174"/>
    <p:sldId id="863" r:id="rId175"/>
    <p:sldId id="864" r:id="rId176"/>
    <p:sldId id="865" r:id="rId177"/>
    <p:sldId id="866" r:id="rId178"/>
    <p:sldId id="867" r:id="rId179"/>
    <p:sldId id="868" r:id="rId180"/>
    <p:sldId id="869" r:id="rId181"/>
    <p:sldId id="870" r:id="rId182"/>
    <p:sldId id="871" r:id="rId183"/>
    <p:sldId id="872" r:id="rId184"/>
    <p:sldId id="873" r:id="rId185"/>
    <p:sldId id="874" r:id="rId186"/>
    <p:sldId id="875" r:id="rId187"/>
    <p:sldId id="876" r:id="rId188"/>
    <p:sldId id="877" r:id="rId189"/>
    <p:sldId id="878" r:id="rId190"/>
    <p:sldId id="879" r:id="rId191"/>
    <p:sldId id="880" r:id="rId192"/>
    <p:sldId id="881" r:id="rId193"/>
    <p:sldId id="882" r:id="rId194"/>
    <p:sldId id="883" r:id="rId195"/>
    <p:sldId id="884" r:id="rId196"/>
    <p:sldId id="885" r:id="rId197"/>
    <p:sldId id="886" r:id="rId198"/>
    <p:sldId id="887" r:id="rId199"/>
    <p:sldId id="888" r:id="rId200"/>
    <p:sldId id="889" r:id="rId201"/>
    <p:sldId id="890" r:id="rId202"/>
    <p:sldId id="891" r:id="rId203"/>
    <p:sldId id="892" r:id="rId204"/>
    <p:sldId id="893" r:id="rId205"/>
    <p:sldId id="894" r:id="rId206"/>
    <p:sldId id="895" r:id="rId207"/>
    <p:sldId id="896" r:id="rId208"/>
    <p:sldId id="897" r:id="rId209"/>
    <p:sldId id="898" r:id="rId210"/>
    <p:sldId id="899" r:id="rId211"/>
    <p:sldId id="900" r:id="rId212"/>
    <p:sldId id="901" r:id="rId213"/>
    <p:sldId id="902" r:id="rId214"/>
    <p:sldId id="903" r:id="rId215"/>
    <p:sldId id="904" r:id="rId216"/>
    <p:sldId id="905" r:id="rId217"/>
    <p:sldId id="906" r:id="rId218"/>
    <p:sldId id="907" r:id="rId219"/>
    <p:sldId id="908" r:id="rId220"/>
    <p:sldId id="909" r:id="rId221"/>
    <p:sldId id="910" r:id="rId222"/>
    <p:sldId id="911" r:id="rId223"/>
    <p:sldId id="912" r:id="rId224"/>
    <p:sldId id="913" r:id="rId225"/>
    <p:sldId id="914" r:id="rId226"/>
    <p:sldId id="915" r:id="rId227"/>
    <p:sldId id="916" r:id="rId228"/>
    <p:sldId id="917" r:id="rId229"/>
    <p:sldId id="918" r:id="rId230"/>
    <p:sldId id="919" r:id="rId231"/>
    <p:sldId id="920" r:id="rId232"/>
    <p:sldId id="921" r:id="rId233"/>
    <p:sldId id="922" r:id="rId234"/>
    <p:sldId id="923" r:id="rId235"/>
    <p:sldId id="924" r:id="rId236"/>
    <p:sldId id="925" r:id="rId237"/>
    <p:sldId id="926" r:id="rId238"/>
    <p:sldId id="927" r:id="rId239"/>
    <p:sldId id="928" r:id="rId240"/>
    <p:sldId id="929" r:id="rId241"/>
    <p:sldId id="930" r:id="rId242"/>
    <p:sldId id="931" r:id="rId243"/>
    <p:sldId id="932" r:id="rId244"/>
    <p:sldId id="933" r:id="rId245"/>
    <p:sldId id="934" r:id="rId246"/>
    <p:sldId id="935" r:id="rId247"/>
    <p:sldId id="936" r:id="rId248"/>
    <p:sldId id="937" r:id="rId249"/>
    <p:sldId id="938" r:id="rId250"/>
    <p:sldId id="939" r:id="rId251"/>
    <p:sldId id="940" r:id="rId252"/>
    <p:sldId id="941" r:id="rId253"/>
    <p:sldId id="942" r:id="rId254"/>
    <p:sldId id="943" r:id="rId255"/>
    <p:sldId id="944" r:id="rId256"/>
    <p:sldId id="945" r:id="rId257"/>
    <p:sldId id="946" r:id="rId258"/>
    <p:sldId id="947" r:id="rId259"/>
    <p:sldId id="948" r:id="rId260"/>
    <p:sldId id="949" r:id="rId261"/>
    <p:sldId id="950" r:id="rId262"/>
    <p:sldId id="951" r:id="rId263"/>
    <p:sldId id="952" r:id="rId264"/>
    <p:sldId id="953" r:id="rId265"/>
    <p:sldId id="954" r:id="rId266"/>
    <p:sldId id="955" r:id="rId267"/>
    <p:sldId id="956" r:id="rId268"/>
    <p:sldId id="957" r:id="rId269"/>
    <p:sldId id="958" r:id="rId270"/>
    <p:sldId id="959" r:id="rId271"/>
    <p:sldId id="960" r:id="rId272"/>
    <p:sldId id="961" r:id="rId273"/>
    <p:sldId id="962" r:id="rId274"/>
    <p:sldId id="963" r:id="rId275"/>
    <p:sldId id="964" r:id="rId276"/>
    <p:sldId id="965" r:id="rId277"/>
    <p:sldId id="966" r:id="rId278"/>
    <p:sldId id="967" r:id="rId279"/>
    <p:sldId id="968" r:id="rId280"/>
    <p:sldId id="969" r:id="rId281"/>
    <p:sldId id="970" r:id="rId282"/>
    <p:sldId id="971" r:id="rId283"/>
    <p:sldId id="972" r:id="rId284"/>
    <p:sldId id="973" r:id="rId285"/>
    <p:sldId id="974" r:id="rId286"/>
    <p:sldId id="975" r:id="rId287"/>
    <p:sldId id="976" r:id="rId288"/>
    <p:sldId id="977" r:id="rId289"/>
    <p:sldId id="978" r:id="rId290"/>
    <p:sldId id="979" r:id="rId291"/>
    <p:sldId id="980" r:id="rId292"/>
    <p:sldId id="981" r:id="rId293"/>
    <p:sldId id="982" r:id="rId294"/>
    <p:sldId id="983" r:id="rId295"/>
    <p:sldId id="984" r:id="rId296"/>
    <p:sldId id="985" r:id="rId297"/>
    <p:sldId id="986" r:id="rId298"/>
    <p:sldId id="987" r:id="rId299"/>
    <p:sldId id="988" r:id="rId300"/>
    <p:sldId id="989" r:id="rId301"/>
    <p:sldId id="990" r:id="rId302"/>
    <p:sldId id="991" r:id="rId303"/>
    <p:sldId id="992" r:id="rId304"/>
    <p:sldId id="993" r:id="rId305"/>
    <p:sldId id="994" r:id="rId30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1" autoAdjust="0"/>
    <p:restoredTop sz="85213" autoAdjust="0"/>
  </p:normalViewPr>
  <p:slideViewPr>
    <p:cSldViewPr snapToGrid="0">
      <p:cViewPr varScale="1">
        <p:scale>
          <a:sx n="61" d="100"/>
          <a:sy n="61" d="100"/>
        </p:scale>
        <p:origin x="1680" y="7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312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theme" Target="theme/theme1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tableStyles" Target="tableStyles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8BCA67-B5F1-4FA1-967B-FBDA93F2B09B}" type="doc">
      <dgm:prSet loTypeId="urn:microsoft.com/office/officeart/2005/8/layout/process4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11069431-4C19-40E6-885B-0A10B2398FB3}">
      <dgm:prSet phldrT="[文字]" custT="1"/>
      <dgm:spPr/>
      <dgm:t>
        <a:bodyPr/>
        <a:lstStyle/>
        <a:p>
          <a:pPr algn="l"/>
          <a:r>
            <a:rPr lang="en-US" altLang="zh-TW" sz="2800" dirty="0"/>
            <a:t>Lecture II: Variants of Neural Network</a:t>
          </a:r>
          <a:endParaRPr lang="zh-TW" altLang="en-US" sz="2800" dirty="0"/>
        </a:p>
      </dgm:t>
    </dgm:pt>
    <dgm:pt modelId="{305F7668-DA1C-45CF-B570-434E95B4C04C}" type="parTrans" cxnId="{0FBB92A0-CD89-4DE6-9F9B-BFD385EA91AA}">
      <dgm:prSet/>
      <dgm:spPr/>
      <dgm:t>
        <a:bodyPr/>
        <a:lstStyle/>
        <a:p>
          <a:endParaRPr lang="zh-TW" altLang="en-US"/>
        </a:p>
      </dgm:t>
    </dgm:pt>
    <dgm:pt modelId="{EB5890CE-1A8D-4B0D-BC60-227BD1F33DD8}" type="sibTrans" cxnId="{0FBB92A0-CD89-4DE6-9F9B-BFD385EA91AA}">
      <dgm:prSet/>
      <dgm:spPr/>
      <dgm:t>
        <a:bodyPr/>
        <a:lstStyle/>
        <a:p>
          <a:endParaRPr lang="zh-TW" altLang="en-US"/>
        </a:p>
      </dgm:t>
    </dgm:pt>
    <dgm:pt modelId="{94AB1502-08D7-4902-8C33-D3687F9F5DE2}">
      <dgm:prSet phldrT="[文字]" custT="1"/>
      <dgm:spPr/>
      <dgm:t>
        <a:bodyPr/>
        <a:lstStyle/>
        <a:p>
          <a:pPr algn="l"/>
          <a:r>
            <a:rPr lang="en-US" altLang="zh-TW" sz="2800" dirty="0"/>
            <a:t>Lecture I: Introduction of Deep Learning</a:t>
          </a:r>
          <a:endParaRPr lang="zh-TW" altLang="en-US" sz="2800" dirty="0"/>
        </a:p>
      </dgm:t>
    </dgm:pt>
    <dgm:pt modelId="{01286944-B6E2-4735-B5EF-5936FF11C656}" type="parTrans" cxnId="{BE41B9A7-DD5D-4827-B66C-678AA634D202}">
      <dgm:prSet/>
      <dgm:spPr/>
      <dgm:t>
        <a:bodyPr/>
        <a:lstStyle/>
        <a:p>
          <a:endParaRPr lang="zh-TW" altLang="en-US"/>
        </a:p>
      </dgm:t>
    </dgm:pt>
    <dgm:pt modelId="{D35A6C76-0859-4DCE-8AC1-8C396DFBF7E0}" type="sibTrans" cxnId="{BE41B9A7-DD5D-4827-B66C-678AA634D202}">
      <dgm:prSet/>
      <dgm:spPr/>
      <dgm:t>
        <a:bodyPr/>
        <a:lstStyle/>
        <a:p>
          <a:endParaRPr lang="zh-TW" altLang="en-US"/>
        </a:p>
      </dgm:t>
    </dgm:pt>
    <dgm:pt modelId="{664A50E4-669E-45B6-9AC5-39BDFCF7743F}">
      <dgm:prSet phldrT="[文字]" custT="1"/>
      <dgm:spPr/>
      <dgm:t>
        <a:bodyPr/>
        <a:lstStyle/>
        <a:p>
          <a:pPr algn="l"/>
          <a:r>
            <a:rPr lang="en-US" altLang="zh-TW" sz="2800" dirty="0"/>
            <a:t>Lecture III: Beyond Supervised Learning</a:t>
          </a:r>
          <a:endParaRPr lang="zh-TW" altLang="en-US" sz="2800" dirty="0"/>
        </a:p>
      </dgm:t>
    </dgm:pt>
    <dgm:pt modelId="{96BAA9C6-D78C-4883-A0CF-8D635A77F3C2}" type="sibTrans" cxnId="{28F41B5B-3AD4-4E90-9416-17C084B693E9}">
      <dgm:prSet/>
      <dgm:spPr/>
      <dgm:t>
        <a:bodyPr/>
        <a:lstStyle/>
        <a:p>
          <a:endParaRPr lang="zh-TW" altLang="en-US"/>
        </a:p>
      </dgm:t>
    </dgm:pt>
    <dgm:pt modelId="{E092F7CA-BB86-48D2-8172-3F05E8345A62}" type="parTrans" cxnId="{28F41B5B-3AD4-4E90-9416-17C084B693E9}">
      <dgm:prSet/>
      <dgm:spPr/>
      <dgm:t>
        <a:bodyPr/>
        <a:lstStyle/>
        <a:p>
          <a:endParaRPr lang="zh-TW" altLang="en-US"/>
        </a:p>
      </dgm:t>
    </dgm:pt>
    <dgm:pt modelId="{AE3F25F9-D7D6-4540-A911-3E5C3469747B}" type="pres">
      <dgm:prSet presAssocID="{388BCA67-B5F1-4FA1-967B-FBDA93F2B09B}" presName="Name0" presStyleCnt="0">
        <dgm:presLayoutVars>
          <dgm:dir/>
          <dgm:animLvl val="lvl"/>
          <dgm:resizeHandles val="exact"/>
        </dgm:presLayoutVars>
      </dgm:prSet>
      <dgm:spPr/>
    </dgm:pt>
    <dgm:pt modelId="{15CA4221-71EE-408F-AEE7-92A10D1FE6E2}" type="pres">
      <dgm:prSet presAssocID="{664A50E4-669E-45B6-9AC5-39BDFCF7743F}" presName="boxAndChildren" presStyleCnt="0"/>
      <dgm:spPr/>
    </dgm:pt>
    <dgm:pt modelId="{441C991D-B69B-4DB9-AF2C-AA6C42BE04F8}" type="pres">
      <dgm:prSet presAssocID="{664A50E4-669E-45B6-9AC5-39BDFCF7743F}" presName="parentTextBox" presStyleLbl="node1" presStyleIdx="0" presStyleCnt="3"/>
      <dgm:spPr/>
    </dgm:pt>
    <dgm:pt modelId="{85F00BF6-734F-4503-8945-F156CD667B95}" type="pres">
      <dgm:prSet presAssocID="{EB5890CE-1A8D-4B0D-BC60-227BD1F33DD8}" presName="sp" presStyleCnt="0"/>
      <dgm:spPr/>
    </dgm:pt>
    <dgm:pt modelId="{5C25478C-B4C7-49AD-9EF3-F8B791AFAB6B}" type="pres">
      <dgm:prSet presAssocID="{11069431-4C19-40E6-885B-0A10B2398FB3}" presName="arrowAndChildren" presStyleCnt="0"/>
      <dgm:spPr/>
    </dgm:pt>
    <dgm:pt modelId="{B93EF2DA-CAE7-42C2-A7FF-FD5632D8A39A}" type="pres">
      <dgm:prSet presAssocID="{11069431-4C19-40E6-885B-0A10B2398FB3}" presName="parentTextArrow" presStyleLbl="node1" presStyleIdx="1" presStyleCnt="3"/>
      <dgm:spPr/>
    </dgm:pt>
    <dgm:pt modelId="{8BFF3E1B-7AFE-46F5-9658-2F88DA14D2FD}" type="pres">
      <dgm:prSet presAssocID="{D35A6C76-0859-4DCE-8AC1-8C396DFBF7E0}" presName="sp" presStyleCnt="0"/>
      <dgm:spPr/>
    </dgm:pt>
    <dgm:pt modelId="{85A38E1C-4A53-4607-9192-A7D21621AA71}" type="pres">
      <dgm:prSet presAssocID="{94AB1502-08D7-4902-8C33-D3687F9F5DE2}" presName="arrowAndChildren" presStyleCnt="0"/>
      <dgm:spPr/>
    </dgm:pt>
    <dgm:pt modelId="{1A988A03-0D8C-4549-AA77-6A248011D73B}" type="pres">
      <dgm:prSet presAssocID="{94AB1502-08D7-4902-8C33-D3687F9F5DE2}" presName="parentTextArrow" presStyleLbl="node1" presStyleIdx="2" presStyleCnt="3"/>
      <dgm:spPr/>
    </dgm:pt>
  </dgm:ptLst>
  <dgm:cxnLst>
    <dgm:cxn modelId="{1AE8EE30-8D5A-4C60-B6C9-BD050E48394A}" type="presOf" srcId="{388BCA67-B5F1-4FA1-967B-FBDA93F2B09B}" destId="{AE3F25F9-D7D6-4540-A911-3E5C3469747B}" srcOrd="0" destOrd="0" presId="urn:microsoft.com/office/officeart/2005/8/layout/process4"/>
    <dgm:cxn modelId="{28F41B5B-3AD4-4E90-9416-17C084B693E9}" srcId="{388BCA67-B5F1-4FA1-967B-FBDA93F2B09B}" destId="{664A50E4-669E-45B6-9AC5-39BDFCF7743F}" srcOrd="2" destOrd="0" parTransId="{E092F7CA-BB86-48D2-8172-3F05E8345A62}" sibTransId="{96BAA9C6-D78C-4883-A0CF-8D635A77F3C2}"/>
    <dgm:cxn modelId="{CC0E6B43-10FD-44B9-8B6E-4011EAB8D1E3}" type="presOf" srcId="{94AB1502-08D7-4902-8C33-D3687F9F5DE2}" destId="{1A988A03-0D8C-4549-AA77-6A248011D73B}" srcOrd="0" destOrd="0" presId="urn:microsoft.com/office/officeart/2005/8/layout/process4"/>
    <dgm:cxn modelId="{4146636E-3C52-43D9-8096-049F08CD92A9}" type="presOf" srcId="{11069431-4C19-40E6-885B-0A10B2398FB3}" destId="{B93EF2DA-CAE7-42C2-A7FF-FD5632D8A39A}" srcOrd="0" destOrd="0" presId="urn:microsoft.com/office/officeart/2005/8/layout/process4"/>
    <dgm:cxn modelId="{0FBB92A0-CD89-4DE6-9F9B-BFD385EA91AA}" srcId="{388BCA67-B5F1-4FA1-967B-FBDA93F2B09B}" destId="{11069431-4C19-40E6-885B-0A10B2398FB3}" srcOrd="1" destOrd="0" parTransId="{305F7668-DA1C-45CF-B570-434E95B4C04C}" sibTransId="{EB5890CE-1A8D-4B0D-BC60-227BD1F33DD8}"/>
    <dgm:cxn modelId="{BE41B9A7-DD5D-4827-B66C-678AA634D202}" srcId="{388BCA67-B5F1-4FA1-967B-FBDA93F2B09B}" destId="{94AB1502-08D7-4902-8C33-D3687F9F5DE2}" srcOrd="0" destOrd="0" parTransId="{01286944-B6E2-4735-B5EF-5936FF11C656}" sibTransId="{D35A6C76-0859-4DCE-8AC1-8C396DFBF7E0}"/>
    <dgm:cxn modelId="{F35225F0-D23B-4F07-A855-F11396F5BA47}" type="presOf" srcId="{664A50E4-669E-45B6-9AC5-39BDFCF7743F}" destId="{441C991D-B69B-4DB9-AF2C-AA6C42BE04F8}" srcOrd="0" destOrd="0" presId="urn:microsoft.com/office/officeart/2005/8/layout/process4"/>
    <dgm:cxn modelId="{88EA518D-FAF3-43B7-819D-1B8197224E31}" type="presParOf" srcId="{AE3F25F9-D7D6-4540-A911-3E5C3469747B}" destId="{15CA4221-71EE-408F-AEE7-92A10D1FE6E2}" srcOrd="0" destOrd="0" presId="urn:microsoft.com/office/officeart/2005/8/layout/process4"/>
    <dgm:cxn modelId="{EE581E39-164F-4289-851C-51C5D470DA54}" type="presParOf" srcId="{15CA4221-71EE-408F-AEE7-92A10D1FE6E2}" destId="{441C991D-B69B-4DB9-AF2C-AA6C42BE04F8}" srcOrd="0" destOrd="0" presId="urn:microsoft.com/office/officeart/2005/8/layout/process4"/>
    <dgm:cxn modelId="{64EF1D04-39CD-4D1C-B5D0-116C5A237D24}" type="presParOf" srcId="{AE3F25F9-D7D6-4540-A911-3E5C3469747B}" destId="{85F00BF6-734F-4503-8945-F156CD667B95}" srcOrd="1" destOrd="0" presId="urn:microsoft.com/office/officeart/2005/8/layout/process4"/>
    <dgm:cxn modelId="{61B335C2-0CCE-48FB-B52D-6B0FB144EC66}" type="presParOf" srcId="{AE3F25F9-D7D6-4540-A911-3E5C3469747B}" destId="{5C25478C-B4C7-49AD-9EF3-F8B791AFAB6B}" srcOrd="2" destOrd="0" presId="urn:microsoft.com/office/officeart/2005/8/layout/process4"/>
    <dgm:cxn modelId="{D8075306-D4EA-4421-A191-F0AFB962E48D}" type="presParOf" srcId="{5C25478C-B4C7-49AD-9EF3-F8B791AFAB6B}" destId="{B93EF2DA-CAE7-42C2-A7FF-FD5632D8A39A}" srcOrd="0" destOrd="0" presId="urn:microsoft.com/office/officeart/2005/8/layout/process4"/>
    <dgm:cxn modelId="{31212159-56B5-4CA2-BAAD-B027FD04FCA7}" type="presParOf" srcId="{AE3F25F9-D7D6-4540-A911-3E5C3469747B}" destId="{8BFF3E1B-7AFE-46F5-9658-2F88DA14D2FD}" srcOrd="3" destOrd="0" presId="urn:microsoft.com/office/officeart/2005/8/layout/process4"/>
    <dgm:cxn modelId="{1CA43457-9851-49F4-A0C5-C0A12B835472}" type="presParOf" srcId="{AE3F25F9-D7D6-4540-A911-3E5C3469747B}" destId="{85A38E1C-4A53-4607-9192-A7D21621AA71}" srcOrd="4" destOrd="0" presId="urn:microsoft.com/office/officeart/2005/8/layout/process4"/>
    <dgm:cxn modelId="{38CAAA3F-6CD0-4A26-B7EC-AABDA5D0449D}" type="presParOf" srcId="{85A38E1C-4A53-4607-9192-A7D21621AA71}" destId="{1A988A03-0D8C-4549-AA77-6A248011D73B}" srcOrd="0" destOrd="0" presId="urn:microsoft.com/office/officeart/2005/8/layout/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ABBEAF7-C373-4176-BC82-DCCB6D5E3E26}" type="doc">
      <dgm:prSet loTypeId="urn:microsoft.com/office/officeart/2005/8/layout/process4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01111EC-7761-4006-9B8D-BDD3478D6A0C}">
      <dgm:prSet phldrT="[文字]" custT="1"/>
      <dgm:spPr/>
      <dgm:t>
        <a:bodyPr/>
        <a:lstStyle/>
        <a:p>
          <a:r>
            <a:rPr lang="en-US" altLang="zh-TW" sz="2800" dirty="0"/>
            <a:t>Step 1: define a set of function              </a:t>
          </a:r>
          <a:endParaRPr lang="zh-TW" altLang="en-US" sz="2800" dirty="0"/>
        </a:p>
      </dgm:t>
    </dgm:pt>
    <dgm:pt modelId="{741192AF-66D8-44B3-8D71-D609A9576CFF}" type="parTrans" cxnId="{7021B101-6AE5-4EA4-923F-149909DC3C09}">
      <dgm:prSet/>
      <dgm:spPr/>
      <dgm:t>
        <a:bodyPr/>
        <a:lstStyle/>
        <a:p>
          <a:endParaRPr lang="zh-TW" altLang="en-US" sz="2800"/>
        </a:p>
      </dgm:t>
    </dgm:pt>
    <dgm:pt modelId="{E857221A-734F-4396-A642-04F985B7D590}" type="sibTrans" cxnId="{7021B101-6AE5-4EA4-923F-149909DC3C09}">
      <dgm:prSet custT="1"/>
      <dgm:spPr/>
      <dgm:t>
        <a:bodyPr/>
        <a:lstStyle/>
        <a:p>
          <a:endParaRPr lang="zh-TW" altLang="en-US" sz="2800"/>
        </a:p>
      </dgm:t>
    </dgm:pt>
    <dgm:pt modelId="{68AF6AC4-A157-413E-A943-77A2B593809A}">
      <dgm:prSet phldrT="[文字]" custT="1"/>
      <dgm:spPr/>
      <dgm:t>
        <a:bodyPr/>
        <a:lstStyle/>
        <a:p>
          <a:r>
            <a:rPr lang="en-US" altLang="zh-TW" sz="2800" dirty="0"/>
            <a:t>Step 2: goodness of function</a:t>
          </a:r>
          <a:endParaRPr lang="zh-TW" altLang="en-US" sz="2800" dirty="0"/>
        </a:p>
      </dgm:t>
    </dgm:pt>
    <dgm:pt modelId="{A0FB97BE-4134-4DB4-88C2-019F601E5B07}" type="parTrans" cxnId="{E0F0CC33-1AFF-4E6F-8A92-7DBADF24B6A2}">
      <dgm:prSet/>
      <dgm:spPr/>
      <dgm:t>
        <a:bodyPr/>
        <a:lstStyle/>
        <a:p>
          <a:endParaRPr lang="zh-TW" altLang="en-US"/>
        </a:p>
      </dgm:t>
    </dgm:pt>
    <dgm:pt modelId="{B74A4E88-AC00-472F-AA92-0C3BFAD673FA}" type="sibTrans" cxnId="{E0F0CC33-1AFF-4E6F-8A92-7DBADF24B6A2}">
      <dgm:prSet/>
      <dgm:spPr/>
      <dgm:t>
        <a:bodyPr/>
        <a:lstStyle/>
        <a:p>
          <a:endParaRPr lang="zh-TW" altLang="en-US"/>
        </a:p>
      </dgm:t>
    </dgm:pt>
    <dgm:pt modelId="{838C9766-C422-41F6-872C-5F3EAAA9A94F}">
      <dgm:prSet phldrT="[文字]" custT="1"/>
      <dgm:spPr/>
      <dgm:t>
        <a:bodyPr/>
        <a:lstStyle/>
        <a:p>
          <a:r>
            <a:rPr lang="en-US" altLang="zh-TW" sz="2800" dirty="0"/>
            <a:t>Step 3: pick the best function</a:t>
          </a:r>
          <a:endParaRPr lang="zh-TW" altLang="en-US" sz="2800" dirty="0"/>
        </a:p>
      </dgm:t>
    </dgm:pt>
    <dgm:pt modelId="{ED85ABCC-1599-46D5-8D79-5F8D47102174}" type="parTrans" cxnId="{5DD8715A-6FCC-48EE-B11F-00E577A24C88}">
      <dgm:prSet/>
      <dgm:spPr/>
      <dgm:t>
        <a:bodyPr/>
        <a:lstStyle/>
        <a:p>
          <a:endParaRPr lang="zh-TW" altLang="en-US"/>
        </a:p>
      </dgm:t>
    </dgm:pt>
    <dgm:pt modelId="{0FA9D5B3-0255-46FC-86B3-C2800C42F094}" type="sibTrans" cxnId="{5DD8715A-6FCC-48EE-B11F-00E577A24C88}">
      <dgm:prSet/>
      <dgm:spPr/>
      <dgm:t>
        <a:bodyPr/>
        <a:lstStyle/>
        <a:p>
          <a:endParaRPr lang="zh-TW" altLang="en-US"/>
        </a:p>
      </dgm:t>
    </dgm:pt>
    <dgm:pt modelId="{6A493627-A8CE-458E-9FA6-3A00EC3686A2}" type="pres">
      <dgm:prSet presAssocID="{7ABBEAF7-C373-4176-BC82-DCCB6D5E3E26}" presName="Name0" presStyleCnt="0">
        <dgm:presLayoutVars>
          <dgm:dir/>
          <dgm:animLvl val="lvl"/>
          <dgm:resizeHandles val="exact"/>
        </dgm:presLayoutVars>
      </dgm:prSet>
      <dgm:spPr/>
    </dgm:pt>
    <dgm:pt modelId="{39CF3BA0-AA23-4949-AFA0-BDD50F26DB42}" type="pres">
      <dgm:prSet presAssocID="{838C9766-C422-41F6-872C-5F3EAAA9A94F}" presName="boxAndChildren" presStyleCnt="0"/>
      <dgm:spPr/>
    </dgm:pt>
    <dgm:pt modelId="{984FAD53-B753-4A58-A177-0DF55E30F75D}" type="pres">
      <dgm:prSet presAssocID="{838C9766-C422-41F6-872C-5F3EAAA9A94F}" presName="parentTextBox" presStyleLbl="node1" presStyleIdx="0" presStyleCnt="3"/>
      <dgm:spPr/>
    </dgm:pt>
    <dgm:pt modelId="{A1663AA5-740E-4FDF-ADD2-27E43D433575}" type="pres">
      <dgm:prSet presAssocID="{B74A4E88-AC00-472F-AA92-0C3BFAD673FA}" presName="sp" presStyleCnt="0"/>
      <dgm:spPr/>
    </dgm:pt>
    <dgm:pt modelId="{5C2994BA-95EC-4AC2-AFA4-1B22FBEBB354}" type="pres">
      <dgm:prSet presAssocID="{68AF6AC4-A157-413E-A943-77A2B593809A}" presName="arrowAndChildren" presStyleCnt="0"/>
      <dgm:spPr/>
    </dgm:pt>
    <dgm:pt modelId="{1E9D90BD-C08F-4B8E-BA1A-67740CDA9EFC}" type="pres">
      <dgm:prSet presAssocID="{68AF6AC4-A157-413E-A943-77A2B593809A}" presName="parentTextArrow" presStyleLbl="node1" presStyleIdx="1" presStyleCnt="3"/>
      <dgm:spPr/>
    </dgm:pt>
    <dgm:pt modelId="{6B7612A3-1F46-4536-B12F-8EF141796DD7}" type="pres">
      <dgm:prSet presAssocID="{E857221A-734F-4396-A642-04F985B7D590}" presName="sp" presStyleCnt="0"/>
      <dgm:spPr/>
    </dgm:pt>
    <dgm:pt modelId="{CF8B7011-CFF3-437B-8D62-509F4A4CAC99}" type="pres">
      <dgm:prSet presAssocID="{801111EC-7761-4006-9B8D-BDD3478D6A0C}" presName="arrowAndChildren" presStyleCnt="0"/>
      <dgm:spPr/>
    </dgm:pt>
    <dgm:pt modelId="{E824EC70-AE1E-4100-B32E-97CD66F66319}" type="pres">
      <dgm:prSet presAssocID="{801111EC-7761-4006-9B8D-BDD3478D6A0C}" presName="parentTextArrow" presStyleLbl="node1" presStyleIdx="2" presStyleCnt="3"/>
      <dgm:spPr/>
    </dgm:pt>
  </dgm:ptLst>
  <dgm:cxnLst>
    <dgm:cxn modelId="{7021B101-6AE5-4EA4-923F-149909DC3C09}" srcId="{7ABBEAF7-C373-4176-BC82-DCCB6D5E3E26}" destId="{801111EC-7761-4006-9B8D-BDD3478D6A0C}" srcOrd="0" destOrd="0" parTransId="{741192AF-66D8-44B3-8D71-D609A9576CFF}" sibTransId="{E857221A-734F-4396-A642-04F985B7D590}"/>
    <dgm:cxn modelId="{E0F0CC33-1AFF-4E6F-8A92-7DBADF24B6A2}" srcId="{7ABBEAF7-C373-4176-BC82-DCCB6D5E3E26}" destId="{68AF6AC4-A157-413E-A943-77A2B593809A}" srcOrd="1" destOrd="0" parTransId="{A0FB97BE-4134-4DB4-88C2-019F601E5B07}" sibTransId="{B74A4E88-AC00-472F-AA92-0C3BFAD673FA}"/>
    <dgm:cxn modelId="{C4C06B3F-5FD2-4A64-824C-3E63187AF6BF}" type="presOf" srcId="{801111EC-7761-4006-9B8D-BDD3478D6A0C}" destId="{E824EC70-AE1E-4100-B32E-97CD66F66319}" srcOrd="0" destOrd="0" presId="urn:microsoft.com/office/officeart/2005/8/layout/process4"/>
    <dgm:cxn modelId="{027E675B-E36E-41CB-AF05-682124408BAC}" type="presOf" srcId="{68AF6AC4-A157-413E-A943-77A2B593809A}" destId="{1E9D90BD-C08F-4B8E-BA1A-67740CDA9EFC}" srcOrd="0" destOrd="0" presId="urn:microsoft.com/office/officeart/2005/8/layout/process4"/>
    <dgm:cxn modelId="{5DD8715A-6FCC-48EE-B11F-00E577A24C88}" srcId="{7ABBEAF7-C373-4176-BC82-DCCB6D5E3E26}" destId="{838C9766-C422-41F6-872C-5F3EAAA9A94F}" srcOrd="2" destOrd="0" parTransId="{ED85ABCC-1599-46D5-8D79-5F8D47102174}" sibTransId="{0FA9D5B3-0255-46FC-86B3-C2800C42F094}"/>
    <dgm:cxn modelId="{B9B3E985-332A-4722-9ADB-FD213F46FD24}" type="presOf" srcId="{7ABBEAF7-C373-4176-BC82-DCCB6D5E3E26}" destId="{6A493627-A8CE-458E-9FA6-3A00EC3686A2}" srcOrd="0" destOrd="0" presId="urn:microsoft.com/office/officeart/2005/8/layout/process4"/>
    <dgm:cxn modelId="{AF6B36D7-D1B2-4822-AE51-2A8BBE43E86B}" type="presOf" srcId="{838C9766-C422-41F6-872C-5F3EAAA9A94F}" destId="{984FAD53-B753-4A58-A177-0DF55E30F75D}" srcOrd="0" destOrd="0" presId="urn:microsoft.com/office/officeart/2005/8/layout/process4"/>
    <dgm:cxn modelId="{37D5568F-2CDE-4094-ACEE-99280B0E7851}" type="presParOf" srcId="{6A493627-A8CE-458E-9FA6-3A00EC3686A2}" destId="{39CF3BA0-AA23-4949-AFA0-BDD50F26DB42}" srcOrd="0" destOrd="0" presId="urn:microsoft.com/office/officeart/2005/8/layout/process4"/>
    <dgm:cxn modelId="{E327B1AA-3D83-4F75-923B-5D9578FCAB83}" type="presParOf" srcId="{39CF3BA0-AA23-4949-AFA0-BDD50F26DB42}" destId="{984FAD53-B753-4A58-A177-0DF55E30F75D}" srcOrd="0" destOrd="0" presId="urn:microsoft.com/office/officeart/2005/8/layout/process4"/>
    <dgm:cxn modelId="{B78FE124-B6A5-4B5A-A82F-0DB8AC56F942}" type="presParOf" srcId="{6A493627-A8CE-458E-9FA6-3A00EC3686A2}" destId="{A1663AA5-740E-4FDF-ADD2-27E43D433575}" srcOrd="1" destOrd="0" presId="urn:microsoft.com/office/officeart/2005/8/layout/process4"/>
    <dgm:cxn modelId="{BA46F452-6351-456C-A882-CC746B8F4780}" type="presParOf" srcId="{6A493627-A8CE-458E-9FA6-3A00EC3686A2}" destId="{5C2994BA-95EC-4AC2-AFA4-1B22FBEBB354}" srcOrd="2" destOrd="0" presId="urn:microsoft.com/office/officeart/2005/8/layout/process4"/>
    <dgm:cxn modelId="{AC365965-F79F-4FB7-A4E8-7D97607DF9A9}" type="presParOf" srcId="{5C2994BA-95EC-4AC2-AFA4-1B22FBEBB354}" destId="{1E9D90BD-C08F-4B8E-BA1A-67740CDA9EFC}" srcOrd="0" destOrd="0" presId="urn:microsoft.com/office/officeart/2005/8/layout/process4"/>
    <dgm:cxn modelId="{C6120EB1-931A-4136-8254-7E9DC3E0FD20}" type="presParOf" srcId="{6A493627-A8CE-458E-9FA6-3A00EC3686A2}" destId="{6B7612A3-1F46-4536-B12F-8EF141796DD7}" srcOrd="3" destOrd="0" presId="urn:microsoft.com/office/officeart/2005/8/layout/process4"/>
    <dgm:cxn modelId="{22EA36C0-78EB-4763-B997-275F1E5B6BDB}" type="presParOf" srcId="{6A493627-A8CE-458E-9FA6-3A00EC3686A2}" destId="{CF8B7011-CFF3-437B-8D62-509F4A4CAC99}" srcOrd="4" destOrd="0" presId="urn:microsoft.com/office/officeart/2005/8/layout/process4"/>
    <dgm:cxn modelId="{5010DCE6-7AA6-43D0-8088-47EA07072850}" type="presParOf" srcId="{CF8B7011-CFF3-437B-8D62-509F4A4CAC99}" destId="{E824EC70-AE1E-4100-B32E-97CD66F6631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D86AC1-3F4E-4A5A-92D6-248263A2DCD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9A07F53-D261-48C6-B718-3BA0BF621F50}">
      <dgm:prSet phldrT="[文字]" custT="1"/>
      <dgm:spPr/>
      <dgm:t>
        <a:bodyPr/>
        <a:lstStyle/>
        <a:p>
          <a:r>
            <a:rPr lang="en-US" altLang="zh-TW" sz="2800" dirty="0"/>
            <a:t>Momentum</a:t>
          </a:r>
          <a:endParaRPr lang="zh-TW" altLang="en-US" sz="2800" dirty="0"/>
        </a:p>
      </dgm:t>
    </dgm:pt>
    <dgm:pt modelId="{CAAE83F3-ABC8-47BB-A478-E241A0C6B92B}" type="sibTrans" cxnId="{FEEF880A-D369-4CA3-831C-B74C74655818}">
      <dgm:prSet/>
      <dgm:spPr/>
      <dgm:t>
        <a:bodyPr/>
        <a:lstStyle/>
        <a:p>
          <a:endParaRPr lang="zh-TW" altLang="en-US"/>
        </a:p>
      </dgm:t>
    </dgm:pt>
    <dgm:pt modelId="{85C10143-87BD-4379-9E20-FDB2E0AD9C66}" type="parTrans" cxnId="{FEEF880A-D369-4CA3-831C-B74C74655818}">
      <dgm:prSet/>
      <dgm:spPr/>
      <dgm:t>
        <a:bodyPr/>
        <a:lstStyle/>
        <a:p>
          <a:endParaRPr lang="zh-TW" altLang="en-US"/>
        </a:p>
      </dgm:t>
    </dgm:pt>
    <dgm:pt modelId="{15680942-B9A7-416B-8FC4-A19088CD177C}">
      <dgm:prSet phldrT="[文字]" custT="1"/>
      <dgm:spPr/>
      <dgm:t>
        <a:bodyPr/>
        <a:lstStyle/>
        <a:p>
          <a:r>
            <a:rPr lang="en-US" altLang="zh-TW" sz="2800" dirty="0"/>
            <a:t>Adaptive Learning Rate</a:t>
          </a:r>
          <a:endParaRPr lang="zh-TW" altLang="en-US" sz="2800" dirty="0"/>
        </a:p>
      </dgm:t>
    </dgm:pt>
    <dgm:pt modelId="{238D0A8C-1EBB-40BC-94E1-F2329A07E5D0}" type="sibTrans" cxnId="{8B508346-5127-45A9-8A38-CD129108432E}">
      <dgm:prSet/>
      <dgm:spPr/>
      <dgm:t>
        <a:bodyPr/>
        <a:lstStyle/>
        <a:p>
          <a:endParaRPr lang="zh-TW" altLang="en-US"/>
        </a:p>
      </dgm:t>
    </dgm:pt>
    <dgm:pt modelId="{2801E90B-4C97-4121-8DC8-B048D73241CF}" type="parTrans" cxnId="{8B508346-5127-45A9-8A38-CD129108432E}">
      <dgm:prSet/>
      <dgm:spPr/>
      <dgm:t>
        <a:bodyPr/>
        <a:lstStyle/>
        <a:p>
          <a:endParaRPr lang="zh-TW" altLang="en-US"/>
        </a:p>
      </dgm:t>
    </dgm:pt>
    <dgm:pt modelId="{D4964E45-997C-4274-AB18-C4611FB743A5}">
      <dgm:prSet phldrT="[文字]" custT="1"/>
      <dgm:spPr/>
      <dgm:t>
        <a:bodyPr/>
        <a:lstStyle/>
        <a:p>
          <a:r>
            <a:rPr lang="en-US" altLang="zh-TW" sz="2800" dirty="0"/>
            <a:t>Choosing proper loss</a:t>
          </a:r>
          <a:endParaRPr lang="zh-TW" altLang="en-US" sz="2800" dirty="0"/>
        </a:p>
      </dgm:t>
    </dgm:pt>
    <dgm:pt modelId="{EBE685FD-4EA7-456F-9B9F-634A4655F7A5}" type="parTrans" cxnId="{7D86A18C-42EE-400A-858C-200522932011}">
      <dgm:prSet/>
      <dgm:spPr/>
      <dgm:t>
        <a:bodyPr/>
        <a:lstStyle/>
        <a:p>
          <a:endParaRPr lang="zh-TW" altLang="en-US"/>
        </a:p>
      </dgm:t>
    </dgm:pt>
    <dgm:pt modelId="{307310D3-5E56-457C-B7C5-4BD4AD71290D}" type="sibTrans" cxnId="{7D86A18C-42EE-400A-858C-200522932011}">
      <dgm:prSet/>
      <dgm:spPr/>
      <dgm:t>
        <a:bodyPr/>
        <a:lstStyle/>
        <a:p>
          <a:endParaRPr lang="zh-TW" altLang="en-US"/>
        </a:p>
      </dgm:t>
    </dgm:pt>
    <dgm:pt modelId="{4A19FF40-536E-440C-BB43-E46E0A15623D}">
      <dgm:prSet phldrT="[文字]" custT="1"/>
      <dgm:spPr/>
      <dgm:t>
        <a:bodyPr/>
        <a:lstStyle/>
        <a:p>
          <a:r>
            <a:rPr lang="en-US" altLang="zh-TW" sz="2800"/>
            <a:t>New activation function</a:t>
          </a:r>
          <a:endParaRPr lang="zh-TW" altLang="en-US" sz="2800" dirty="0"/>
        </a:p>
      </dgm:t>
    </dgm:pt>
    <dgm:pt modelId="{C8B85BDF-6D9C-47D2-B732-2EFB330B20FB}" type="parTrans" cxnId="{E8AD407D-D452-46C3-990C-2E7F156328AD}">
      <dgm:prSet/>
      <dgm:spPr/>
      <dgm:t>
        <a:bodyPr/>
        <a:lstStyle/>
        <a:p>
          <a:endParaRPr lang="zh-TW" altLang="en-US"/>
        </a:p>
      </dgm:t>
    </dgm:pt>
    <dgm:pt modelId="{0FACAF10-5755-4E9E-B485-EB4742D2EE26}" type="sibTrans" cxnId="{E8AD407D-D452-46C3-990C-2E7F156328AD}">
      <dgm:prSet/>
      <dgm:spPr/>
      <dgm:t>
        <a:bodyPr/>
        <a:lstStyle/>
        <a:p>
          <a:endParaRPr lang="zh-TW" altLang="en-US"/>
        </a:p>
      </dgm:t>
    </dgm:pt>
    <dgm:pt modelId="{BC65D5D4-3364-4707-9502-69BA5E4DECDE}">
      <dgm:prSet phldrT="[文字]" custT="1"/>
      <dgm:spPr/>
      <dgm:t>
        <a:bodyPr/>
        <a:lstStyle/>
        <a:p>
          <a:r>
            <a:rPr lang="en-US" altLang="zh-TW" sz="2800"/>
            <a:t>Mini-batch</a:t>
          </a:r>
          <a:endParaRPr lang="zh-TW" altLang="en-US" sz="2800" dirty="0"/>
        </a:p>
      </dgm:t>
    </dgm:pt>
    <dgm:pt modelId="{D334E799-6CBF-4FA0-A7B8-94FFBDDFD4DE}" type="parTrans" cxnId="{65BF68D0-FAFE-4813-B3D4-E5475C9E7D5F}">
      <dgm:prSet/>
      <dgm:spPr/>
      <dgm:t>
        <a:bodyPr/>
        <a:lstStyle/>
        <a:p>
          <a:endParaRPr lang="zh-TW" altLang="en-US"/>
        </a:p>
      </dgm:t>
    </dgm:pt>
    <dgm:pt modelId="{8A9DA883-89C9-4A2D-B35F-143FF7E4359A}" type="sibTrans" cxnId="{65BF68D0-FAFE-4813-B3D4-E5475C9E7D5F}">
      <dgm:prSet/>
      <dgm:spPr/>
      <dgm:t>
        <a:bodyPr/>
        <a:lstStyle/>
        <a:p>
          <a:endParaRPr lang="zh-TW" altLang="en-US"/>
        </a:p>
      </dgm:t>
    </dgm:pt>
    <dgm:pt modelId="{C86E9726-1E53-4A45-856D-01108A67A44E}" type="pres">
      <dgm:prSet presAssocID="{4CD86AC1-3F4E-4A5A-92D6-248263A2DCDB}" presName="linear" presStyleCnt="0">
        <dgm:presLayoutVars>
          <dgm:animLvl val="lvl"/>
          <dgm:resizeHandles val="exact"/>
        </dgm:presLayoutVars>
      </dgm:prSet>
      <dgm:spPr/>
    </dgm:pt>
    <dgm:pt modelId="{838B49DE-E404-47C5-91F0-D3AE5133EE36}" type="pres">
      <dgm:prSet presAssocID="{D4964E45-997C-4274-AB18-C4611FB743A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15E5319-41D1-41B6-B332-407F203CDE2B}" type="pres">
      <dgm:prSet presAssocID="{307310D3-5E56-457C-B7C5-4BD4AD71290D}" presName="spacer" presStyleCnt="0"/>
      <dgm:spPr/>
    </dgm:pt>
    <dgm:pt modelId="{D79E5487-5E21-47C6-8561-5422FF769813}" type="pres">
      <dgm:prSet presAssocID="{BC65D5D4-3364-4707-9502-69BA5E4DECD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6AB62CE-44E4-474B-AC68-820AB9511425}" type="pres">
      <dgm:prSet presAssocID="{8A9DA883-89C9-4A2D-B35F-143FF7E4359A}" presName="spacer" presStyleCnt="0"/>
      <dgm:spPr/>
    </dgm:pt>
    <dgm:pt modelId="{4DDF23AE-83CA-43A2-A96F-44DFAE5980C9}" type="pres">
      <dgm:prSet presAssocID="{4A19FF40-536E-440C-BB43-E46E0A15623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E18BC49-E6AC-41E1-A0DD-F23B41B42188}" type="pres">
      <dgm:prSet presAssocID="{0FACAF10-5755-4E9E-B485-EB4742D2EE26}" presName="spacer" presStyleCnt="0"/>
      <dgm:spPr/>
    </dgm:pt>
    <dgm:pt modelId="{40F68FDF-8E0D-4DDE-99F6-0BBD630F25C7}" type="pres">
      <dgm:prSet presAssocID="{15680942-B9A7-416B-8FC4-A19088CD177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3CCD4EC-E619-49A1-957C-EECEF7C55DC1}" type="pres">
      <dgm:prSet presAssocID="{238D0A8C-1EBB-40BC-94E1-F2329A07E5D0}" presName="spacer" presStyleCnt="0"/>
      <dgm:spPr/>
    </dgm:pt>
    <dgm:pt modelId="{2992D90E-AE47-4551-B7AC-D65ADB54BF32}" type="pres">
      <dgm:prSet presAssocID="{B9A07F53-D261-48C6-B718-3BA0BF621F5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EEF880A-D369-4CA3-831C-B74C74655818}" srcId="{4CD86AC1-3F4E-4A5A-92D6-248263A2DCDB}" destId="{B9A07F53-D261-48C6-B718-3BA0BF621F50}" srcOrd="4" destOrd="0" parTransId="{85C10143-87BD-4379-9E20-FDB2E0AD9C66}" sibTransId="{CAAE83F3-ABC8-47BB-A478-E241A0C6B92B}"/>
    <dgm:cxn modelId="{BC06890B-CA71-4496-81A7-015DC641950B}" type="presOf" srcId="{BC65D5D4-3364-4707-9502-69BA5E4DECDE}" destId="{D79E5487-5E21-47C6-8561-5422FF769813}" srcOrd="0" destOrd="0" presId="urn:microsoft.com/office/officeart/2005/8/layout/vList2"/>
    <dgm:cxn modelId="{FE47B311-E045-48DA-A2A3-D0552D9DB656}" type="presOf" srcId="{B9A07F53-D261-48C6-B718-3BA0BF621F50}" destId="{2992D90E-AE47-4551-B7AC-D65ADB54BF32}" srcOrd="0" destOrd="0" presId="urn:microsoft.com/office/officeart/2005/8/layout/vList2"/>
    <dgm:cxn modelId="{0C29DC13-6D5E-4388-9840-4DCDEA61A324}" type="presOf" srcId="{4CD86AC1-3F4E-4A5A-92D6-248263A2DCDB}" destId="{C86E9726-1E53-4A45-856D-01108A67A44E}" srcOrd="0" destOrd="0" presId="urn:microsoft.com/office/officeart/2005/8/layout/vList2"/>
    <dgm:cxn modelId="{9737445F-E4BA-403B-94DB-0326F4C929BC}" type="presOf" srcId="{4A19FF40-536E-440C-BB43-E46E0A15623D}" destId="{4DDF23AE-83CA-43A2-A96F-44DFAE5980C9}" srcOrd="0" destOrd="0" presId="urn:microsoft.com/office/officeart/2005/8/layout/vList2"/>
    <dgm:cxn modelId="{8B508346-5127-45A9-8A38-CD129108432E}" srcId="{4CD86AC1-3F4E-4A5A-92D6-248263A2DCDB}" destId="{15680942-B9A7-416B-8FC4-A19088CD177C}" srcOrd="3" destOrd="0" parTransId="{2801E90B-4C97-4121-8DC8-B048D73241CF}" sibTransId="{238D0A8C-1EBB-40BC-94E1-F2329A07E5D0}"/>
    <dgm:cxn modelId="{E8AD407D-D452-46C3-990C-2E7F156328AD}" srcId="{4CD86AC1-3F4E-4A5A-92D6-248263A2DCDB}" destId="{4A19FF40-536E-440C-BB43-E46E0A15623D}" srcOrd="2" destOrd="0" parTransId="{C8B85BDF-6D9C-47D2-B732-2EFB330B20FB}" sibTransId="{0FACAF10-5755-4E9E-B485-EB4742D2EE26}"/>
    <dgm:cxn modelId="{7D86A18C-42EE-400A-858C-200522932011}" srcId="{4CD86AC1-3F4E-4A5A-92D6-248263A2DCDB}" destId="{D4964E45-997C-4274-AB18-C4611FB743A5}" srcOrd="0" destOrd="0" parTransId="{EBE685FD-4EA7-456F-9B9F-634A4655F7A5}" sibTransId="{307310D3-5E56-457C-B7C5-4BD4AD71290D}"/>
    <dgm:cxn modelId="{C0957492-6D88-4FA5-B5C7-BE932F99579C}" type="presOf" srcId="{D4964E45-997C-4274-AB18-C4611FB743A5}" destId="{838B49DE-E404-47C5-91F0-D3AE5133EE36}" srcOrd="0" destOrd="0" presId="urn:microsoft.com/office/officeart/2005/8/layout/vList2"/>
    <dgm:cxn modelId="{C8C474CA-D461-494C-8788-600582EF05A5}" type="presOf" srcId="{15680942-B9A7-416B-8FC4-A19088CD177C}" destId="{40F68FDF-8E0D-4DDE-99F6-0BBD630F25C7}" srcOrd="0" destOrd="0" presId="urn:microsoft.com/office/officeart/2005/8/layout/vList2"/>
    <dgm:cxn modelId="{65BF68D0-FAFE-4813-B3D4-E5475C9E7D5F}" srcId="{4CD86AC1-3F4E-4A5A-92D6-248263A2DCDB}" destId="{BC65D5D4-3364-4707-9502-69BA5E4DECDE}" srcOrd="1" destOrd="0" parTransId="{D334E799-6CBF-4FA0-A7B8-94FFBDDFD4DE}" sibTransId="{8A9DA883-89C9-4A2D-B35F-143FF7E4359A}"/>
    <dgm:cxn modelId="{E03A7735-B0CE-40BC-A13E-AF581C7AB10F}" type="presParOf" srcId="{C86E9726-1E53-4A45-856D-01108A67A44E}" destId="{838B49DE-E404-47C5-91F0-D3AE5133EE36}" srcOrd="0" destOrd="0" presId="urn:microsoft.com/office/officeart/2005/8/layout/vList2"/>
    <dgm:cxn modelId="{E70C7CE4-D7B7-4E2D-AF7F-536BADF8501E}" type="presParOf" srcId="{C86E9726-1E53-4A45-856D-01108A67A44E}" destId="{015E5319-41D1-41B6-B332-407F203CDE2B}" srcOrd="1" destOrd="0" presId="urn:microsoft.com/office/officeart/2005/8/layout/vList2"/>
    <dgm:cxn modelId="{976ACD7A-BAA4-408C-80FE-5098AA493E05}" type="presParOf" srcId="{C86E9726-1E53-4A45-856D-01108A67A44E}" destId="{D79E5487-5E21-47C6-8561-5422FF769813}" srcOrd="2" destOrd="0" presId="urn:microsoft.com/office/officeart/2005/8/layout/vList2"/>
    <dgm:cxn modelId="{6B66B190-24CD-4096-940E-21AA0735F4A8}" type="presParOf" srcId="{C86E9726-1E53-4A45-856D-01108A67A44E}" destId="{D6AB62CE-44E4-474B-AC68-820AB9511425}" srcOrd="3" destOrd="0" presId="urn:microsoft.com/office/officeart/2005/8/layout/vList2"/>
    <dgm:cxn modelId="{3B0DBFAD-A7A3-4A34-9CDE-73F3FB9414AB}" type="presParOf" srcId="{C86E9726-1E53-4A45-856D-01108A67A44E}" destId="{4DDF23AE-83CA-43A2-A96F-44DFAE5980C9}" srcOrd="4" destOrd="0" presId="urn:microsoft.com/office/officeart/2005/8/layout/vList2"/>
    <dgm:cxn modelId="{7CD0C72A-DB12-4C5F-8ADA-03CF89B1F6C2}" type="presParOf" srcId="{C86E9726-1E53-4A45-856D-01108A67A44E}" destId="{4E18BC49-E6AC-41E1-A0DD-F23B41B42188}" srcOrd="5" destOrd="0" presId="urn:microsoft.com/office/officeart/2005/8/layout/vList2"/>
    <dgm:cxn modelId="{F8B4C85A-E244-4D68-848B-FDC6DA97CD1F}" type="presParOf" srcId="{C86E9726-1E53-4A45-856D-01108A67A44E}" destId="{40F68FDF-8E0D-4DDE-99F6-0BBD630F25C7}" srcOrd="6" destOrd="0" presId="urn:microsoft.com/office/officeart/2005/8/layout/vList2"/>
    <dgm:cxn modelId="{DFC407F3-C506-487D-87DA-357EEB2CCB3F}" type="presParOf" srcId="{C86E9726-1E53-4A45-856D-01108A67A44E}" destId="{63CCD4EC-E619-49A1-957C-EECEF7C55DC1}" srcOrd="7" destOrd="0" presId="urn:microsoft.com/office/officeart/2005/8/layout/vList2"/>
    <dgm:cxn modelId="{339441D8-0AC9-468B-8752-C059529511B4}" type="presParOf" srcId="{C86E9726-1E53-4A45-856D-01108A67A44E}" destId="{2992D90E-AE47-4551-B7AC-D65ADB54BF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D86AC1-3F4E-4A5A-92D6-248263A2DCD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9A07F53-D261-48C6-B718-3BA0BF621F50}">
      <dgm:prSet phldrT="[文字]" custT="1"/>
      <dgm:spPr/>
      <dgm:t>
        <a:bodyPr/>
        <a:lstStyle/>
        <a:p>
          <a:r>
            <a:rPr lang="en-US" altLang="zh-TW" sz="2800" dirty="0"/>
            <a:t>Momentum</a:t>
          </a:r>
          <a:endParaRPr lang="zh-TW" altLang="en-US" sz="2800" dirty="0"/>
        </a:p>
      </dgm:t>
    </dgm:pt>
    <dgm:pt modelId="{CAAE83F3-ABC8-47BB-A478-E241A0C6B92B}" type="sibTrans" cxnId="{FEEF880A-D369-4CA3-831C-B74C74655818}">
      <dgm:prSet/>
      <dgm:spPr/>
      <dgm:t>
        <a:bodyPr/>
        <a:lstStyle/>
        <a:p>
          <a:endParaRPr lang="zh-TW" altLang="en-US"/>
        </a:p>
      </dgm:t>
    </dgm:pt>
    <dgm:pt modelId="{85C10143-87BD-4379-9E20-FDB2E0AD9C66}" type="parTrans" cxnId="{FEEF880A-D369-4CA3-831C-B74C74655818}">
      <dgm:prSet/>
      <dgm:spPr/>
      <dgm:t>
        <a:bodyPr/>
        <a:lstStyle/>
        <a:p>
          <a:endParaRPr lang="zh-TW" altLang="en-US"/>
        </a:p>
      </dgm:t>
    </dgm:pt>
    <dgm:pt modelId="{15680942-B9A7-416B-8FC4-A19088CD177C}">
      <dgm:prSet phldrT="[文字]" custT="1"/>
      <dgm:spPr/>
      <dgm:t>
        <a:bodyPr/>
        <a:lstStyle/>
        <a:p>
          <a:r>
            <a:rPr lang="en-US" altLang="zh-TW" sz="2800" dirty="0"/>
            <a:t>Adaptive Learning Rate</a:t>
          </a:r>
          <a:endParaRPr lang="zh-TW" altLang="en-US" sz="2800" dirty="0"/>
        </a:p>
      </dgm:t>
    </dgm:pt>
    <dgm:pt modelId="{238D0A8C-1EBB-40BC-94E1-F2329A07E5D0}" type="sibTrans" cxnId="{8B508346-5127-45A9-8A38-CD129108432E}">
      <dgm:prSet/>
      <dgm:spPr/>
      <dgm:t>
        <a:bodyPr/>
        <a:lstStyle/>
        <a:p>
          <a:endParaRPr lang="zh-TW" altLang="en-US"/>
        </a:p>
      </dgm:t>
    </dgm:pt>
    <dgm:pt modelId="{2801E90B-4C97-4121-8DC8-B048D73241CF}" type="parTrans" cxnId="{8B508346-5127-45A9-8A38-CD129108432E}">
      <dgm:prSet/>
      <dgm:spPr/>
      <dgm:t>
        <a:bodyPr/>
        <a:lstStyle/>
        <a:p>
          <a:endParaRPr lang="zh-TW" altLang="en-US"/>
        </a:p>
      </dgm:t>
    </dgm:pt>
    <dgm:pt modelId="{D4964E45-997C-4274-AB18-C4611FB743A5}">
      <dgm:prSet phldrT="[文字]" custT="1"/>
      <dgm:spPr/>
      <dgm:t>
        <a:bodyPr/>
        <a:lstStyle/>
        <a:p>
          <a:r>
            <a:rPr lang="en-US" altLang="zh-TW" sz="2800" dirty="0"/>
            <a:t>Choosing proper loss</a:t>
          </a:r>
          <a:endParaRPr lang="zh-TW" altLang="en-US" sz="2800" dirty="0"/>
        </a:p>
      </dgm:t>
    </dgm:pt>
    <dgm:pt modelId="{EBE685FD-4EA7-456F-9B9F-634A4655F7A5}" type="parTrans" cxnId="{7D86A18C-42EE-400A-858C-200522932011}">
      <dgm:prSet/>
      <dgm:spPr/>
      <dgm:t>
        <a:bodyPr/>
        <a:lstStyle/>
        <a:p>
          <a:endParaRPr lang="zh-TW" altLang="en-US"/>
        </a:p>
      </dgm:t>
    </dgm:pt>
    <dgm:pt modelId="{307310D3-5E56-457C-B7C5-4BD4AD71290D}" type="sibTrans" cxnId="{7D86A18C-42EE-400A-858C-200522932011}">
      <dgm:prSet/>
      <dgm:spPr/>
      <dgm:t>
        <a:bodyPr/>
        <a:lstStyle/>
        <a:p>
          <a:endParaRPr lang="zh-TW" altLang="en-US"/>
        </a:p>
      </dgm:t>
    </dgm:pt>
    <dgm:pt modelId="{4A19FF40-536E-440C-BB43-E46E0A15623D}">
      <dgm:prSet phldrT="[文字]" custT="1"/>
      <dgm:spPr/>
      <dgm:t>
        <a:bodyPr/>
        <a:lstStyle/>
        <a:p>
          <a:r>
            <a:rPr lang="en-US" altLang="zh-TW" sz="2800"/>
            <a:t>New activation function</a:t>
          </a:r>
          <a:endParaRPr lang="zh-TW" altLang="en-US" sz="2800" dirty="0"/>
        </a:p>
      </dgm:t>
    </dgm:pt>
    <dgm:pt modelId="{C8B85BDF-6D9C-47D2-B732-2EFB330B20FB}" type="parTrans" cxnId="{E8AD407D-D452-46C3-990C-2E7F156328AD}">
      <dgm:prSet/>
      <dgm:spPr/>
      <dgm:t>
        <a:bodyPr/>
        <a:lstStyle/>
        <a:p>
          <a:endParaRPr lang="zh-TW" altLang="en-US"/>
        </a:p>
      </dgm:t>
    </dgm:pt>
    <dgm:pt modelId="{0FACAF10-5755-4E9E-B485-EB4742D2EE26}" type="sibTrans" cxnId="{E8AD407D-D452-46C3-990C-2E7F156328AD}">
      <dgm:prSet/>
      <dgm:spPr/>
      <dgm:t>
        <a:bodyPr/>
        <a:lstStyle/>
        <a:p>
          <a:endParaRPr lang="zh-TW" altLang="en-US"/>
        </a:p>
      </dgm:t>
    </dgm:pt>
    <dgm:pt modelId="{BC65D5D4-3364-4707-9502-69BA5E4DECDE}">
      <dgm:prSet phldrT="[文字]" custT="1"/>
      <dgm:spPr/>
      <dgm:t>
        <a:bodyPr/>
        <a:lstStyle/>
        <a:p>
          <a:r>
            <a:rPr lang="en-US" altLang="zh-TW" sz="2800"/>
            <a:t>Mini-batch</a:t>
          </a:r>
          <a:endParaRPr lang="zh-TW" altLang="en-US" sz="2800" dirty="0"/>
        </a:p>
      </dgm:t>
    </dgm:pt>
    <dgm:pt modelId="{D334E799-6CBF-4FA0-A7B8-94FFBDDFD4DE}" type="parTrans" cxnId="{65BF68D0-FAFE-4813-B3D4-E5475C9E7D5F}">
      <dgm:prSet/>
      <dgm:spPr/>
      <dgm:t>
        <a:bodyPr/>
        <a:lstStyle/>
        <a:p>
          <a:endParaRPr lang="zh-TW" altLang="en-US"/>
        </a:p>
      </dgm:t>
    </dgm:pt>
    <dgm:pt modelId="{8A9DA883-89C9-4A2D-B35F-143FF7E4359A}" type="sibTrans" cxnId="{65BF68D0-FAFE-4813-B3D4-E5475C9E7D5F}">
      <dgm:prSet/>
      <dgm:spPr/>
      <dgm:t>
        <a:bodyPr/>
        <a:lstStyle/>
        <a:p>
          <a:endParaRPr lang="zh-TW" altLang="en-US"/>
        </a:p>
      </dgm:t>
    </dgm:pt>
    <dgm:pt modelId="{C86E9726-1E53-4A45-856D-01108A67A44E}" type="pres">
      <dgm:prSet presAssocID="{4CD86AC1-3F4E-4A5A-92D6-248263A2DCDB}" presName="linear" presStyleCnt="0">
        <dgm:presLayoutVars>
          <dgm:animLvl val="lvl"/>
          <dgm:resizeHandles val="exact"/>
        </dgm:presLayoutVars>
      </dgm:prSet>
      <dgm:spPr/>
    </dgm:pt>
    <dgm:pt modelId="{838B49DE-E404-47C5-91F0-D3AE5133EE36}" type="pres">
      <dgm:prSet presAssocID="{D4964E45-997C-4274-AB18-C4611FB743A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15E5319-41D1-41B6-B332-407F203CDE2B}" type="pres">
      <dgm:prSet presAssocID="{307310D3-5E56-457C-B7C5-4BD4AD71290D}" presName="spacer" presStyleCnt="0"/>
      <dgm:spPr/>
    </dgm:pt>
    <dgm:pt modelId="{D79E5487-5E21-47C6-8561-5422FF769813}" type="pres">
      <dgm:prSet presAssocID="{BC65D5D4-3364-4707-9502-69BA5E4DECD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6AB62CE-44E4-474B-AC68-820AB9511425}" type="pres">
      <dgm:prSet presAssocID="{8A9DA883-89C9-4A2D-B35F-143FF7E4359A}" presName="spacer" presStyleCnt="0"/>
      <dgm:spPr/>
    </dgm:pt>
    <dgm:pt modelId="{4DDF23AE-83CA-43A2-A96F-44DFAE5980C9}" type="pres">
      <dgm:prSet presAssocID="{4A19FF40-536E-440C-BB43-E46E0A15623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E18BC49-E6AC-41E1-A0DD-F23B41B42188}" type="pres">
      <dgm:prSet presAssocID="{0FACAF10-5755-4E9E-B485-EB4742D2EE26}" presName="spacer" presStyleCnt="0"/>
      <dgm:spPr/>
    </dgm:pt>
    <dgm:pt modelId="{40F68FDF-8E0D-4DDE-99F6-0BBD630F25C7}" type="pres">
      <dgm:prSet presAssocID="{15680942-B9A7-416B-8FC4-A19088CD177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3CCD4EC-E619-49A1-957C-EECEF7C55DC1}" type="pres">
      <dgm:prSet presAssocID="{238D0A8C-1EBB-40BC-94E1-F2329A07E5D0}" presName="spacer" presStyleCnt="0"/>
      <dgm:spPr/>
    </dgm:pt>
    <dgm:pt modelId="{2992D90E-AE47-4551-B7AC-D65ADB54BF32}" type="pres">
      <dgm:prSet presAssocID="{B9A07F53-D261-48C6-B718-3BA0BF621F5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EEF880A-D369-4CA3-831C-B74C74655818}" srcId="{4CD86AC1-3F4E-4A5A-92D6-248263A2DCDB}" destId="{B9A07F53-D261-48C6-B718-3BA0BF621F50}" srcOrd="4" destOrd="0" parTransId="{85C10143-87BD-4379-9E20-FDB2E0AD9C66}" sibTransId="{CAAE83F3-ABC8-47BB-A478-E241A0C6B92B}"/>
    <dgm:cxn modelId="{6E32DA2F-9005-4D54-81F4-DEDFCE82ED08}" type="presOf" srcId="{4CD86AC1-3F4E-4A5A-92D6-248263A2DCDB}" destId="{C86E9726-1E53-4A45-856D-01108A67A44E}" srcOrd="0" destOrd="0" presId="urn:microsoft.com/office/officeart/2005/8/layout/vList2"/>
    <dgm:cxn modelId="{8B508346-5127-45A9-8A38-CD129108432E}" srcId="{4CD86AC1-3F4E-4A5A-92D6-248263A2DCDB}" destId="{15680942-B9A7-416B-8FC4-A19088CD177C}" srcOrd="3" destOrd="0" parTransId="{2801E90B-4C97-4121-8DC8-B048D73241CF}" sibTransId="{238D0A8C-1EBB-40BC-94E1-F2329A07E5D0}"/>
    <dgm:cxn modelId="{E8AD407D-D452-46C3-990C-2E7F156328AD}" srcId="{4CD86AC1-3F4E-4A5A-92D6-248263A2DCDB}" destId="{4A19FF40-536E-440C-BB43-E46E0A15623D}" srcOrd="2" destOrd="0" parTransId="{C8B85BDF-6D9C-47D2-B732-2EFB330B20FB}" sibTransId="{0FACAF10-5755-4E9E-B485-EB4742D2EE26}"/>
    <dgm:cxn modelId="{BCD8797D-7B05-4176-A82D-348FA7C1CDC0}" type="presOf" srcId="{D4964E45-997C-4274-AB18-C4611FB743A5}" destId="{838B49DE-E404-47C5-91F0-D3AE5133EE36}" srcOrd="0" destOrd="0" presId="urn:microsoft.com/office/officeart/2005/8/layout/vList2"/>
    <dgm:cxn modelId="{7D86A18C-42EE-400A-858C-200522932011}" srcId="{4CD86AC1-3F4E-4A5A-92D6-248263A2DCDB}" destId="{D4964E45-997C-4274-AB18-C4611FB743A5}" srcOrd="0" destOrd="0" parTransId="{EBE685FD-4EA7-456F-9B9F-634A4655F7A5}" sibTransId="{307310D3-5E56-457C-B7C5-4BD4AD71290D}"/>
    <dgm:cxn modelId="{B377A3B2-2806-4F30-84A4-A1081166C802}" type="presOf" srcId="{B9A07F53-D261-48C6-B718-3BA0BF621F50}" destId="{2992D90E-AE47-4551-B7AC-D65ADB54BF32}" srcOrd="0" destOrd="0" presId="urn:microsoft.com/office/officeart/2005/8/layout/vList2"/>
    <dgm:cxn modelId="{65BF68D0-FAFE-4813-B3D4-E5475C9E7D5F}" srcId="{4CD86AC1-3F4E-4A5A-92D6-248263A2DCDB}" destId="{BC65D5D4-3364-4707-9502-69BA5E4DECDE}" srcOrd="1" destOrd="0" parTransId="{D334E799-6CBF-4FA0-A7B8-94FFBDDFD4DE}" sibTransId="{8A9DA883-89C9-4A2D-B35F-143FF7E4359A}"/>
    <dgm:cxn modelId="{705E9DD6-EBF6-4AE1-94D8-8F0CEC0C5883}" type="presOf" srcId="{BC65D5D4-3364-4707-9502-69BA5E4DECDE}" destId="{D79E5487-5E21-47C6-8561-5422FF769813}" srcOrd="0" destOrd="0" presId="urn:microsoft.com/office/officeart/2005/8/layout/vList2"/>
    <dgm:cxn modelId="{1DBFB4E6-6496-46E5-99F8-C4229883127F}" type="presOf" srcId="{15680942-B9A7-416B-8FC4-A19088CD177C}" destId="{40F68FDF-8E0D-4DDE-99F6-0BBD630F25C7}" srcOrd="0" destOrd="0" presId="urn:microsoft.com/office/officeart/2005/8/layout/vList2"/>
    <dgm:cxn modelId="{8A9278FD-FC15-441F-BF30-343730B62B90}" type="presOf" srcId="{4A19FF40-536E-440C-BB43-E46E0A15623D}" destId="{4DDF23AE-83CA-43A2-A96F-44DFAE5980C9}" srcOrd="0" destOrd="0" presId="urn:microsoft.com/office/officeart/2005/8/layout/vList2"/>
    <dgm:cxn modelId="{E1EDC52F-BF70-4F54-A090-7353C72296DE}" type="presParOf" srcId="{C86E9726-1E53-4A45-856D-01108A67A44E}" destId="{838B49DE-E404-47C5-91F0-D3AE5133EE36}" srcOrd="0" destOrd="0" presId="urn:microsoft.com/office/officeart/2005/8/layout/vList2"/>
    <dgm:cxn modelId="{9B9DC635-6FE2-458C-A3CB-7945852F69D6}" type="presParOf" srcId="{C86E9726-1E53-4A45-856D-01108A67A44E}" destId="{015E5319-41D1-41B6-B332-407F203CDE2B}" srcOrd="1" destOrd="0" presId="urn:microsoft.com/office/officeart/2005/8/layout/vList2"/>
    <dgm:cxn modelId="{187FD50C-10E1-4ECC-931B-2ACF22F31E4E}" type="presParOf" srcId="{C86E9726-1E53-4A45-856D-01108A67A44E}" destId="{D79E5487-5E21-47C6-8561-5422FF769813}" srcOrd="2" destOrd="0" presId="urn:microsoft.com/office/officeart/2005/8/layout/vList2"/>
    <dgm:cxn modelId="{57B78517-C94F-4FDB-AD13-5C546A7F20E6}" type="presParOf" srcId="{C86E9726-1E53-4A45-856D-01108A67A44E}" destId="{D6AB62CE-44E4-474B-AC68-820AB9511425}" srcOrd="3" destOrd="0" presId="urn:microsoft.com/office/officeart/2005/8/layout/vList2"/>
    <dgm:cxn modelId="{2D5C9748-BB08-4615-A416-6FBE3EE5FEA2}" type="presParOf" srcId="{C86E9726-1E53-4A45-856D-01108A67A44E}" destId="{4DDF23AE-83CA-43A2-A96F-44DFAE5980C9}" srcOrd="4" destOrd="0" presId="urn:microsoft.com/office/officeart/2005/8/layout/vList2"/>
    <dgm:cxn modelId="{698F1BA5-11E5-433C-8E5D-21129D97434F}" type="presParOf" srcId="{C86E9726-1E53-4A45-856D-01108A67A44E}" destId="{4E18BC49-E6AC-41E1-A0DD-F23B41B42188}" srcOrd="5" destOrd="0" presId="urn:microsoft.com/office/officeart/2005/8/layout/vList2"/>
    <dgm:cxn modelId="{85F447E3-FACF-47AE-93F7-980151344A9B}" type="presParOf" srcId="{C86E9726-1E53-4A45-856D-01108A67A44E}" destId="{40F68FDF-8E0D-4DDE-99F6-0BBD630F25C7}" srcOrd="6" destOrd="0" presId="urn:microsoft.com/office/officeart/2005/8/layout/vList2"/>
    <dgm:cxn modelId="{03725A78-E96E-4553-9A06-5C8805201EEC}" type="presParOf" srcId="{C86E9726-1E53-4A45-856D-01108A67A44E}" destId="{63CCD4EC-E619-49A1-957C-EECEF7C55DC1}" srcOrd="7" destOrd="0" presId="urn:microsoft.com/office/officeart/2005/8/layout/vList2"/>
    <dgm:cxn modelId="{BFF184F3-65F7-4DB4-9C71-36FDF6F2EB50}" type="presParOf" srcId="{C86E9726-1E53-4A45-856D-01108A67A44E}" destId="{2992D90E-AE47-4551-B7AC-D65ADB54BF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D86AC1-3F4E-4A5A-92D6-248263A2DCD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9A07F53-D261-48C6-B718-3BA0BF621F50}">
      <dgm:prSet phldrT="[文字]" custT="1"/>
      <dgm:spPr/>
      <dgm:t>
        <a:bodyPr/>
        <a:lstStyle/>
        <a:p>
          <a:r>
            <a:rPr lang="en-US" altLang="zh-TW" sz="2800" dirty="0"/>
            <a:t>Momentum</a:t>
          </a:r>
          <a:endParaRPr lang="zh-TW" altLang="en-US" sz="2800" dirty="0"/>
        </a:p>
      </dgm:t>
    </dgm:pt>
    <dgm:pt modelId="{CAAE83F3-ABC8-47BB-A478-E241A0C6B92B}" type="sibTrans" cxnId="{FEEF880A-D369-4CA3-831C-B74C74655818}">
      <dgm:prSet/>
      <dgm:spPr/>
      <dgm:t>
        <a:bodyPr/>
        <a:lstStyle/>
        <a:p>
          <a:endParaRPr lang="zh-TW" altLang="en-US"/>
        </a:p>
      </dgm:t>
    </dgm:pt>
    <dgm:pt modelId="{85C10143-87BD-4379-9E20-FDB2E0AD9C66}" type="parTrans" cxnId="{FEEF880A-D369-4CA3-831C-B74C74655818}">
      <dgm:prSet/>
      <dgm:spPr/>
      <dgm:t>
        <a:bodyPr/>
        <a:lstStyle/>
        <a:p>
          <a:endParaRPr lang="zh-TW" altLang="en-US"/>
        </a:p>
      </dgm:t>
    </dgm:pt>
    <dgm:pt modelId="{15680942-B9A7-416B-8FC4-A19088CD177C}">
      <dgm:prSet phldrT="[文字]" custT="1"/>
      <dgm:spPr/>
      <dgm:t>
        <a:bodyPr/>
        <a:lstStyle/>
        <a:p>
          <a:r>
            <a:rPr lang="en-US" altLang="zh-TW" sz="2800" dirty="0"/>
            <a:t>Adaptive Learning Rate</a:t>
          </a:r>
          <a:endParaRPr lang="zh-TW" altLang="en-US" sz="2800" dirty="0"/>
        </a:p>
      </dgm:t>
    </dgm:pt>
    <dgm:pt modelId="{238D0A8C-1EBB-40BC-94E1-F2329A07E5D0}" type="sibTrans" cxnId="{8B508346-5127-45A9-8A38-CD129108432E}">
      <dgm:prSet/>
      <dgm:spPr/>
      <dgm:t>
        <a:bodyPr/>
        <a:lstStyle/>
        <a:p>
          <a:endParaRPr lang="zh-TW" altLang="en-US"/>
        </a:p>
      </dgm:t>
    </dgm:pt>
    <dgm:pt modelId="{2801E90B-4C97-4121-8DC8-B048D73241CF}" type="parTrans" cxnId="{8B508346-5127-45A9-8A38-CD129108432E}">
      <dgm:prSet/>
      <dgm:spPr/>
      <dgm:t>
        <a:bodyPr/>
        <a:lstStyle/>
        <a:p>
          <a:endParaRPr lang="zh-TW" altLang="en-US"/>
        </a:p>
      </dgm:t>
    </dgm:pt>
    <dgm:pt modelId="{D4964E45-997C-4274-AB18-C4611FB743A5}">
      <dgm:prSet phldrT="[文字]" custT="1"/>
      <dgm:spPr/>
      <dgm:t>
        <a:bodyPr/>
        <a:lstStyle/>
        <a:p>
          <a:r>
            <a:rPr lang="en-US" altLang="zh-TW" sz="2800" dirty="0"/>
            <a:t>Choosing proper loss</a:t>
          </a:r>
          <a:endParaRPr lang="zh-TW" altLang="en-US" sz="2800" dirty="0"/>
        </a:p>
      </dgm:t>
    </dgm:pt>
    <dgm:pt modelId="{EBE685FD-4EA7-456F-9B9F-634A4655F7A5}" type="parTrans" cxnId="{7D86A18C-42EE-400A-858C-200522932011}">
      <dgm:prSet/>
      <dgm:spPr/>
      <dgm:t>
        <a:bodyPr/>
        <a:lstStyle/>
        <a:p>
          <a:endParaRPr lang="zh-TW" altLang="en-US"/>
        </a:p>
      </dgm:t>
    </dgm:pt>
    <dgm:pt modelId="{307310D3-5E56-457C-B7C5-4BD4AD71290D}" type="sibTrans" cxnId="{7D86A18C-42EE-400A-858C-200522932011}">
      <dgm:prSet/>
      <dgm:spPr/>
      <dgm:t>
        <a:bodyPr/>
        <a:lstStyle/>
        <a:p>
          <a:endParaRPr lang="zh-TW" altLang="en-US"/>
        </a:p>
      </dgm:t>
    </dgm:pt>
    <dgm:pt modelId="{4A19FF40-536E-440C-BB43-E46E0A15623D}">
      <dgm:prSet phldrT="[文字]" custT="1"/>
      <dgm:spPr/>
      <dgm:t>
        <a:bodyPr/>
        <a:lstStyle/>
        <a:p>
          <a:r>
            <a:rPr lang="en-US" altLang="zh-TW" sz="2800"/>
            <a:t>New activation function</a:t>
          </a:r>
          <a:endParaRPr lang="zh-TW" altLang="en-US" sz="2800" dirty="0"/>
        </a:p>
      </dgm:t>
    </dgm:pt>
    <dgm:pt modelId="{C8B85BDF-6D9C-47D2-B732-2EFB330B20FB}" type="parTrans" cxnId="{E8AD407D-D452-46C3-990C-2E7F156328AD}">
      <dgm:prSet/>
      <dgm:spPr/>
      <dgm:t>
        <a:bodyPr/>
        <a:lstStyle/>
        <a:p>
          <a:endParaRPr lang="zh-TW" altLang="en-US"/>
        </a:p>
      </dgm:t>
    </dgm:pt>
    <dgm:pt modelId="{0FACAF10-5755-4E9E-B485-EB4742D2EE26}" type="sibTrans" cxnId="{E8AD407D-D452-46C3-990C-2E7F156328AD}">
      <dgm:prSet/>
      <dgm:spPr/>
      <dgm:t>
        <a:bodyPr/>
        <a:lstStyle/>
        <a:p>
          <a:endParaRPr lang="zh-TW" altLang="en-US"/>
        </a:p>
      </dgm:t>
    </dgm:pt>
    <dgm:pt modelId="{BC65D5D4-3364-4707-9502-69BA5E4DECDE}">
      <dgm:prSet phldrT="[文字]" custT="1"/>
      <dgm:spPr/>
      <dgm:t>
        <a:bodyPr/>
        <a:lstStyle/>
        <a:p>
          <a:r>
            <a:rPr lang="en-US" altLang="zh-TW" sz="2800"/>
            <a:t>Mini-batch</a:t>
          </a:r>
          <a:endParaRPr lang="zh-TW" altLang="en-US" sz="2800" dirty="0"/>
        </a:p>
      </dgm:t>
    </dgm:pt>
    <dgm:pt modelId="{D334E799-6CBF-4FA0-A7B8-94FFBDDFD4DE}" type="parTrans" cxnId="{65BF68D0-FAFE-4813-B3D4-E5475C9E7D5F}">
      <dgm:prSet/>
      <dgm:spPr/>
      <dgm:t>
        <a:bodyPr/>
        <a:lstStyle/>
        <a:p>
          <a:endParaRPr lang="zh-TW" altLang="en-US"/>
        </a:p>
      </dgm:t>
    </dgm:pt>
    <dgm:pt modelId="{8A9DA883-89C9-4A2D-B35F-143FF7E4359A}" type="sibTrans" cxnId="{65BF68D0-FAFE-4813-B3D4-E5475C9E7D5F}">
      <dgm:prSet/>
      <dgm:spPr/>
      <dgm:t>
        <a:bodyPr/>
        <a:lstStyle/>
        <a:p>
          <a:endParaRPr lang="zh-TW" altLang="en-US"/>
        </a:p>
      </dgm:t>
    </dgm:pt>
    <dgm:pt modelId="{C86E9726-1E53-4A45-856D-01108A67A44E}" type="pres">
      <dgm:prSet presAssocID="{4CD86AC1-3F4E-4A5A-92D6-248263A2DCDB}" presName="linear" presStyleCnt="0">
        <dgm:presLayoutVars>
          <dgm:animLvl val="lvl"/>
          <dgm:resizeHandles val="exact"/>
        </dgm:presLayoutVars>
      </dgm:prSet>
      <dgm:spPr/>
    </dgm:pt>
    <dgm:pt modelId="{838B49DE-E404-47C5-91F0-D3AE5133EE36}" type="pres">
      <dgm:prSet presAssocID="{D4964E45-997C-4274-AB18-C4611FB743A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15E5319-41D1-41B6-B332-407F203CDE2B}" type="pres">
      <dgm:prSet presAssocID="{307310D3-5E56-457C-B7C5-4BD4AD71290D}" presName="spacer" presStyleCnt="0"/>
      <dgm:spPr/>
    </dgm:pt>
    <dgm:pt modelId="{D79E5487-5E21-47C6-8561-5422FF769813}" type="pres">
      <dgm:prSet presAssocID="{BC65D5D4-3364-4707-9502-69BA5E4DECD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6AB62CE-44E4-474B-AC68-820AB9511425}" type="pres">
      <dgm:prSet presAssocID="{8A9DA883-89C9-4A2D-B35F-143FF7E4359A}" presName="spacer" presStyleCnt="0"/>
      <dgm:spPr/>
    </dgm:pt>
    <dgm:pt modelId="{4DDF23AE-83CA-43A2-A96F-44DFAE5980C9}" type="pres">
      <dgm:prSet presAssocID="{4A19FF40-536E-440C-BB43-E46E0A15623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E18BC49-E6AC-41E1-A0DD-F23B41B42188}" type="pres">
      <dgm:prSet presAssocID="{0FACAF10-5755-4E9E-B485-EB4742D2EE26}" presName="spacer" presStyleCnt="0"/>
      <dgm:spPr/>
    </dgm:pt>
    <dgm:pt modelId="{40F68FDF-8E0D-4DDE-99F6-0BBD630F25C7}" type="pres">
      <dgm:prSet presAssocID="{15680942-B9A7-416B-8FC4-A19088CD177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3CCD4EC-E619-49A1-957C-EECEF7C55DC1}" type="pres">
      <dgm:prSet presAssocID="{238D0A8C-1EBB-40BC-94E1-F2329A07E5D0}" presName="spacer" presStyleCnt="0"/>
      <dgm:spPr/>
    </dgm:pt>
    <dgm:pt modelId="{2992D90E-AE47-4551-B7AC-D65ADB54BF32}" type="pres">
      <dgm:prSet presAssocID="{B9A07F53-D261-48C6-B718-3BA0BF621F5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EEF880A-D369-4CA3-831C-B74C74655818}" srcId="{4CD86AC1-3F4E-4A5A-92D6-248263A2DCDB}" destId="{B9A07F53-D261-48C6-B718-3BA0BF621F50}" srcOrd="4" destOrd="0" parTransId="{85C10143-87BD-4379-9E20-FDB2E0AD9C66}" sibTransId="{CAAE83F3-ABC8-47BB-A478-E241A0C6B92B}"/>
    <dgm:cxn modelId="{E9A4CB24-725C-4967-B916-92308A198244}" type="presOf" srcId="{4A19FF40-536E-440C-BB43-E46E0A15623D}" destId="{4DDF23AE-83CA-43A2-A96F-44DFAE5980C9}" srcOrd="0" destOrd="0" presId="urn:microsoft.com/office/officeart/2005/8/layout/vList2"/>
    <dgm:cxn modelId="{146D8F3B-8A78-4C51-8885-BB5F743A4B8B}" type="presOf" srcId="{B9A07F53-D261-48C6-B718-3BA0BF621F50}" destId="{2992D90E-AE47-4551-B7AC-D65ADB54BF32}" srcOrd="0" destOrd="0" presId="urn:microsoft.com/office/officeart/2005/8/layout/vList2"/>
    <dgm:cxn modelId="{8B508346-5127-45A9-8A38-CD129108432E}" srcId="{4CD86AC1-3F4E-4A5A-92D6-248263A2DCDB}" destId="{15680942-B9A7-416B-8FC4-A19088CD177C}" srcOrd="3" destOrd="0" parTransId="{2801E90B-4C97-4121-8DC8-B048D73241CF}" sibTransId="{238D0A8C-1EBB-40BC-94E1-F2329A07E5D0}"/>
    <dgm:cxn modelId="{E90D367A-828F-4816-9E57-A01E00F95DA8}" type="presOf" srcId="{BC65D5D4-3364-4707-9502-69BA5E4DECDE}" destId="{D79E5487-5E21-47C6-8561-5422FF769813}" srcOrd="0" destOrd="0" presId="urn:microsoft.com/office/officeart/2005/8/layout/vList2"/>
    <dgm:cxn modelId="{E8AD407D-D452-46C3-990C-2E7F156328AD}" srcId="{4CD86AC1-3F4E-4A5A-92D6-248263A2DCDB}" destId="{4A19FF40-536E-440C-BB43-E46E0A15623D}" srcOrd="2" destOrd="0" parTransId="{C8B85BDF-6D9C-47D2-B732-2EFB330B20FB}" sibTransId="{0FACAF10-5755-4E9E-B485-EB4742D2EE26}"/>
    <dgm:cxn modelId="{7D86A18C-42EE-400A-858C-200522932011}" srcId="{4CD86AC1-3F4E-4A5A-92D6-248263A2DCDB}" destId="{D4964E45-997C-4274-AB18-C4611FB743A5}" srcOrd="0" destOrd="0" parTransId="{EBE685FD-4EA7-456F-9B9F-634A4655F7A5}" sibTransId="{307310D3-5E56-457C-B7C5-4BD4AD71290D}"/>
    <dgm:cxn modelId="{80DB2DAC-BF11-4A52-AE3B-B7E5F05004DA}" type="presOf" srcId="{D4964E45-997C-4274-AB18-C4611FB743A5}" destId="{838B49DE-E404-47C5-91F0-D3AE5133EE36}" srcOrd="0" destOrd="0" presId="urn:microsoft.com/office/officeart/2005/8/layout/vList2"/>
    <dgm:cxn modelId="{892B23C0-7EAA-4540-AE2B-4A4F7962C0B0}" type="presOf" srcId="{4CD86AC1-3F4E-4A5A-92D6-248263A2DCDB}" destId="{C86E9726-1E53-4A45-856D-01108A67A44E}" srcOrd="0" destOrd="0" presId="urn:microsoft.com/office/officeart/2005/8/layout/vList2"/>
    <dgm:cxn modelId="{DAC397C2-1366-4E5B-87C8-6B83CC785FA3}" type="presOf" srcId="{15680942-B9A7-416B-8FC4-A19088CD177C}" destId="{40F68FDF-8E0D-4DDE-99F6-0BBD630F25C7}" srcOrd="0" destOrd="0" presId="urn:microsoft.com/office/officeart/2005/8/layout/vList2"/>
    <dgm:cxn modelId="{65BF68D0-FAFE-4813-B3D4-E5475C9E7D5F}" srcId="{4CD86AC1-3F4E-4A5A-92D6-248263A2DCDB}" destId="{BC65D5D4-3364-4707-9502-69BA5E4DECDE}" srcOrd="1" destOrd="0" parTransId="{D334E799-6CBF-4FA0-A7B8-94FFBDDFD4DE}" sibTransId="{8A9DA883-89C9-4A2D-B35F-143FF7E4359A}"/>
    <dgm:cxn modelId="{2D3405DC-0DA8-4FCC-922F-43F9CF6421C4}" type="presParOf" srcId="{C86E9726-1E53-4A45-856D-01108A67A44E}" destId="{838B49DE-E404-47C5-91F0-D3AE5133EE36}" srcOrd="0" destOrd="0" presId="urn:microsoft.com/office/officeart/2005/8/layout/vList2"/>
    <dgm:cxn modelId="{B809FB54-234B-4AA0-BBA4-17FD9B4DB161}" type="presParOf" srcId="{C86E9726-1E53-4A45-856D-01108A67A44E}" destId="{015E5319-41D1-41B6-B332-407F203CDE2B}" srcOrd="1" destOrd="0" presId="urn:microsoft.com/office/officeart/2005/8/layout/vList2"/>
    <dgm:cxn modelId="{6917F07F-39C8-462E-827C-71A8C9821B6F}" type="presParOf" srcId="{C86E9726-1E53-4A45-856D-01108A67A44E}" destId="{D79E5487-5E21-47C6-8561-5422FF769813}" srcOrd="2" destOrd="0" presId="urn:microsoft.com/office/officeart/2005/8/layout/vList2"/>
    <dgm:cxn modelId="{628B8836-939E-45C4-B6B2-410F94D905AE}" type="presParOf" srcId="{C86E9726-1E53-4A45-856D-01108A67A44E}" destId="{D6AB62CE-44E4-474B-AC68-820AB9511425}" srcOrd="3" destOrd="0" presId="urn:microsoft.com/office/officeart/2005/8/layout/vList2"/>
    <dgm:cxn modelId="{248DC470-D9B3-41A0-BCDA-02809C0B60CE}" type="presParOf" srcId="{C86E9726-1E53-4A45-856D-01108A67A44E}" destId="{4DDF23AE-83CA-43A2-A96F-44DFAE5980C9}" srcOrd="4" destOrd="0" presId="urn:microsoft.com/office/officeart/2005/8/layout/vList2"/>
    <dgm:cxn modelId="{CCEBB8BD-0587-48E8-9C46-652ADB40D8CB}" type="presParOf" srcId="{C86E9726-1E53-4A45-856D-01108A67A44E}" destId="{4E18BC49-E6AC-41E1-A0DD-F23B41B42188}" srcOrd="5" destOrd="0" presId="urn:microsoft.com/office/officeart/2005/8/layout/vList2"/>
    <dgm:cxn modelId="{F5B6EF2F-2175-4D91-B52F-252EED275D30}" type="presParOf" srcId="{C86E9726-1E53-4A45-856D-01108A67A44E}" destId="{40F68FDF-8E0D-4DDE-99F6-0BBD630F25C7}" srcOrd="6" destOrd="0" presId="urn:microsoft.com/office/officeart/2005/8/layout/vList2"/>
    <dgm:cxn modelId="{8958AB28-1972-4593-AA1F-6611C3A88609}" type="presParOf" srcId="{C86E9726-1E53-4A45-856D-01108A67A44E}" destId="{63CCD4EC-E619-49A1-957C-EECEF7C55DC1}" srcOrd="7" destOrd="0" presId="urn:microsoft.com/office/officeart/2005/8/layout/vList2"/>
    <dgm:cxn modelId="{10A764C5-9C1F-4221-8FC1-5FCE1D1E8B04}" type="presParOf" srcId="{C86E9726-1E53-4A45-856D-01108A67A44E}" destId="{2992D90E-AE47-4551-B7AC-D65ADB54BF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D86AC1-3F4E-4A5A-92D6-248263A2DCD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9A07F53-D261-48C6-B718-3BA0BF621F50}">
      <dgm:prSet phldrT="[文字]" custT="1"/>
      <dgm:spPr/>
      <dgm:t>
        <a:bodyPr/>
        <a:lstStyle/>
        <a:p>
          <a:r>
            <a:rPr lang="en-US" altLang="zh-TW" sz="2800" dirty="0"/>
            <a:t>Momentum</a:t>
          </a:r>
          <a:endParaRPr lang="zh-TW" altLang="en-US" sz="2800" dirty="0"/>
        </a:p>
      </dgm:t>
    </dgm:pt>
    <dgm:pt modelId="{CAAE83F3-ABC8-47BB-A478-E241A0C6B92B}" type="sibTrans" cxnId="{FEEF880A-D369-4CA3-831C-B74C74655818}">
      <dgm:prSet/>
      <dgm:spPr/>
      <dgm:t>
        <a:bodyPr/>
        <a:lstStyle/>
        <a:p>
          <a:endParaRPr lang="zh-TW" altLang="en-US"/>
        </a:p>
      </dgm:t>
    </dgm:pt>
    <dgm:pt modelId="{85C10143-87BD-4379-9E20-FDB2E0AD9C66}" type="parTrans" cxnId="{FEEF880A-D369-4CA3-831C-B74C74655818}">
      <dgm:prSet/>
      <dgm:spPr/>
      <dgm:t>
        <a:bodyPr/>
        <a:lstStyle/>
        <a:p>
          <a:endParaRPr lang="zh-TW" altLang="en-US"/>
        </a:p>
      </dgm:t>
    </dgm:pt>
    <dgm:pt modelId="{15680942-B9A7-416B-8FC4-A19088CD177C}">
      <dgm:prSet phldrT="[文字]" custT="1"/>
      <dgm:spPr/>
      <dgm:t>
        <a:bodyPr/>
        <a:lstStyle/>
        <a:p>
          <a:r>
            <a:rPr lang="en-US" altLang="zh-TW" sz="2800" dirty="0"/>
            <a:t>Adaptive Learning Rate</a:t>
          </a:r>
          <a:endParaRPr lang="zh-TW" altLang="en-US" sz="2800" dirty="0"/>
        </a:p>
      </dgm:t>
    </dgm:pt>
    <dgm:pt modelId="{238D0A8C-1EBB-40BC-94E1-F2329A07E5D0}" type="sibTrans" cxnId="{8B508346-5127-45A9-8A38-CD129108432E}">
      <dgm:prSet/>
      <dgm:spPr/>
      <dgm:t>
        <a:bodyPr/>
        <a:lstStyle/>
        <a:p>
          <a:endParaRPr lang="zh-TW" altLang="en-US"/>
        </a:p>
      </dgm:t>
    </dgm:pt>
    <dgm:pt modelId="{2801E90B-4C97-4121-8DC8-B048D73241CF}" type="parTrans" cxnId="{8B508346-5127-45A9-8A38-CD129108432E}">
      <dgm:prSet/>
      <dgm:spPr/>
      <dgm:t>
        <a:bodyPr/>
        <a:lstStyle/>
        <a:p>
          <a:endParaRPr lang="zh-TW" altLang="en-US"/>
        </a:p>
      </dgm:t>
    </dgm:pt>
    <dgm:pt modelId="{D4964E45-997C-4274-AB18-C4611FB743A5}">
      <dgm:prSet phldrT="[文字]" custT="1"/>
      <dgm:spPr/>
      <dgm:t>
        <a:bodyPr/>
        <a:lstStyle/>
        <a:p>
          <a:r>
            <a:rPr lang="en-US" altLang="zh-TW" sz="2800" dirty="0"/>
            <a:t>Choosing proper loss</a:t>
          </a:r>
          <a:endParaRPr lang="zh-TW" altLang="en-US" sz="2800" dirty="0"/>
        </a:p>
      </dgm:t>
    </dgm:pt>
    <dgm:pt modelId="{EBE685FD-4EA7-456F-9B9F-634A4655F7A5}" type="parTrans" cxnId="{7D86A18C-42EE-400A-858C-200522932011}">
      <dgm:prSet/>
      <dgm:spPr/>
      <dgm:t>
        <a:bodyPr/>
        <a:lstStyle/>
        <a:p>
          <a:endParaRPr lang="zh-TW" altLang="en-US"/>
        </a:p>
      </dgm:t>
    </dgm:pt>
    <dgm:pt modelId="{307310D3-5E56-457C-B7C5-4BD4AD71290D}" type="sibTrans" cxnId="{7D86A18C-42EE-400A-858C-200522932011}">
      <dgm:prSet/>
      <dgm:spPr/>
      <dgm:t>
        <a:bodyPr/>
        <a:lstStyle/>
        <a:p>
          <a:endParaRPr lang="zh-TW" altLang="en-US"/>
        </a:p>
      </dgm:t>
    </dgm:pt>
    <dgm:pt modelId="{4A19FF40-536E-440C-BB43-E46E0A15623D}">
      <dgm:prSet phldrT="[文字]" custT="1"/>
      <dgm:spPr/>
      <dgm:t>
        <a:bodyPr/>
        <a:lstStyle/>
        <a:p>
          <a:r>
            <a:rPr lang="en-US" altLang="zh-TW" sz="2800"/>
            <a:t>New activation function</a:t>
          </a:r>
          <a:endParaRPr lang="zh-TW" altLang="en-US" sz="2800" dirty="0"/>
        </a:p>
      </dgm:t>
    </dgm:pt>
    <dgm:pt modelId="{C8B85BDF-6D9C-47D2-B732-2EFB330B20FB}" type="parTrans" cxnId="{E8AD407D-D452-46C3-990C-2E7F156328AD}">
      <dgm:prSet/>
      <dgm:spPr/>
      <dgm:t>
        <a:bodyPr/>
        <a:lstStyle/>
        <a:p>
          <a:endParaRPr lang="zh-TW" altLang="en-US"/>
        </a:p>
      </dgm:t>
    </dgm:pt>
    <dgm:pt modelId="{0FACAF10-5755-4E9E-B485-EB4742D2EE26}" type="sibTrans" cxnId="{E8AD407D-D452-46C3-990C-2E7F156328AD}">
      <dgm:prSet/>
      <dgm:spPr/>
      <dgm:t>
        <a:bodyPr/>
        <a:lstStyle/>
        <a:p>
          <a:endParaRPr lang="zh-TW" altLang="en-US"/>
        </a:p>
      </dgm:t>
    </dgm:pt>
    <dgm:pt modelId="{BC65D5D4-3364-4707-9502-69BA5E4DECDE}">
      <dgm:prSet phldrT="[文字]" custT="1"/>
      <dgm:spPr/>
      <dgm:t>
        <a:bodyPr/>
        <a:lstStyle/>
        <a:p>
          <a:r>
            <a:rPr lang="en-US" altLang="zh-TW" sz="2800"/>
            <a:t>Mini-batch</a:t>
          </a:r>
          <a:endParaRPr lang="zh-TW" altLang="en-US" sz="2800" dirty="0"/>
        </a:p>
      </dgm:t>
    </dgm:pt>
    <dgm:pt modelId="{D334E799-6CBF-4FA0-A7B8-94FFBDDFD4DE}" type="parTrans" cxnId="{65BF68D0-FAFE-4813-B3D4-E5475C9E7D5F}">
      <dgm:prSet/>
      <dgm:spPr/>
      <dgm:t>
        <a:bodyPr/>
        <a:lstStyle/>
        <a:p>
          <a:endParaRPr lang="zh-TW" altLang="en-US"/>
        </a:p>
      </dgm:t>
    </dgm:pt>
    <dgm:pt modelId="{8A9DA883-89C9-4A2D-B35F-143FF7E4359A}" type="sibTrans" cxnId="{65BF68D0-FAFE-4813-B3D4-E5475C9E7D5F}">
      <dgm:prSet/>
      <dgm:spPr/>
      <dgm:t>
        <a:bodyPr/>
        <a:lstStyle/>
        <a:p>
          <a:endParaRPr lang="zh-TW" altLang="en-US"/>
        </a:p>
      </dgm:t>
    </dgm:pt>
    <dgm:pt modelId="{C86E9726-1E53-4A45-856D-01108A67A44E}" type="pres">
      <dgm:prSet presAssocID="{4CD86AC1-3F4E-4A5A-92D6-248263A2DCDB}" presName="linear" presStyleCnt="0">
        <dgm:presLayoutVars>
          <dgm:animLvl val="lvl"/>
          <dgm:resizeHandles val="exact"/>
        </dgm:presLayoutVars>
      </dgm:prSet>
      <dgm:spPr/>
    </dgm:pt>
    <dgm:pt modelId="{838B49DE-E404-47C5-91F0-D3AE5133EE36}" type="pres">
      <dgm:prSet presAssocID="{D4964E45-997C-4274-AB18-C4611FB743A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15E5319-41D1-41B6-B332-407F203CDE2B}" type="pres">
      <dgm:prSet presAssocID="{307310D3-5E56-457C-B7C5-4BD4AD71290D}" presName="spacer" presStyleCnt="0"/>
      <dgm:spPr/>
    </dgm:pt>
    <dgm:pt modelId="{D79E5487-5E21-47C6-8561-5422FF769813}" type="pres">
      <dgm:prSet presAssocID="{BC65D5D4-3364-4707-9502-69BA5E4DECD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6AB62CE-44E4-474B-AC68-820AB9511425}" type="pres">
      <dgm:prSet presAssocID="{8A9DA883-89C9-4A2D-B35F-143FF7E4359A}" presName="spacer" presStyleCnt="0"/>
      <dgm:spPr/>
    </dgm:pt>
    <dgm:pt modelId="{4DDF23AE-83CA-43A2-A96F-44DFAE5980C9}" type="pres">
      <dgm:prSet presAssocID="{4A19FF40-536E-440C-BB43-E46E0A15623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E18BC49-E6AC-41E1-A0DD-F23B41B42188}" type="pres">
      <dgm:prSet presAssocID="{0FACAF10-5755-4E9E-B485-EB4742D2EE26}" presName="spacer" presStyleCnt="0"/>
      <dgm:spPr/>
    </dgm:pt>
    <dgm:pt modelId="{40F68FDF-8E0D-4DDE-99F6-0BBD630F25C7}" type="pres">
      <dgm:prSet presAssocID="{15680942-B9A7-416B-8FC4-A19088CD177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3CCD4EC-E619-49A1-957C-EECEF7C55DC1}" type="pres">
      <dgm:prSet presAssocID="{238D0A8C-1EBB-40BC-94E1-F2329A07E5D0}" presName="spacer" presStyleCnt="0"/>
      <dgm:spPr/>
    </dgm:pt>
    <dgm:pt modelId="{2992D90E-AE47-4551-B7AC-D65ADB54BF32}" type="pres">
      <dgm:prSet presAssocID="{B9A07F53-D261-48C6-B718-3BA0BF621F5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EEF880A-D369-4CA3-831C-B74C74655818}" srcId="{4CD86AC1-3F4E-4A5A-92D6-248263A2DCDB}" destId="{B9A07F53-D261-48C6-B718-3BA0BF621F50}" srcOrd="4" destOrd="0" parTransId="{85C10143-87BD-4379-9E20-FDB2E0AD9C66}" sibTransId="{CAAE83F3-ABC8-47BB-A478-E241A0C6B92B}"/>
    <dgm:cxn modelId="{000FDA18-CB02-48E4-AAAE-FD8AAC640169}" type="presOf" srcId="{BC65D5D4-3364-4707-9502-69BA5E4DECDE}" destId="{D79E5487-5E21-47C6-8561-5422FF769813}" srcOrd="0" destOrd="0" presId="urn:microsoft.com/office/officeart/2005/8/layout/vList2"/>
    <dgm:cxn modelId="{1A8F552F-E4EE-4F0A-9756-F41563F8DDFA}" type="presOf" srcId="{4CD86AC1-3F4E-4A5A-92D6-248263A2DCDB}" destId="{C86E9726-1E53-4A45-856D-01108A67A44E}" srcOrd="0" destOrd="0" presId="urn:microsoft.com/office/officeart/2005/8/layout/vList2"/>
    <dgm:cxn modelId="{DB0D2330-B37A-44C0-A84A-9D1D9FFC35BA}" type="presOf" srcId="{4A19FF40-536E-440C-BB43-E46E0A15623D}" destId="{4DDF23AE-83CA-43A2-A96F-44DFAE5980C9}" srcOrd="0" destOrd="0" presId="urn:microsoft.com/office/officeart/2005/8/layout/vList2"/>
    <dgm:cxn modelId="{8B508346-5127-45A9-8A38-CD129108432E}" srcId="{4CD86AC1-3F4E-4A5A-92D6-248263A2DCDB}" destId="{15680942-B9A7-416B-8FC4-A19088CD177C}" srcOrd="3" destOrd="0" parTransId="{2801E90B-4C97-4121-8DC8-B048D73241CF}" sibTransId="{238D0A8C-1EBB-40BC-94E1-F2329A07E5D0}"/>
    <dgm:cxn modelId="{F3CEA978-6820-4A38-99F7-19419522A1F2}" type="presOf" srcId="{15680942-B9A7-416B-8FC4-A19088CD177C}" destId="{40F68FDF-8E0D-4DDE-99F6-0BBD630F25C7}" srcOrd="0" destOrd="0" presId="urn:microsoft.com/office/officeart/2005/8/layout/vList2"/>
    <dgm:cxn modelId="{E8AD407D-D452-46C3-990C-2E7F156328AD}" srcId="{4CD86AC1-3F4E-4A5A-92D6-248263A2DCDB}" destId="{4A19FF40-536E-440C-BB43-E46E0A15623D}" srcOrd="2" destOrd="0" parTransId="{C8B85BDF-6D9C-47D2-B732-2EFB330B20FB}" sibTransId="{0FACAF10-5755-4E9E-B485-EB4742D2EE26}"/>
    <dgm:cxn modelId="{7D86A18C-42EE-400A-858C-200522932011}" srcId="{4CD86AC1-3F4E-4A5A-92D6-248263A2DCDB}" destId="{D4964E45-997C-4274-AB18-C4611FB743A5}" srcOrd="0" destOrd="0" parTransId="{EBE685FD-4EA7-456F-9B9F-634A4655F7A5}" sibTransId="{307310D3-5E56-457C-B7C5-4BD4AD71290D}"/>
    <dgm:cxn modelId="{A248A7AB-568B-45F0-B1E5-1232F178FACB}" type="presOf" srcId="{D4964E45-997C-4274-AB18-C4611FB743A5}" destId="{838B49DE-E404-47C5-91F0-D3AE5133EE36}" srcOrd="0" destOrd="0" presId="urn:microsoft.com/office/officeart/2005/8/layout/vList2"/>
    <dgm:cxn modelId="{65BF68D0-FAFE-4813-B3D4-E5475C9E7D5F}" srcId="{4CD86AC1-3F4E-4A5A-92D6-248263A2DCDB}" destId="{BC65D5D4-3364-4707-9502-69BA5E4DECDE}" srcOrd="1" destOrd="0" parTransId="{D334E799-6CBF-4FA0-A7B8-94FFBDDFD4DE}" sibTransId="{8A9DA883-89C9-4A2D-B35F-143FF7E4359A}"/>
    <dgm:cxn modelId="{990B4ED8-15AE-4D9A-B10C-CD8075B2C1D8}" type="presOf" srcId="{B9A07F53-D261-48C6-B718-3BA0BF621F50}" destId="{2992D90E-AE47-4551-B7AC-D65ADB54BF32}" srcOrd="0" destOrd="0" presId="urn:microsoft.com/office/officeart/2005/8/layout/vList2"/>
    <dgm:cxn modelId="{D7F69FC0-3906-437C-88B2-F56E60868DFA}" type="presParOf" srcId="{C86E9726-1E53-4A45-856D-01108A67A44E}" destId="{838B49DE-E404-47C5-91F0-D3AE5133EE36}" srcOrd="0" destOrd="0" presId="urn:microsoft.com/office/officeart/2005/8/layout/vList2"/>
    <dgm:cxn modelId="{5BBD894E-EA04-4FD8-BD37-64E282C7CCC0}" type="presParOf" srcId="{C86E9726-1E53-4A45-856D-01108A67A44E}" destId="{015E5319-41D1-41B6-B332-407F203CDE2B}" srcOrd="1" destOrd="0" presId="urn:microsoft.com/office/officeart/2005/8/layout/vList2"/>
    <dgm:cxn modelId="{34BBC4C5-D9B7-44EA-8D9E-B0517525D908}" type="presParOf" srcId="{C86E9726-1E53-4A45-856D-01108A67A44E}" destId="{D79E5487-5E21-47C6-8561-5422FF769813}" srcOrd="2" destOrd="0" presId="urn:microsoft.com/office/officeart/2005/8/layout/vList2"/>
    <dgm:cxn modelId="{255B27FF-B955-4ACA-BAEC-BCB1CCABC7C4}" type="presParOf" srcId="{C86E9726-1E53-4A45-856D-01108A67A44E}" destId="{D6AB62CE-44E4-474B-AC68-820AB9511425}" srcOrd="3" destOrd="0" presId="urn:microsoft.com/office/officeart/2005/8/layout/vList2"/>
    <dgm:cxn modelId="{ECE6C497-C96E-424B-924F-6A2ADEF731FB}" type="presParOf" srcId="{C86E9726-1E53-4A45-856D-01108A67A44E}" destId="{4DDF23AE-83CA-43A2-A96F-44DFAE5980C9}" srcOrd="4" destOrd="0" presId="urn:microsoft.com/office/officeart/2005/8/layout/vList2"/>
    <dgm:cxn modelId="{3497A452-C4D4-45B9-A372-7869D62ED0C0}" type="presParOf" srcId="{C86E9726-1E53-4A45-856D-01108A67A44E}" destId="{4E18BC49-E6AC-41E1-A0DD-F23B41B42188}" srcOrd="5" destOrd="0" presId="urn:microsoft.com/office/officeart/2005/8/layout/vList2"/>
    <dgm:cxn modelId="{EBCE85E2-1D90-43F5-94DC-1E426F47D850}" type="presParOf" srcId="{C86E9726-1E53-4A45-856D-01108A67A44E}" destId="{40F68FDF-8E0D-4DDE-99F6-0BBD630F25C7}" srcOrd="6" destOrd="0" presId="urn:microsoft.com/office/officeart/2005/8/layout/vList2"/>
    <dgm:cxn modelId="{5F52036A-4159-48C8-B173-E858F553DA76}" type="presParOf" srcId="{C86E9726-1E53-4A45-856D-01108A67A44E}" destId="{63CCD4EC-E619-49A1-957C-EECEF7C55DC1}" srcOrd="7" destOrd="0" presId="urn:microsoft.com/office/officeart/2005/8/layout/vList2"/>
    <dgm:cxn modelId="{087E2D52-ECB5-4C75-99F2-B1AD26DD563C}" type="presParOf" srcId="{C86E9726-1E53-4A45-856D-01108A67A44E}" destId="{2992D90E-AE47-4551-B7AC-D65ADB54BF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CD86AC1-3F4E-4A5A-92D6-248263A2DCD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9A07F53-D261-48C6-B718-3BA0BF621F50}">
      <dgm:prSet phldrT="[文字]" custT="1"/>
      <dgm:spPr/>
      <dgm:t>
        <a:bodyPr/>
        <a:lstStyle/>
        <a:p>
          <a:r>
            <a:rPr lang="en-US" altLang="zh-TW" sz="2800" dirty="0"/>
            <a:t>Momentum</a:t>
          </a:r>
          <a:endParaRPr lang="zh-TW" altLang="en-US" sz="2800" dirty="0"/>
        </a:p>
      </dgm:t>
    </dgm:pt>
    <dgm:pt modelId="{CAAE83F3-ABC8-47BB-A478-E241A0C6B92B}" type="sibTrans" cxnId="{FEEF880A-D369-4CA3-831C-B74C74655818}">
      <dgm:prSet/>
      <dgm:spPr/>
      <dgm:t>
        <a:bodyPr/>
        <a:lstStyle/>
        <a:p>
          <a:endParaRPr lang="zh-TW" altLang="en-US"/>
        </a:p>
      </dgm:t>
    </dgm:pt>
    <dgm:pt modelId="{85C10143-87BD-4379-9E20-FDB2E0AD9C66}" type="parTrans" cxnId="{FEEF880A-D369-4CA3-831C-B74C74655818}">
      <dgm:prSet/>
      <dgm:spPr/>
      <dgm:t>
        <a:bodyPr/>
        <a:lstStyle/>
        <a:p>
          <a:endParaRPr lang="zh-TW" altLang="en-US"/>
        </a:p>
      </dgm:t>
    </dgm:pt>
    <dgm:pt modelId="{15680942-B9A7-416B-8FC4-A19088CD177C}">
      <dgm:prSet phldrT="[文字]" custT="1"/>
      <dgm:spPr/>
      <dgm:t>
        <a:bodyPr/>
        <a:lstStyle/>
        <a:p>
          <a:r>
            <a:rPr lang="en-US" altLang="zh-TW" sz="2800" dirty="0"/>
            <a:t>Adaptive Learning Rate</a:t>
          </a:r>
          <a:endParaRPr lang="zh-TW" altLang="en-US" sz="2800" dirty="0"/>
        </a:p>
      </dgm:t>
    </dgm:pt>
    <dgm:pt modelId="{238D0A8C-1EBB-40BC-94E1-F2329A07E5D0}" type="sibTrans" cxnId="{8B508346-5127-45A9-8A38-CD129108432E}">
      <dgm:prSet/>
      <dgm:spPr/>
      <dgm:t>
        <a:bodyPr/>
        <a:lstStyle/>
        <a:p>
          <a:endParaRPr lang="zh-TW" altLang="en-US"/>
        </a:p>
      </dgm:t>
    </dgm:pt>
    <dgm:pt modelId="{2801E90B-4C97-4121-8DC8-B048D73241CF}" type="parTrans" cxnId="{8B508346-5127-45A9-8A38-CD129108432E}">
      <dgm:prSet/>
      <dgm:spPr/>
      <dgm:t>
        <a:bodyPr/>
        <a:lstStyle/>
        <a:p>
          <a:endParaRPr lang="zh-TW" altLang="en-US"/>
        </a:p>
      </dgm:t>
    </dgm:pt>
    <dgm:pt modelId="{D4964E45-997C-4274-AB18-C4611FB743A5}">
      <dgm:prSet phldrT="[文字]" custT="1"/>
      <dgm:spPr/>
      <dgm:t>
        <a:bodyPr/>
        <a:lstStyle/>
        <a:p>
          <a:r>
            <a:rPr lang="en-US" altLang="zh-TW" sz="2800" dirty="0"/>
            <a:t>Choosing proper loss</a:t>
          </a:r>
          <a:endParaRPr lang="zh-TW" altLang="en-US" sz="2800" dirty="0"/>
        </a:p>
      </dgm:t>
    </dgm:pt>
    <dgm:pt modelId="{EBE685FD-4EA7-456F-9B9F-634A4655F7A5}" type="parTrans" cxnId="{7D86A18C-42EE-400A-858C-200522932011}">
      <dgm:prSet/>
      <dgm:spPr/>
      <dgm:t>
        <a:bodyPr/>
        <a:lstStyle/>
        <a:p>
          <a:endParaRPr lang="zh-TW" altLang="en-US"/>
        </a:p>
      </dgm:t>
    </dgm:pt>
    <dgm:pt modelId="{307310D3-5E56-457C-B7C5-4BD4AD71290D}" type="sibTrans" cxnId="{7D86A18C-42EE-400A-858C-200522932011}">
      <dgm:prSet/>
      <dgm:spPr/>
      <dgm:t>
        <a:bodyPr/>
        <a:lstStyle/>
        <a:p>
          <a:endParaRPr lang="zh-TW" altLang="en-US"/>
        </a:p>
      </dgm:t>
    </dgm:pt>
    <dgm:pt modelId="{4A19FF40-536E-440C-BB43-E46E0A15623D}">
      <dgm:prSet phldrT="[文字]" custT="1"/>
      <dgm:spPr/>
      <dgm:t>
        <a:bodyPr/>
        <a:lstStyle/>
        <a:p>
          <a:r>
            <a:rPr lang="en-US" altLang="zh-TW" sz="2800"/>
            <a:t>New activation function</a:t>
          </a:r>
          <a:endParaRPr lang="zh-TW" altLang="en-US" sz="2800" dirty="0"/>
        </a:p>
      </dgm:t>
    </dgm:pt>
    <dgm:pt modelId="{C8B85BDF-6D9C-47D2-B732-2EFB330B20FB}" type="parTrans" cxnId="{E8AD407D-D452-46C3-990C-2E7F156328AD}">
      <dgm:prSet/>
      <dgm:spPr/>
      <dgm:t>
        <a:bodyPr/>
        <a:lstStyle/>
        <a:p>
          <a:endParaRPr lang="zh-TW" altLang="en-US"/>
        </a:p>
      </dgm:t>
    </dgm:pt>
    <dgm:pt modelId="{0FACAF10-5755-4E9E-B485-EB4742D2EE26}" type="sibTrans" cxnId="{E8AD407D-D452-46C3-990C-2E7F156328AD}">
      <dgm:prSet/>
      <dgm:spPr/>
      <dgm:t>
        <a:bodyPr/>
        <a:lstStyle/>
        <a:p>
          <a:endParaRPr lang="zh-TW" altLang="en-US"/>
        </a:p>
      </dgm:t>
    </dgm:pt>
    <dgm:pt modelId="{BC65D5D4-3364-4707-9502-69BA5E4DECDE}">
      <dgm:prSet phldrT="[文字]" custT="1"/>
      <dgm:spPr/>
      <dgm:t>
        <a:bodyPr/>
        <a:lstStyle/>
        <a:p>
          <a:r>
            <a:rPr lang="en-US" altLang="zh-TW" sz="2800"/>
            <a:t>Mini-batch</a:t>
          </a:r>
          <a:endParaRPr lang="zh-TW" altLang="en-US" sz="2800" dirty="0"/>
        </a:p>
      </dgm:t>
    </dgm:pt>
    <dgm:pt modelId="{D334E799-6CBF-4FA0-A7B8-94FFBDDFD4DE}" type="parTrans" cxnId="{65BF68D0-FAFE-4813-B3D4-E5475C9E7D5F}">
      <dgm:prSet/>
      <dgm:spPr/>
      <dgm:t>
        <a:bodyPr/>
        <a:lstStyle/>
        <a:p>
          <a:endParaRPr lang="zh-TW" altLang="en-US"/>
        </a:p>
      </dgm:t>
    </dgm:pt>
    <dgm:pt modelId="{8A9DA883-89C9-4A2D-B35F-143FF7E4359A}" type="sibTrans" cxnId="{65BF68D0-FAFE-4813-B3D4-E5475C9E7D5F}">
      <dgm:prSet/>
      <dgm:spPr/>
      <dgm:t>
        <a:bodyPr/>
        <a:lstStyle/>
        <a:p>
          <a:endParaRPr lang="zh-TW" altLang="en-US"/>
        </a:p>
      </dgm:t>
    </dgm:pt>
    <dgm:pt modelId="{C86E9726-1E53-4A45-856D-01108A67A44E}" type="pres">
      <dgm:prSet presAssocID="{4CD86AC1-3F4E-4A5A-92D6-248263A2DCDB}" presName="linear" presStyleCnt="0">
        <dgm:presLayoutVars>
          <dgm:animLvl val="lvl"/>
          <dgm:resizeHandles val="exact"/>
        </dgm:presLayoutVars>
      </dgm:prSet>
      <dgm:spPr/>
    </dgm:pt>
    <dgm:pt modelId="{838B49DE-E404-47C5-91F0-D3AE5133EE36}" type="pres">
      <dgm:prSet presAssocID="{D4964E45-997C-4274-AB18-C4611FB743A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15E5319-41D1-41B6-B332-407F203CDE2B}" type="pres">
      <dgm:prSet presAssocID="{307310D3-5E56-457C-B7C5-4BD4AD71290D}" presName="spacer" presStyleCnt="0"/>
      <dgm:spPr/>
    </dgm:pt>
    <dgm:pt modelId="{D79E5487-5E21-47C6-8561-5422FF769813}" type="pres">
      <dgm:prSet presAssocID="{BC65D5D4-3364-4707-9502-69BA5E4DECD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6AB62CE-44E4-474B-AC68-820AB9511425}" type="pres">
      <dgm:prSet presAssocID="{8A9DA883-89C9-4A2D-B35F-143FF7E4359A}" presName="spacer" presStyleCnt="0"/>
      <dgm:spPr/>
    </dgm:pt>
    <dgm:pt modelId="{4DDF23AE-83CA-43A2-A96F-44DFAE5980C9}" type="pres">
      <dgm:prSet presAssocID="{4A19FF40-536E-440C-BB43-E46E0A15623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E18BC49-E6AC-41E1-A0DD-F23B41B42188}" type="pres">
      <dgm:prSet presAssocID="{0FACAF10-5755-4E9E-B485-EB4742D2EE26}" presName="spacer" presStyleCnt="0"/>
      <dgm:spPr/>
    </dgm:pt>
    <dgm:pt modelId="{40F68FDF-8E0D-4DDE-99F6-0BBD630F25C7}" type="pres">
      <dgm:prSet presAssocID="{15680942-B9A7-416B-8FC4-A19088CD177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3CCD4EC-E619-49A1-957C-EECEF7C55DC1}" type="pres">
      <dgm:prSet presAssocID="{238D0A8C-1EBB-40BC-94E1-F2329A07E5D0}" presName="spacer" presStyleCnt="0"/>
      <dgm:spPr/>
    </dgm:pt>
    <dgm:pt modelId="{2992D90E-AE47-4551-B7AC-D65ADB54BF32}" type="pres">
      <dgm:prSet presAssocID="{B9A07F53-D261-48C6-B718-3BA0BF621F5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EEF880A-D369-4CA3-831C-B74C74655818}" srcId="{4CD86AC1-3F4E-4A5A-92D6-248263A2DCDB}" destId="{B9A07F53-D261-48C6-B718-3BA0BF621F50}" srcOrd="4" destOrd="0" parTransId="{85C10143-87BD-4379-9E20-FDB2E0AD9C66}" sibTransId="{CAAE83F3-ABC8-47BB-A478-E241A0C6B92B}"/>
    <dgm:cxn modelId="{B7A2E91D-6F91-430B-8552-3BC73F0525B2}" type="presOf" srcId="{D4964E45-997C-4274-AB18-C4611FB743A5}" destId="{838B49DE-E404-47C5-91F0-D3AE5133EE36}" srcOrd="0" destOrd="0" presId="urn:microsoft.com/office/officeart/2005/8/layout/vList2"/>
    <dgm:cxn modelId="{3B76B428-04EE-41A9-88FF-573E625FC907}" type="presOf" srcId="{4A19FF40-536E-440C-BB43-E46E0A15623D}" destId="{4DDF23AE-83CA-43A2-A96F-44DFAE5980C9}" srcOrd="0" destOrd="0" presId="urn:microsoft.com/office/officeart/2005/8/layout/vList2"/>
    <dgm:cxn modelId="{704DE129-8209-4E06-BDC7-B20282BAF7B7}" type="presOf" srcId="{B9A07F53-D261-48C6-B718-3BA0BF621F50}" destId="{2992D90E-AE47-4551-B7AC-D65ADB54BF32}" srcOrd="0" destOrd="0" presId="urn:microsoft.com/office/officeart/2005/8/layout/vList2"/>
    <dgm:cxn modelId="{D5EF5034-786D-478A-942A-ABE520306642}" type="presOf" srcId="{4CD86AC1-3F4E-4A5A-92D6-248263A2DCDB}" destId="{C86E9726-1E53-4A45-856D-01108A67A44E}" srcOrd="0" destOrd="0" presId="urn:microsoft.com/office/officeart/2005/8/layout/vList2"/>
    <dgm:cxn modelId="{8B508346-5127-45A9-8A38-CD129108432E}" srcId="{4CD86AC1-3F4E-4A5A-92D6-248263A2DCDB}" destId="{15680942-B9A7-416B-8FC4-A19088CD177C}" srcOrd="3" destOrd="0" parTransId="{2801E90B-4C97-4121-8DC8-B048D73241CF}" sibTransId="{238D0A8C-1EBB-40BC-94E1-F2329A07E5D0}"/>
    <dgm:cxn modelId="{29CAF554-D485-4B77-8243-C4B4D54C077C}" type="presOf" srcId="{15680942-B9A7-416B-8FC4-A19088CD177C}" destId="{40F68FDF-8E0D-4DDE-99F6-0BBD630F25C7}" srcOrd="0" destOrd="0" presId="urn:microsoft.com/office/officeart/2005/8/layout/vList2"/>
    <dgm:cxn modelId="{E8AD407D-D452-46C3-990C-2E7F156328AD}" srcId="{4CD86AC1-3F4E-4A5A-92D6-248263A2DCDB}" destId="{4A19FF40-536E-440C-BB43-E46E0A15623D}" srcOrd="2" destOrd="0" parTransId="{C8B85BDF-6D9C-47D2-B732-2EFB330B20FB}" sibTransId="{0FACAF10-5755-4E9E-B485-EB4742D2EE26}"/>
    <dgm:cxn modelId="{FC87B182-92C0-4D9E-B3B7-F1A8973F365B}" type="presOf" srcId="{BC65D5D4-3364-4707-9502-69BA5E4DECDE}" destId="{D79E5487-5E21-47C6-8561-5422FF769813}" srcOrd="0" destOrd="0" presId="urn:microsoft.com/office/officeart/2005/8/layout/vList2"/>
    <dgm:cxn modelId="{7D86A18C-42EE-400A-858C-200522932011}" srcId="{4CD86AC1-3F4E-4A5A-92D6-248263A2DCDB}" destId="{D4964E45-997C-4274-AB18-C4611FB743A5}" srcOrd="0" destOrd="0" parTransId="{EBE685FD-4EA7-456F-9B9F-634A4655F7A5}" sibTransId="{307310D3-5E56-457C-B7C5-4BD4AD71290D}"/>
    <dgm:cxn modelId="{65BF68D0-FAFE-4813-B3D4-E5475C9E7D5F}" srcId="{4CD86AC1-3F4E-4A5A-92D6-248263A2DCDB}" destId="{BC65D5D4-3364-4707-9502-69BA5E4DECDE}" srcOrd="1" destOrd="0" parTransId="{D334E799-6CBF-4FA0-A7B8-94FFBDDFD4DE}" sibTransId="{8A9DA883-89C9-4A2D-B35F-143FF7E4359A}"/>
    <dgm:cxn modelId="{4C59BC16-371C-4EC8-BC7F-634BCC0713C0}" type="presParOf" srcId="{C86E9726-1E53-4A45-856D-01108A67A44E}" destId="{838B49DE-E404-47C5-91F0-D3AE5133EE36}" srcOrd="0" destOrd="0" presId="urn:microsoft.com/office/officeart/2005/8/layout/vList2"/>
    <dgm:cxn modelId="{6769B7C8-946A-47B9-BCA8-7F81135B6363}" type="presParOf" srcId="{C86E9726-1E53-4A45-856D-01108A67A44E}" destId="{015E5319-41D1-41B6-B332-407F203CDE2B}" srcOrd="1" destOrd="0" presId="urn:microsoft.com/office/officeart/2005/8/layout/vList2"/>
    <dgm:cxn modelId="{24C4770A-0C4B-44AF-8D89-5728B679C4CC}" type="presParOf" srcId="{C86E9726-1E53-4A45-856D-01108A67A44E}" destId="{D79E5487-5E21-47C6-8561-5422FF769813}" srcOrd="2" destOrd="0" presId="urn:microsoft.com/office/officeart/2005/8/layout/vList2"/>
    <dgm:cxn modelId="{0B2543C4-6A92-4235-B425-ABA27C0D0F11}" type="presParOf" srcId="{C86E9726-1E53-4A45-856D-01108A67A44E}" destId="{D6AB62CE-44E4-474B-AC68-820AB9511425}" srcOrd="3" destOrd="0" presId="urn:microsoft.com/office/officeart/2005/8/layout/vList2"/>
    <dgm:cxn modelId="{17A9A170-9220-4F3C-A87F-82769E2E9D4C}" type="presParOf" srcId="{C86E9726-1E53-4A45-856D-01108A67A44E}" destId="{4DDF23AE-83CA-43A2-A96F-44DFAE5980C9}" srcOrd="4" destOrd="0" presId="urn:microsoft.com/office/officeart/2005/8/layout/vList2"/>
    <dgm:cxn modelId="{B48AA773-428E-4118-88D7-57E5634EFBF4}" type="presParOf" srcId="{C86E9726-1E53-4A45-856D-01108A67A44E}" destId="{4E18BC49-E6AC-41E1-A0DD-F23B41B42188}" srcOrd="5" destOrd="0" presId="urn:microsoft.com/office/officeart/2005/8/layout/vList2"/>
    <dgm:cxn modelId="{F647F511-61C2-4A5F-82A9-BEF024539E0A}" type="presParOf" srcId="{C86E9726-1E53-4A45-856D-01108A67A44E}" destId="{40F68FDF-8E0D-4DDE-99F6-0BBD630F25C7}" srcOrd="6" destOrd="0" presId="urn:microsoft.com/office/officeart/2005/8/layout/vList2"/>
    <dgm:cxn modelId="{91269689-6AC3-49F7-9B01-A522187B281C}" type="presParOf" srcId="{C86E9726-1E53-4A45-856D-01108A67A44E}" destId="{63CCD4EC-E619-49A1-957C-EECEF7C55DC1}" srcOrd="7" destOrd="0" presId="urn:microsoft.com/office/officeart/2005/8/layout/vList2"/>
    <dgm:cxn modelId="{21B82EAE-1207-4FDA-AB1D-E97D49C9D93A}" type="presParOf" srcId="{C86E9726-1E53-4A45-856D-01108A67A44E}" destId="{2992D90E-AE47-4551-B7AC-D65ADB54BF3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D86AC1-3F4E-4A5A-92D6-248263A2DCD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F374513-2040-4296-AEFB-1BF6E6AD2468}">
      <dgm:prSet phldrT="[文字]" custT="1"/>
      <dgm:spPr/>
      <dgm:t>
        <a:bodyPr/>
        <a:lstStyle/>
        <a:p>
          <a:r>
            <a:rPr lang="en-US" altLang="zh-TW" sz="2800" dirty="0"/>
            <a:t>Dropout</a:t>
          </a:r>
          <a:endParaRPr lang="zh-TW" altLang="en-US" sz="2800" dirty="0"/>
        </a:p>
      </dgm:t>
    </dgm:pt>
    <dgm:pt modelId="{AFFA6CC1-602F-41D9-817B-1D49BB2E066C}" type="parTrans" cxnId="{A239EB38-3311-48C0-BFC4-98FD1AC8889C}">
      <dgm:prSet/>
      <dgm:spPr/>
      <dgm:t>
        <a:bodyPr/>
        <a:lstStyle/>
        <a:p>
          <a:endParaRPr lang="zh-TW" altLang="en-US"/>
        </a:p>
      </dgm:t>
    </dgm:pt>
    <dgm:pt modelId="{9F39B961-DEFE-47C9-BABA-024F89CD2A45}" type="sibTrans" cxnId="{A239EB38-3311-48C0-BFC4-98FD1AC8889C}">
      <dgm:prSet/>
      <dgm:spPr/>
      <dgm:t>
        <a:bodyPr/>
        <a:lstStyle/>
        <a:p>
          <a:endParaRPr lang="zh-TW" altLang="en-US"/>
        </a:p>
      </dgm:t>
    </dgm:pt>
    <dgm:pt modelId="{F800530D-2E00-4890-A498-32FC84478D66}">
      <dgm:prSet phldrT="[文字]" custT="1"/>
      <dgm:spPr/>
      <dgm:t>
        <a:bodyPr/>
        <a:lstStyle/>
        <a:p>
          <a:r>
            <a:rPr lang="en-US" altLang="zh-TW" sz="2800" dirty="0"/>
            <a:t>Early Stopping</a:t>
          </a:r>
          <a:endParaRPr lang="zh-TW" altLang="en-US" sz="2800" dirty="0"/>
        </a:p>
      </dgm:t>
    </dgm:pt>
    <dgm:pt modelId="{00C98B3C-4C00-4B02-9C75-A078D17A4B07}" type="sibTrans" cxnId="{23C1DD9F-2D4C-4E8D-A2DA-9E19ADCC690A}">
      <dgm:prSet/>
      <dgm:spPr/>
      <dgm:t>
        <a:bodyPr/>
        <a:lstStyle/>
        <a:p>
          <a:endParaRPr lang="zh-TW" altLang="en-US"/>
        </a:p>
      </dgm:t>
    </dgm:pt>
    <dgm:pt modelId="{8511C0EF-2AE2-4AC9-B281-961B7FA213C0}" type="parTrans" cxnId="{23C1DD9F-2D4C-4E8D-A2DA-9E19ADCC690A}">
      <dgm:prSet/>
      <dgm:spPr/>
      <dgm:t>
        <a:bodyPr/>
        <a:lstStyle/>
        <a:p>
          <a:endParaRPr lang="zh-TW" altLang="en-US"/>
        </a:p>
      </dgm:t>
    </dgm:pt>
    <dgm:pt modelId="{FDAD40D2-6F20-4AA2-A945-6891173A4BB0}">
      <dgm:prSet phldrT="[文字]" custT="1"/>
      <dgm:spPr/>
      <dgm:t>
        <a:bodyPr/>
        <a:lstStyle/>
        <a:p>
          <a:r>
            <a:rPr lang="en-US" altLang="zh-TW" sz="2800" dirty="0"/>
            <a:t>Regularization</a:t>
          </a:r>
          <a:endParaRPr lang="zh-TW" altLang="en-US" sz="2800" dirty="0"/>
        </a:p>
      </dgm:t>
    </dgm:pt>
    <dgm:pt modelId="{3CAB34FE-82FE-4F51-9786-F1E38C7AAA2E}" type="sibTrans" cxnId="{08A7305B-DFC0-475A-86B2-C3E1AEE68A90}">
      <dgm:prSet/>
      <dgm:spPr/>
      <dgm:t>
        <a:bodyPr/>
        <a:lstStyle/>
        <a:p>
          <a:endParaRPr lang="zh-TW" altLang="en-US"/>
        </a:p>
      </dgm:t>
    </dgm:pt>
    <dgm:pt modelId="{DA177F3E-C8C6-4D96-9412-66F684F50303}" type="parTrans" cxnId="{08A7305B-DFC0-475A-86B2-C3E1AEE68A90}">
      <dgm:prSet/>
      <dgm:spPr/>
      <dgm:t>
        <a:bodyPr/>
        <a:lstStyle/>
        <a:p>
          <a:endParaRPr lang="zh-TW" altLang="en-US"/>
        </a:p>
      </dgm:t>
    </dgm:pt>
    <dgm:pt modelId="{8ECDEF98-96A9-48B0-9775-33A0870E1FE8}">
      <dgm:prSet phldrT="[文字]" custT="1"/>
      <dgm:spPr/>
      <dgm:t>
        <a:bodyPr/>
        <a:lstStyle/>
        <a:p>
          <a:r>
            <a:rPr lang="en-US" altLang="zh-TW" sz="2800" dirty="0"/>
            <a:t>Network Structure</a:t>
          </a:r>
          <a:endParaRPr lang="zh-TW" altLang="en-US" sz="2800" dirty="0"/>
        </a:p>
      </dgm:t>
    </dgm:pt>
    <dgm:pt modelId="{7E16123A-55D9-4CB7-98BF-FC1C3952239C}" type="sibTrans" cxnId="{BE42237D-58C0-45FC-A1DC-02BDD9119999}">
      <dgm:prSet/>
      <dgm:spPr/>
      <dgm:t>
        <a:bodyPr/>
        <a:lstStyle/>
        <a:p>
          <a:endParaRPr lang="zh-TW" altLang="en-US"/>
        </a:p>
      </dgm:t>
    </dgm:pt>
    <dgm:pt modelId="{9396DFD9-9DF8-4986-ABB4-0AE2D7BA5193}" type="parTrans" cxnId="{BE42237D-58C0-45FC-A1DC-02BDD9119999}">
      <dgm:prSet/>
      <dgm:spPr/>
      <dgm:t>
        <a:bodyPr/>
        <a:lstStyle/>
        <a:p>
          <a:endParaRPr lang="zh-TW" altLang="en-US"/>
        </a:p>
      </dgm:t>
    </dgm:pt>
    <dgm:pt modelId="{C86E9726-1E53-4A45-856D-01108A67A44E}" type="pres">
      <dgm:prSet presAssocID="{4CD86AC1-3F4E-4A5A-92D6-248263A2DCDB}" presName="linear" presStyleCnt="0">
        <dgm:presLayoutVars>
          <dgm:animLvl val="lvl"/>
          <dgm:resizeHandles val="exact"/>
        </dgm:presLayoutVars>
      </dgm:prSet>
      <dgm:spPr/>
    </dgm:pt>
    <dgm:pt modelId="{0728E92D-E30F-4C8D-88B1-9D990BBE20AE}" type="pres">
      <dgm:prSet presAssocID="{F800530D-2E00-4890-A498-32FC84478D6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74C87DA-104E-4882-8FBB-A0CA90AD2BA6}" type="pres">
      <dgm:prSet presAssocID="{00C98B3C-4C00-4B02-9C75-A078D17A4B07}" presName="spacer" presStyleCnt="0"/>
      <dgm:spPr/>
    </dgm:pt>
    <dgm:pt modelId="{1A51C639-7532-4369-A92C-B85B7486367C}" type="pres">
      <dgm:prSet presAssocID="{FDAD40D2-6F20-4AA2-A945-6891173A4BB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BC6E6EC-E741-4020-9D74-E757AF801CE7}" type="pres">
      <dgm:prSet presAssocID="{3CAB34FE-82FE-4F51-9786-F1E38C7AAA2E}" presName="spacer" presStyleCnt="0"/>
      <dgm:spPr/>
    </dgm:pt>
    <dgm:pt modelId="{B87D5D77-BA87-4339-A7E3-042D09FFBFA9}" type="pres">
      <dgm:prSet presAssocID="{7F374513-2040-4296-AEFB-1BF6E6AD24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6ECCB76-B6F0-4665-9496-E04866767B46}" type="pres">
      <dgm:prSet presAssocID="{9F39B961-DEFE-47C9-BABA-024F89CD2A45}" presName="spacer" presStyleCnt="0"/>
      <dgm:spPr/>
    </dgm:pt>
    <dgm:pt modelId="{D7062EB3-E08F-4811-B327-0AAC05DC19E0}" type="pres">
      <dgm:prSet presAssocID="{8ECDEF98-96A9-48B0-9775-33A0870E1FE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239EB38-3311-48C0-BFC4-98FD1AC8889C}" srcId="{4CD86AC1-3F4E-4A5A-92D6-248263A2DCDB}" destId="{7F374513-2040-4296-AEFB-1BF6E6AD2468}" srcOrd="2" destOrd="0" parTransId="{AFFA6CC1-602F-41D9-817B-1D49BB2E066C}" sibTransId="{9F39B961-DEFE-47C9-BABA-024F89CD2A45}"/>
    <dgm:cxn modelId="{08A7305B-DFC0-475A-86B2-C3E1AEE68A90}" srcId="{4CD86AC1-3F4E-4A5A-92D6-248263A2DCDB}" destId="{FDAD40D2-6F20-4AA2-A945-6891173A4BB0}" srcOrd="1" destOrd="0" parTransId="{DA177F3E-C8C6-4D96-9412-66F684F50303}" sibTransId="{3CAB34FE-82FE-4F51-9786-F1E38C7AAA2E}"/>
    <dgm:cxn modelId="{A599A561-91C4-4B49-A326-C12BF2FD4B34}" type="presOf" srcId="{FDAD40D2-6F20-4AA2-A945-6891173A4BB0}" destId="{1A51C639-7532-4369-A92C-B85B7486367C}" srcOrd="0" destOrd="0" presId="urn:microsoft.com/office/officeart/2005/8/layout/vList2"/>
    <dgm:cxn modelId="{BE42237D-58C0-45FC-A1DC-02BDD9119999}" srcId="{4CD86AC1-3F4E-4A5A-92D6-248263A2DCDB}" destId="{8ECDEF98-96A9-48B0-9775-33A0870E1FE8}" srcOrd="3" destOrd="0" parTransId="{9396DFD9-9DF8-4986-ABB4-0AE2D7BA5193}" sibTransId="{7E16123A-55D9-4CB7-98BF-FC1C3952239C}"/>
    <dgm:cxn modelId="{5F3AD593-EB5F-48A5-89E5-B937603F36C9}" type="presOf" srcId="{4CD86AC1-3F4E-4A5A-92D6-248263A2DCDB}" destId="{C86E9726-1E53-4A45-856D-01108A67A44E}" srcOrd="0" destOrd="0" presId="urn:microsoft.com/office/officeart/2005/8/layout/vList2"/>
    <dgm:cxn modelId="{23C1DD9F-2D4C-4E8D-A2DA-9E19ADCC690A}" srcId="{4CD86AC1-3F4E-4A5A-92D6-248263A2DCDB}" destId="{F800530D-2E00-4890-A498-32FC84478D66}" srcOrd="0" destOrd="0" parTransId="{8511C0EF-2AE2-4AC9-B281-961B7FA213C0}" sibTransId="{00C98B3C-4C00-4B02-9C75-A078D17A4B07}"/>
    <dgm:cxn modelId="{2D4C95B3-37F4-4263-9A22-8E8A81D36000}" type="presOf" srcId="{7F374513-2040-4296-AEFB-1BF6E6AD2468}" destId="{B87D5D77-BA87-4339-A7E3-042D09FFBFA9}" srcOrd="0" destOrd="0" presId="urn:microsoft.com/office/officeart/2005/8/layout/vList2"/>
    <dgm:cxn modelId="{C4D483D9-8193-4062-8417-967B50E7A9B1}" type="presOf" srcId="{F800530D-2E00-4890-A498-32FC84478D66}" destId="{0728E92D-E30F-4C8D-88B1-9D990BBE20AE}" srcOrd="0" destOrd="0" presId="urn:microsoft.com/office/officeart/2005/8/layout/vList2"/>
    <dgm:cxn modelId="{8CB4C4E8-FBEB-4994-B950-F2DFA6C30093}" type="presOf" srcId="{8ECDEF98-96A9-48B0-9775-33A0870E1FE8}" destId="{D7062EB3-E08F-4811-B327-0AAC05DC19E0}" srcOrd="0" destOrd="0" presId="urn:microsoft.com/office/officeart/2005/8/layout/vList2"/>
    <dgm:cxn modelId="{4A619F44-A01B-42A1-825D-932C32235A0F}" type="presParOf" srcId="{C86E9726-1E53-4A45-856D-01108A67A44E}" destId="{0728E92D-E30F-4C8D-88B1-9D990BBE20AE}" srcOrd="0" destOrd="0" presId="urn:microsoft.com/office/officeart/2005/8/layout/vList2"/>
    <dgm:cxn modelId="{B81694C6-3871-47D7-B854-D5AA1FC2A6C4}" type="presParOf" srcId="{C86E9726-1E53-4A45-856D-01108A67A44E}" destId="{074C87DA-104E-4882-8FBB-A0CA90AD2BA6}" srcOrd="1" destOrd="0" presId="urn:microsoft.com/office/officeart/2005/8/layout/vList2"/>
    <dgm:cxn modelId="{B06176EC-9CD7-4108-BCB9-D93C26045917}" type="presParOf" srcId="{C86E9726-1E53-4A45-856D-01108A67A44E}" destId="{1A51C639-7532-4369-A92C-B85B7486367C}" srcOrd="2" destOrd="0" presId="urn:microsoft.com/office/officeart/2005/8/layout/vList2"/>
    <dgm:cxn modelId="{0CA1CA5C-83DD-4745-A1DE-3C14FFDF795D}" type="presParOf" srcId="{C86E9726-1E53-4A45-856D-01108A67A44E}" destId="{DBC6E6EC-E741-4020-9D74-E757AF801CE7}" srcOrd="3" destOrd="0" presId="urn:microsoft.com/office/officeart/2005/8/layout/vList2"/>
    <dgm:cxn modelId="{D6427031-415D-493D-8449-0FBC8BA6E86F}" type="presParOf" srcId="{C86E9726-1E53-4A45-856D-01108A67A44E}" destId="{B87D5D77-BA87-4339-A7E3-042D09FFBFA9}" srcOrd="4" destOrd="0" presId="urn:microsoft.com/office/officeart/2005/8/layout/vList2"/>
    <dgm:cxn modelId="{B13F6D6B-FC86-476B-9E50-4F0F1FF37176}" type="presParOf" srcId="{C86E9726-1E53-4A45-856D-01108A67A44E}" destId="{76ECCB76-B6F0-4665-9496-E04866767B46}" srcOrd="5" destOrd="0" presId="urn:microsoft.com/office/officeart/2005/8/layout/vList2"/>
    <dgm:cxn modelId="{71066DCC-6DEC-4940-85FE-6B554DA63814}" type="presParOf" srcId="{C86E9726-1E53-4A45-856D-01108A67A44E}" destId="{D7062EB3-E08F-4811-B327-0AAC05DC19E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CD86AC1-3F4E-4A5A-92D6-248263A2DCD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F374513-2040-4296-AEFB-1BF6E6AD2468}">
      <dgm:prSet phldrT="[文字]" custT="1"/>
      <dgm:spPr/>
      <dgm:t>
        <a:bodyPr/>
        <a:lstStyle/>
        <a:p>
          <a:r>
            <a:rPr lang="en-US" altLang="zh-TW" sz="2800" dirty="0"/>
            <a:t>Dropout</a:t>
          </a:r>
          <a:endParaRPr lang="zh-TW" altLang="en-US" sz="2800" dirty="0"/>
        </a:p>
      </dgm:t>
    </dgm:pt>
    <dgm:pt modelId="{AFFA6CC1-602F-41D9-817B-1D49BB2E066C}" type="parTrans" cxnId="{A239EB38-3311-48C0-BFC4-98FD1AC8889C}">
      <dgm:prSet/>
      <dgm:spPr/>
      <dgm:t>
        <a:bodyPr/>
        <a:lstStyle/>
        <a:p>
          <a:endParaRPr lang="zh-TW" altLang="en-US"/>
        </a:p>
      </dgm:t>
    </dgm:pt>
    <dgm:pt modelId="{9F39B961-DEFE-47C9-BABA-024F89CD2A45}" type="sibTrans" cxnId="{A239EB38-3311-48C0-BFC4-98FD1AC8889C}">
      <dgm:prSet/>
      <dgm:spPr/>
      <dgm:t>
        <a:bodyPr/>
        <a:lstStyle/>
        <a:p>
          <a:endParaRPr lang="zh-TW" altLang="en-US"/>
        </a:p>
      </dgm:t>
    </dgm:pt>
    <dgm:pt modelId="{F800530D-2E00-4890-A498-32FC84478D66}">
      <dgm:prSet phldrT="[文字]" custT="1"/>
      <dgm:spPr/>
      <dgm:t>
        <a:bodyPr/>
        <a:lstStyle/>
        <a:p>
          <a:r>
            <a:rPr lang="en-US" altLang="zh-TW" sz="2800" dirty="0"/>
            <a:t>Early Stopping</a:t>
          </a:r>
          <a:endParaRPr lang="zh-TW" altLang="en-US" sz="2800" dirty="0"/>
        </a:p>
      </dgm:t>
    </dgm:pt>
    <dgm:pt modelId="{00C98B3C-4C00-4B02-9C75-A078D17A4B07}" type="sibTrans" cxnId="{23C1DD9F-2D4C-4E8D-A2DA-9E19ADCC690A}">
      <dgm:prSet/>
      <dgm:spPr/>
      <dgm:t>
        <a:bodyPr/>
        <a:lstStyle/>
        <a:p>
          <a:endParaRPr lang="zh-TW" altLang="en-US"/>
        </a:p>
      </dgm:t>
    </dgm:pt>
    <dgm:pt modelId="{8511C0EF-2AE2-4AC9-B281-961B7FA213C0}" type="parTrans" cxnId="{23C1DD9F-2D4C-4E8D-A2DA-9E19ADCC690A}">
      <dgm:prSet/>
      <dgm:spPr/>
      <dgm:t>
        <a:bodyPr/>
        <a:lstStyle/>
        <a:p>
          <a:endParaRPr lang="zh-TW" altLang="en-US"/>
        </a:p>
      </dgm:t>
    </dgm:pt>
    <dgm:pt modelId="{FDAD40D2-6F20-4AA2-A945-6891173A4BB0}">
      <dgm:prSet phldrT="[文字]" custT="1"/>
      <dgm:spPr/>
      <dgm:t>
        <a:bodyPr/>
        <a:lstStyle/>
        <a:p>
          <a:r>
            <a:rPr lang="en-US" altLang="zh-TW" sz="2800" dirty="0"/>
            <a:t>Regularization</a:t>
          </a:r>
          <a:endParaRPr lang="zh-TW" altLang="en-US" sz="2800" dirty="0"/>
        </a:p>
      </dgm:t>
    </dgm:pt>
    <dgm:pt modelId="{3CAB34FE-82FE-4F51-9786-F1E38C7AAA2E}" type="sibTrans" cxnId="{08A7305B-DFC0-475A-86B2-C3E1AEE68A90}">
      <dgm:prSet/>
      <dgm:spPr/>
      <dgm:t>
        <a:bodyPr/>
        <a:lstStyle/>
        <a:p>
          <a:endParaRPr lang="zh-TW" altLang="en-US"/>
        </a:p>
      </dgm:t>
    </dgm:pt>
    <dgm:pt modelId="{DA177F3E-C8C6-4D96-9412-66F684F50303}" type="parTrans" cxnId="{08A7305B-DFC0-475A-86B2-C3E1AEE68A90}">
      <dgm:prSet/>
      <dgm:spPr/>
      <dgm:t>
        <a:bodyPr/>
        <a:lstStyle/>
        <a:p>
          <a:endParaRPr lang="zh-TW" altLang="en-US"/>
        </a:p>
      </dgm:t>
    </dgm:pt>
    <dgm:pt modelId="{8ECDEF98-96A9-48B0-9775-33A0870E1FE8}">
      <dgm:prSet phldrT="[文字]" custT="1"/>
      <dgm:spPr/>
      <dgm:t>
        <a:bodyPr/>
        <a:lstStyle/>
        <a:p>
          <a:r>
            <a:rPr lang="en-US" altLang="zh-TW" sz="2800" dirty="0"/>
            <a:t>Network Structure</a:t>
          </a:r>
          <a:endParaRPr lang="zh-TW" altLang="en-US" sz="2800" dirty="0"/>
        </a:p>
      </dgm:t>
    </dgm:pt>
    <dgm:pt modelId="{7E16123A-55D9-4CB7-98BF-FC1C3952239C}" type="sibTrans" cxnId="{BE42237D-58C0-45FC-A1DC-02BDD9119999}">
      <dgm:prSet/>
      <dgm:spPr/>
      <dgm:t>
        <a:bodyPr/>
        <a:lstStyle/>
        <a:p>
          <a:endParaRPr lang="zh-TW" altLang="en-US"/>
        </a:p>
      </dgm:t>
    </dgm:pt>
    <dgm:pt modelId="{9396DFD9-9DF8-4986-ABB4-0AE2D7BA5193}" type="parTrans" cxnId="{BE42237D-58C0-45FC-A1DC-02BDD9119999}">
      <dgm:prSet/>
      <dgm:spPr/>
      <dgm:t>
        <a:bodyPr/>
        <a:lstStyle/>
        <a:p>
          <a:endParaRPr lang="zh-TW" altLang="en-US"/>
        </a:p>
      </dgm:t>
    </dgm:pt>
    <dgm:pt modelId="{C86E9726-1E53-4A45-856D-01108A67A44E}" type="pres">
      <dgm:prSet presAssocID="{4CD86AC1-3F4E-4A5A-92D6-248263A2DCDB}" presName="linear" presStyleCnt="0">
        <dgm:presLayoutVars>
          <dgm:animLvl val="lvl"/>
          <dgm:resizeHandles val="exact"/>
        </dgm:presLayoutVars>
      </dgm:prSet>
      <dgm:spPr/>
    </dgm:pt>
    <dgm:pt modelId="{0728E92D-E30F-4C8D-88B1-9D990BBE20AE}" type="pres">
      <dgm:prSet presAssocID="{F800530D-2E00-4890-A498-32FC84478D6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74C87DA-104E-4882-8FBB-A0CA90AD2BA6}" type="pres">
      <dgm:prSet presAssocID="{00C98B3C-4C00-4B02-9C75-A078D17A4B07}" presName="spacer" presStyleCnt="0"/>
      <dgm:spPr/>
    </dgm:pt>
    <dgm:pt modelId="{1A51C639-7532-4369-A92C-B85B7486367C}" type="pres">
      <dgm:prSet presAssocID="{FDAD40D2-6F20-4AA2-A945-6891173A4BB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BC6E6EC-E741-4020-9D74-E757AF801CE7}" type="pres">
      <dgm:prSet presAssocID="{3CAB34FE-82FE-4F51-9786-F1E38C7AAA2E}" presName="spacer" presStyleCnt="0"/>
      <dgm:spPr/>
    </dgm:pt>
    <dgm:pt modelId="{B87D5D77-BA87-4339-A7E3-042D09FFBFA9}" type="pres">
      <dgm:prSet presAssocID="{7F374513-2040-4296-AEFB-1BF6E6AD24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6ECCB76-B6F0-4665-9496-E04866767B46}" type="pres">
      <dgm:prSet presAssocID="{9F39B961-DEFE-47C9-BABA-024F89CD2A45}" presName="spacer" presStyleCnt="0"/>
      <dgm:spPr/>
    </dgm:pt>
    <dgm:pt modelId="{D7062EB3-E08F-4811-B327-0AAC05DC19E0}" type="pres">
      <dgm:prSet presAssocID="{8ECDEF98-96A9-48B0-9775-33A0870E1FE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239EB38-3311-48C0-BFC4-98FD1AC8889C}" srcId="{4CD86AC1-3F4E-4A5A-92D6-248263A2DCDB}" destId="{7F374513-2040-4296-AEFB-1BF6E6AD2468}" srcOrd="2" destOrd="0" parTransId="{AFFA6CC1-602F-41D9-817B-1D49BB2E066C}" sibTransId="{9F39B961-DEFE-47C9-BABA-024F89CD2A45}"/>
    <dgm:cxn modelId="{08A7305B-DFC0-475A-86B2-C3E1AEE68A90}" srcId="{4CD86AC1-3F4E-4A5A-92D6-248263A2DCDB}" destId="{FDAD40D2-6F20-4AA2-A945-6891173A4BB0}" srcOrd="1" destOrd="0" parTransId="{DA177F3E-C8C6-4D96-9412-66F684F50303}" sibTransId="{3CAB34FE-82FE-4F51-9786-F1E38C7AAA2E}"/>
    <dgm:cxn modelId="{A599A561-91C4-4B49-A326-C12BF2FD4B34}" type="presOf" srcId="{FDAD40D2-6F20-4AA2-A945-6891173A4BB0}" destId="{1A51C639-7532-4369-A92C-B85B7486367C}" srcOrd="0" destOrd="0" presId="urn:microsoft.com/office/officeart/2005/8/layout/vList2"/>
    <dgm:cxn modelId="{BE42237D-58C0-45FC-A1DC-02BDD9119999}" srcId="{4CD86AC1-3F4E-4A5A-92D6-248263A2DCDB}" destId="{8ECDEF98-96A9-48B0-9775-33A0870E1FE8}" srcOrd="3" destOrd="0" parTransId="{9396DFD9-9DF8-4986-ABB4-0AE2D7BA5193}" sibTransId="{7E16123A-55D9-4CB7-98BF-FC1C3952239C}"/>
    <dgm:cxn modelId="{5F3AD593-EB5F-48A5-89E5-B937603F36C9}" type="presOf" srcId="{4CD86AC1-3F4E-4A5A-92D6-248263A2DCDB}" destId="{C86E9726-1E53-4A45-856D-01108A67A44E}" srcOrd="0" destOrd="0" presId="urn:microsoft.com/office/officeart/2005/8/layout/vList2"/>
    <dgm:cxn modelId="{23C1DD9F-2D4C-4E8D-A2DA-9E19ADCC690A}" srcId="{4CD86AC1-3F4E-4A5A-92D6-248263A2DCDB}" destId="{F800530D-2E00-4890-A498-32FC84478D66}" srcOrd="0" destOrd="0" parTransId="{8511C0EF-2AE2-4AC9-B281-961B7FA213C0}" sibTransId="{00C98B3C-4C00-4B02-9C75-A078D17A4B07}"/>
    <dgm:cxn modelId="{2D4C95B3-37F4-4263-9A22-8E8A81D36000}" type="presOf" srcId="{7F374513-2040-4296-AEFB-1BF6E6AD2468}" destId="{B87D5D77-BA87-4339-A7E3-042D09FFBFA9}" srcOrd="0" destOrd="0" presId="urn:microsoft.com/office/officeart/2005/8/layout/vList2"/>
    <dgm:cxn modelId="{C4D483D9-8193-4062-8417-967B50E7A9B1}" type="presOf" srcId="{F800530D-2E00-4890-A498-32FC84478D66}" destId="{0728E92D-E30F-4C8D-88B1-9D990BBE20AE}" srcOrd="0" destOrd="0" presId="urn:microsoft.com/office/officeart/2005/8/layout/vList2"/>
    <dgm:cxn modelId="{8CB4C4E8-FBEB-4994-B950-F2DFA6C30093}" type="presOf" srcId="{8ECDEF98-96A9-48B0-9775-33A0870E1FE8}" destId="{D7062EB3-E08F-4811-B327-0AAC05DC19E0}" srcOrd="0" destOrd="0" presId="urn:microsoft.com/office/officeart/2005/8/layout/vList2"/>
    <dgm:cxn modelId="{4A619F44-A01B-42A1-825D-932C32235A0F}" type="presParOf" srcId="{C86E9726-1E53-4A45-856D-01108A67A44E}" destId="{0728E92D-E30F-4C8D-88B1-9D990BBE20AE}" srcOrd="0" destOrd="0" presId="urn:microsoft.com/office/officeart/2005/8/layout/vList2"/>
    <dgm:cxn modelId="{B81694C6-3871-47D7-B854-D5AA1FC2A6C4}" type="presParOf" srcId="{C86E9726-1E53-4A45-856D-01108A67A44E}" destId="{074C87DA-104E-4882-8FBB-A0CA90AD2BA6}" srcOrd="1" destOrd="0" presId="urn:microsoft.com/office/officeart/2005/8/layout/vList2"/>
    <dgm:cxn modelId="{B06176EC-9CD7-4108-BCB9-D93C26045917}" type="presParOf" srcId="{C86E9726-1E53-4A45-856D-01108A67A44E}" destId="{1A51C639-7532-4369-A92C-B85B7486367C}" srcOrd="2" destOrd="0" presId="urn:microsoft.com/office/officeart/2005/8/layout/vList2"/>
    <dgm:cxn modelId="{0CA1CA5C-83DD-4745-A1DE-3C14FFDF795D}" type="presParOf" srcId="{C86E9726-1E53-4A45-856D-01108A67A44E}" destId="{DBC6E6EC-E741-4020-9D74-E757AF801CE7}" srcOrd="3" destOrd="0" presId="urn:microsoft.com/office/officeart/2005/8/layout/vList2"/>
    <dgm:cxn modelId="{D6427031-415D-493D-8449-0FBC8BA6E86F}" type="presParOf" srcId="{C86E9726-1E53-4A45-856D-01108A67A44E}" destId="{B87D5D77-BA87-4339-A7E3-042D09FFBFA9}" srcOrd="4" destOrd="0" presId="urn:microsoft.com/office/officeart/2005/8/layout/vList2"/>
    <dgm:cxn modelId="{B13F6D6B-FC86-476B-9E50-4F0F1FF37176}" type="presParOf" srcId="{C86E9726-1E53-4A45-856D-01108A67A44E}" destId="{76ECCB76-B6F0-4665-9496-E04866767B46}" srcOrd="5" destOrd="0" presId="urn:microsoft.com/office/officeart/2005/8/layout/vList2"/>
    <dgm:cxn modelId="{71066DCC-6DEC-4940-85FE-6B554DA63814}" type="presParOf" srcId="{C86E9726-1E53-4A45-856D-01108A67A44E}" destId="{D7062EB3-E08F-4811-B327-0AAC05DC19E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CD86AC1-3F4E-4A5A-92D6-248263A2DCD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FDAD40D2-6F20-4AA2-A945-6891173A4BB0}">
      <dgm:prSet phldrT="[文字]" custT="1"/>
      <dgm:spPr/>
      <dgm:t>
        <a:bodyPr/>
        <a:lstStyle/>
        <a:p>
          <a:r>
            <a:rPr lang="en-US" altLang="zh-TW" sz="2800" dirty="0"/>
            <a:t>Regularization</a:t>
          </a:r>
          <a:endParaRPr lang="zh-TW" altLang="en-US" sz="2800" dirty="0"/>
        </a:p>
      </dgm:t>
    </dgm:pt>
    <dgm:pt modelId="{DA177F3E-C8C6-4D96-9412-66F684F50303}" type="parTrans" cxnId="{08A7305B-DFC0-475A-86B2-C3E1AEE68A90}">
      <dgm:prSet/>
      <dgm:spPr/>
      <dgm:t>
        <a:bodyPr/>
        <a:lstStyle/>
        <a:p>
          <a:endParaRPr lang="zh-TW" altLang="en-US"/>
        </a:p>
      </dgm:t>
    </dgm:pt>
    <dgm:pt modelId="{3CAB34FE-82FE-4F51-9786-F1E38C7AAA2E}" type="sibTrans" cxnId="{08A7305B-DFC0-475A-86B2-C3E1AEE68A90}">
      <dgm:prSet/>
      <dgm:spPr/>
      <dgm:t>
        <a:bodyPr/>
        <a:lstStyle/>
        <a:p>
          <a:endParaRPr lang="zh-TW" altLang="en-US"/>
        </a:p>
      </dgm:t>
    </dgm:pt>
    <dgm:pt modelId="{7F374513-2040-4296-AEFB-1BF6E6AD2468}">
      <dgm:prSet phldrT="[文字]" custT="1"/>
      <dgm:spPr/>
      <dgm:t>
        <a:bodyPr/>
        <a:lstStyle/>
        <a:p>
          <a:r>
            <a:rPr lang="en-US" altLang="zh-TW" sz="2800" dirty="0"/>
            <a:t>Dropout</a:t>
          </a:r>
          <a:endParaRPr lang="zh-TW" altLang="en-US" sz="2800" dirty="0"/>
        </a:p>
      </dgm:t>
    </dgm:pt>
    <dgm:pt modelId="{AFFA6CC1-602F-41D9-817B-1D49BB2E066C}" type="parTrans" cxnId="{A239EB38-3311-48C0-BFC4-98FD1AC8889C}">
      <dgm:prSet/>
      <dgm:spPr/>
      <dgm:t>
        <a:bodyPr/>
        <a:lstStyle/>
        <a:p>
          <a:endParaRPr lang="zh-TW" altLang="en-US"/>
        </a:p>
      </dgm:t>
    </dgm:pt>
    <dgm:pt modelId="{9F39B961-DEFE-47C9-BABA-024F89CD2A45}" type="sibTrans" cxnId="{A239EB38-3311-48C0-BFC4-98FD1AC8889C}">
      <dgm:prSet/>
      <dgm:spPr/>
      <dgm:t>
        <a:bodyPr/>
        <a:lstStyle/>
        <a:p>
          <a:endParaRPr lang="zh-TW" altLang="en-US"/>
        </a:p>
      </dgm:t>
    </dgm:pt>
    <dgm:pt modelId="{8ECDEF98-96A9-48B0-9775-33A0870E1FE8}">
      <dgm:prSet phldrT="[文字]" custT="1"/>
      <dgm:spPr/>
      <dgm:t>
        <a:bodyPr/>
        <a:lstStyle/>
        <a:p>
          <a:r>
            <a:rPr lang="en-US" altLang="zh-TW" sz="2800" dirty="0"/>
            <a:t>Network Structure</a:t>
          </a:r>
          <a:endParaRPr lang="zh-TW" altLang="en-US" sz="2800" dirty="0"/>
        </a:p>
      </dgm:t>
    </dgm:pt>
    <dgm:pt modelId="{9396DFD9-9DF8-4986-ABB4-0AE2D7BA5193}" type="parTrans" cxnId="{BE42237D-58C0-45FC-A1DC-02BDD9119999}">
      <dgm:prSet/>
      <dgm:spPr/>
      <dgm:t>
        <a:bodyPr/>
        <a:lstStyle/>
        <a:p>
          <a:endParaRPr lang="zh-TW" altLang="en-US"/>
        </a:p>
      </dgm:t>
    </dgm:pt>
    <dgm:pt modelId="{7E16123A-55D9-4CB7-98BF-FC1C3952239C}" type="sibTrans" cxnId="{BE42237D-58C0-45FC-A1DC-02BDD9119999}">
      <dgm:prSet/>
      <dgm:spPr/>
      <dgm:t>
        <a:bodyPr/>
        <a:lstStyle/>
        <a:p>
          <a:endParaRPr lang="zh-TW" altLang="en-US"/>
        </a:p>
      </dgm:t>
    </dgm:pt>
    <dgm:pt modelId="{F800530D-2E00-4890-A498-32FC84478D66}">
      <dgm:prSet phldrT="[文字]" custT="1"/>
      <dgm:spPr/>
      <dgm:t>
        <a:bodyPr/>
        <a:lstStyle/>
        <a:p>
          <a:r>
            <a:rPr lang="en-US" altLang="zh-TW" sz="2800"/>
            <a:t>Early Stopping</a:t>
          </a:r>
          <a:endParaRPr lang="zh-TW" altLang="en-US" sz="2800" dirty="0"/>
        </a:p>
      </dgm:t>
    </dgm:pt>
    <dgm:pt modelId="{8511C0EF-2AE2-4AC9-B281-961B7FA213C0}" type="parTrans" cxnId="{23C1DD9F-2D4C-4E8D-A2DA-9E19ADCC690A}">
      <dgm:prSet/>
      <dgm:spPr/>
      <dgm:t>
        <a:bodyPr/>
        <a:lstStyle/>
        <a:p>
          <a:endParaRPr lang="zh-TW" altLang="en-US"/>
        </a:p>
      </dgm:t>
    </dgm:pt>
    <dgm:pt modelId="{00C98B3C-4C00-4B02-9C75-A078D17A4B07}" type="sibTrans" cxnId="{23C1DD9F-2D4C-4E8D-A2DA-9E19ADCC690A}">
      <dgm:prSet/>
      <dgm:spPr/>
      <dgm:t>
        <a:bodyPr/>
        <a:lstStyle/>
        <a:p>
          <a:endParaRPr lang="zh-TW" altLang="en-US"/>
        </a:p>
      </dgm:t>
    </dgm:pt>
    <dgm:pt modelId="{C86E9726-1E53-4A45-856D-01108A67A44E}" type="pres">
      <dgm:prSet presAssocID="{4CD86AC1-3F4E-4A5A-92D6-248263A2DCDB}" presName="linear" presStyleCnt="0">
        <dgm:presLayoutVars>
          <dgm:animLvl val="lvl"/>
          <dgm:resizeHandles val="exact"/>
        </dgm:presLayoutVars>
      </dgm:prSet>
      <dgm:spPr/>
    </dgm:pt>
    <dgm:pt modelId="{0728E92D-E30F-4C8D-88B1-9D990BBE20AE}" type="pres">
      <dgm:prSet presAssocID="{F800530D-2E00-4890-A498-32FC84478D6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74C87DA-104E-4882-8FBB-A0CA90AD2BA6}" type="pres">
      <dgm:prSet presAssocID="{00C98B3C-4C00-4B02-9C75-A078D17A4B07}" presName="spacer" presStyleCnt="0"/>
      <dgm:spPr/>
    </dgm:pt>
    <dgm:pt modelId="{1A51C639-7532-4369-A92C-B85B7486367C}" type="pres">
      <dgm:prSet presAssocID="{FDAD40D2-6F20-4AA2-A945-6891173A4BB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BC6E6EC-E741-4020-9D74-E757AF801CE7}" type="pres">
      <dgm:prSet presAssocID="{3CAB34FE-82FE-4F51-9786-F1E38C7AAA2E}" presName="spacer" presStyleCnt="0"/>
      <dgm:spPr/>
    </dgm:pt>
    <dgm:pt modelId="{B87D5D77-BA87-4339-A7E3-042D09FFBFA9}" type="pres">
      <dgm:prSet presAssocID="{7F374513-2040-4296-AEFB-1BF6E6AD24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6ECCB76-B6F0-4665-9496-E04866767B46}" type="pres">
      <dgm:prSet presAssocID="{9F39B961-DEFE-47C9-BABA-024F89CD2A45}" presName="spacer" presStyleCnt="0"/>
      <dgm:spPr/>
    </dgm:pt>
    <dgm:pt modelId="{D7062EB3-E08F-4811-B327-0AAC05DC19E0}" type="pres">
      <dgm:prSet presAssocID="{8ECDEF98-96A9-48B0-9775-33A0870E1FE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4274425-174B-489E-9ABF-B25AB3C65B27}" type="presOf" srcId="{7F374513-2040-4296-AEFB-1BF6E6AD2468}" destId="{B87D5D77-BA87-4339-A7E3-042D09FFBFA9}" srcOrd="0" destOrd="0" presId="urn:microsoft.com/office/officeart/2005/8/layout/vList2"/>
    <dgm:cxn modelId="{A239EB38-3311-48C0-BFC4-98FD1AC8889C}" srcId="{4CD86AC1-3F4E-4A5A-92D6-248263A2DCDB}" destId="{7F374513-2040-4296-AEFB-1BF6E6AD2468}" srcOrd="2" destOrd="0" parTransId="{AFFA6CC1-602F-41D9-817B-1D49BB2E066C}" sibTransId="{9F39B961-DEFE-47C9-BABA-024F89CD2A45}"/>
    <dgm:cxn modelId="{08A7305B-DFC0-475A-86B2-C3E1AEE68A90}" srcId="{4CD86AC1-3F4E-4A5A-92D6-248263A2DCDB}" destId="{FDAD40D2-6F20-4AA2-A945-6891173A4BB0}" srcOrd="1" destOrd="0" parTransId="{DA177F3E-C8C6-4D96-9412-66F684F50303}" sibTransId="{3CAB34FE-82FE-4F51-9786-F1E38C7AAA2E}"/>
    <dgm:cxn modelId="{3499EC5D-06C1-41EA-922A-823488B05A02}" type="presOf" srcId="{FDAD40D2-6F20-4AA2-A945-6891173A4BB0}" destId="{1A51C639-7532-4369-A92C-B85B7486367C}" srcOrd="0" destOrd="0" presId="urn:microsoft.com/office/officeart/2005/8/layout/vList2"/>
    <dgm:cxn modelId="{BE42237D-58C0-45FC-A1DC-02BDD9119999}" srcId="{4CD86AC1-3F4E-4A5A-92D6-248263A2DCDB}" destId="{8ECDEF98-96A9-48B0-9775-33A0870E1FE8}" srcOrd="3" destOrd="0" parTransId="{9396DFD9-9DF8-4986-ABB4-0AE2D7BA5193}" sibTransId="{7E16123A-55D9-4CB7-98BF-FC1C3952239C}"/>
    <dgm:cxn modelId="{23C1DD9F-2D4C-4E8D-A2DA-9E19ADCC690A}" srcId="{4CD86AC1-3F4E-4A5A-92D6-248263A2DCDB}" destId="{F800530D-2E00-4890-A498-32FC84478D66}" srcOrd="0" destOrd="0" parTransId="{8511C0EF-2AE2-4AC9-B281-961B7FA213C0}" sibTransId="{00C98B3C-4C00-4B02-9C75-A078D17A4B07}"/>
    <dgm:cxn modelId="{12CF6ABF-A296-4135-B7A8-126EEFE0467B}" type="presOf" srcId="{F800530D-2E00-4890-A498-32FC84478D66}" destId="{0728E92D-E30F-4C8D-88B1-9D990BBE20AE}" srcOrd="0" destOrd="0" presId="urn:microsoft.com/office/officeart/2005/8/layout/vList2"/>
    <dgm:cxn modelId="{512DB9C2-7BFA-44CE-B8EC-CD2B01BB9CDC}" type="presOf" srcId="{8ECDEF98-96A9-48B0-9775-33A0870E1FE8}" destId="{D7062EB3-E08F-4811-B327-0AAC05DC19E0}" srcOrd="0" destOrd="0" presId="urn:microsoft.com/office/officeart/2005/8/layout/vList2"/>
    <dgm:cxn modelId="{2096DFEF-7898-4225-9A00-08245289525A}" type="presOf" srcId="{4CD86AC1-3F4E-4A5A-92D6-248263A2DCDB}" destId="{C86E9726-1E53-4A45-856D-01108A67A44E}" srcOrd="0" destOrd="0" presId="urn:microsoft.com/office/officeart/2005/8/layout/vList2"/>
    <dgm:cxn modelId="{A179340C-A1E8-4A80-AFC8-1C6F6887F06B}" type="presParOf" srcId="{C86E9726-1E53-4A45-856D-01108A67A44E}" destId="{0728E92D-E30F-4C8D-88B1-9D990BBE20AE}" srcOrd="0" destOrd="0" presId="urn:microsoft.com/office/officeart/2005/8/layout/vList2"/>
    <dgm:cxn modelId="{62070F31-A12A-40DA-B4E1-1430116A0460}" type="presParOf" srcId="{C86E9726-1E53-4A45-856D-01108A67A44E}" destId="{074C87DA-104E-4882-8FBB-A0CA90AD2BA6}" srcOrd="1" destOrd="0" presId="urn:microsoft.com/office/officeart/2005/8/layout/vList2"/>
    <dgm:cxn modelId="{08F5D6D0-05CA-4D61-AA14-1FC97DDCFC45}" type="presParOf" srcId="{C86E9726-1E53-4A45-856D-01108A67A44E}" destId="{1A51C639-7532-4369-A92C-B85B7486367C}" srcOrd="2" destOrd="0" presId="urn:microsoft.com/office/officeart/2005/8/layout/vList2"/>
    <dgm:cxn modelId="{D931970D-E207-40EA-B6B6-8EF655180E7A}" type="presParOf" srcId="{C86E9726-1E53-4A45-856D-01108A67A44E}" destId="{DBC6E6EC-E741-4020-9D74-E757AF801CE7}" srcOrd="3" destOrd="0" presId="urn:microsoft.com/office/officeart/2005/8/layout/vList2"/>
    <dgm:cxn modelId="{39769CCC-DCC0-4755-8AB1-AFD0EB9F15EA}" type="presParOf" srcId="{C86E9726-1E53-4A45-856D-01108A67A44E}" destId="{B87D5D77-BA87-4339-A7E3-042D09FFBFA9}" srcOrd="4" destOrd="0" presId="urn:microsoft.com/office/officeart/2005/8/layout/vList2"/>
    <dgm:cxn modelId="{EB26CA34-39E0-46A0-9236-6159F49F4F82}" type="presParOf" srcId="{C86E9726-1E53-4A45-856D-01108A67A44E}" destId="{76ECCB76-B6F0-4665-9496-E04866767B46}" srcOrd="5" destOrd="0" presId="urn:microsoft.com/office/officeart/2005/8/layout/vList2"/>
    <dgm:cxn modelId="{4343DEAF-50BC-4025-8A9A-DBED4AD776C6}" type="presParOf" srcId="{C86E9726-1E53-4A45-856D-01108A67A44E}" destId="{D7062EB3-E08F-4811-B327-0AAC05DC19E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ABBEAF7-C373-4176-BC82-DCCB6D5E3E26}" type="doc">
      <dgm:prSet loTypeId="urn:microsoft.com/office/officeart/2005/8/layout/process4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01111EC-7761-4006-9B8D-BDD3478D6A0C}">
      <dgm:prSet phldrT="[文字]" custT="1"/>
      <dgm:spPr/>
      <dgm:t>
        <a:bodyPr/>
        <a:lstStyle/>
        <a:p>
          <a:r>
            <a:rPr lang="en-US" altLang="zh-TW" sz="2800" dirty="0"/>
            <a:t>Step 1: define a set of function              </a:t>
          </a:r>
          <a:endParaRPr lang="zh-TW" altLang="en-US" sz="2800" dirty="0"/>
        </a:p>
      </dgm:t>
    </dgm:pt>
    <dgm:pt modelId="{E857221A-734F-4396-A642-04F985B7D590}" type="sibTrans" cxnId="{7021B101-6AE5-4EA4-923F-149909DC3C09}">
      <dgm:prSet custT="1"/>
      <dgm:spPr/>
      <dgm:t>
        <a:bodyPr/>
        <a:lstStyle/>
        <a:p>
          <a:endParaRPr lang="zh-TW" altLang="en-US" sz="2800"/>
        </a:p>
      </dgm:t>
    </dgm:pt>
    <dgm:pt modelId="{741192AF-66D8-44B3-8D71-D609A9576CFF}" type="parTrans" cxnId="{7021B101-6AE5-4EA4-923F-149909DC3C09}">
      <dgm:prSet/>
      <dgm:spPr/>
      <dgm:t>
        <a:bodyPr/>
        <a:lstStyle/>
        <a:p>
          <a:endParaRPr lang="zh-TW" altLang="en-US" sz="2800"/>
        </a:p>
      </dgm:t>
    </dgm:pt>
    <dgm:pt modelId="{607F541F-AF60-47C5-A70E-61CC32520837}">
      <dgm:prSet phldrT="[文字]" custT="1"/>
      <dgm:spPr/>
      <dgm:t>
        <a:bodyPr/>
        <a:lstStyle/>
        <a:p>
          <a:r>
            <a:rPr lang="en-US" altLang="zh-TW" sz="2800" dirty="0"/>
            <a:t>Step 2: goodness of function</a:t>
          </a:r>
          <a:endParaRPr lang="zh-TW" altLang="en-US" sz="2800" dirty="0"/>
        </a:p>
      </dgm:t>
    </dgm:pt>
    <dgm:pt modelId="{821FF05C-FC03-4818-86FD-CEA51FF829BD}" type="parTrans" cxnId="{544871D5-B1E7-4DC5-B9C5-2D868593E4FB}">
      <dgm:prSet/>
      <dgm:spPr/>
      <dgm:t>
        <a:bodyPr/>
        <a:lstStyle/>
        <a:p>
          <a:endParaRPr lang="zh-TW" altLang="en-US"/>
        </a:p>
      </dgm:t>
    </dgm:pt>
    <dgm:pt modelId="{401504D4-F812-4965-8C36-2EFC01916AAD}" type="sibTrans" cxnId="{544871D5-B1E7-4DC5-B9C5-2D868593E4FB}">
      <dgm:prSet/>
      <dgm:spPr/>
      <dgm:t>
        <a:bodyPr/>
        <a:lstStyle/>
        <a:p>
          <a:endParaRPr lang="zh-TW" altLang="en-US"/>
        </a:p>
      </dgm:t>
    </dgm:pt>
    <dgm:pt modelId="{8CE273C9-BD32-4BB9-B1AF-5B469AD2A1E9}">
      <dgm:prSet phldrT="[文字]" custT="1"/>
      <dgm:spPr/>
      <dgm:t>
        <a:bodyPr/>
        <a:lstStyle/>
        <a:p>
          <a:r>
            <a:rPr lang="en-US" altLang="zh-TW" sz="2800" dirty="0"/>
            <a:t>Step 3: pick the best function</a:t>
          </a:r>
          <a:endParaRPr lang="zh-TW" altLang="en-US" sz="2800" dirty="0"/>
        </a:p>
      </dgm:t>
    </dgm:pt>
    <dgm:pt modelId="{6E2CA431-DB89-4F9A-9480-20C1070AA82F}" type="parTrans" cxnId="{92D66CF1-AFAF-4268-9DA5-CC56918925A6}">
      <dgm:prSet/>
      <dgm:spPr/>
      <dgm:t>
        <a:bodyPr/>
        <a:lstStyle/>
        <a:p>
          <a:endParaRPr lang="zh-TW" altLang="en-US"/>
        </a:p>
      </dgm:t>
    </dgm:pt>
    <dgm:pt modelId="{C9184018-EFB6-4015-B741-075D0BC51B98}" type="sibTrans" cxnId="{92D66CF1-AFAF-4268-9DA5-CC56918925A6}">
      <dgm:prSet/>
      <dgm:spPr/>
      <dgm:t>
        <a:bodyPr/>
        <a:lstStyle/>
        <a:p>
          <a:endParaRPr lang="zh-TW" altLang="en-US"/>
        </a:p>
      </dgm:t>
    </dgm:pt>
    <dgm:pt modelId="{6A493627-A8CE-458E-9FA6-3A00EC3686A2}" type="pres">
      <dgm:prSet presAssocID="{7ABBEAF7-C373-4176-BC82-DCCB6D5E3E26}" presName="Name0" presStyleCnt="0">
        <dgm:presLayoutVars>
          <dgm:dir/>
          <dgm:animLvl val="lvl"/>
          <dgm:resizeHandles val="exact"/>
        </dgm:presLayoutVars>
      </dgm:prSet>
      <dgm:spPr/>
    </dgm:pt>
    <dgm:pt modelId="{88AD5083-C9A9-41AB-AFC4-3B047BD3BED0}" type="pres">
      <dgm:prSet presAssocID="{8CE273C9-BD32-4BB9-B1AF-5B469AD2A1E9}" presName="boxAndChildren" presStyleCnt="0"/>
      <dgm:spPr/>
    </dgm:pt>
    <dgm:pt modelId="{FD0C478C-708C-4444-93E6-CAB6A97DE92B}" type="pres">
      <dgm:prSet presAssocID="{8CE273C9-BD32-4BB9-B1AF-5B469AD2A1E9}" presName="parentTextBox" presStyleLbl="node1" presStyleIdx="0" presStyleCnt="3"/>
      <dgm:spPr/>
    </dgm:pt>
    <dgm:pt modelId="{89AF08C3-3BCB-4C97-ACC8-7CDBBF177842}" type="pres">
      <dgm:prSet presAssocID="{401504D4-F812-4965-8C36-2EFC01916AAD}" presName="sp" presStyleCnt="0"/>
      <dgm:spPr/>
    </dgm:pt>
    <dgm:pt modelId="{4895FEC7-3757-4E78-A495-17876CE09465}" type="pres">
      <dgm:prSet presAssocID="{607F541F-AF60-47C5-A70E-61CC32520837}" presName="arrowAndChildren" presStyleCnt="0"/>
      <dgm:spPr/>
    </dgm:pt>
    <dgm:pt modelId="{9142ED90-42D7-4D20-B57E-43A88C8C590B}" type="pres">
      <dgm:prSet presAssocID="{607F541F-AF60-47C5-A70E-61CC32520837}" presName="parentTextArrow" presStyleLbl="node1" presStyleIdx="1" presStyleCnt="3"/>
      <dgm:spPr/>
    </dgm:pt>
    <dgm:pt modelId="{6B7612A3-1F46-4536-B12F-8EF141796DD7}" type="pres">
      <dgm:prSet presAssocID="{E857221A-734F-4396-A642-04F985B7D590}" presName="sp" presStyleCnt="0"/>
      <dgm:spPr/>
    </dgm:pt>
    <dgm:pt modelId="{CF8B7011-CFF3-437B-8D62-509F4A4CAC99}" type="pres">
      <dgm:prSet presAssocID="{801111EC-7761-4006-9B8D-BDD3478D6A0C}" presName="arrowAndChildren" presStyleCnt="0"/>
      <dgm:spPr/>
    </dgm:pt>
    <dgm:pt modelId="{E824EC70-AE1E-4100-B32E-97CD66F66319}" type="pres">
      <dgm:prSet presAssocID="{801111EC-7761-4006-9B8D-BDD3478D6A0C}" presName="parentTextArrow" presStyleLbl="node1" presStyleIdx="2" presStyleCnt="3"/>
      <dgm:spPr/>
    </dgm:pt>
  </dgm:ptLst>
  <dgm:cxnLst>
    <dgm:cxn modelId="{7021B101-6AE5-4EA4-923F-149909DC3C09}" srcId="{7ABBEAF7-C373-4176-BC82-DCCB6D5E3E26}" destId="{801111EC-7761-4006-9B8D-BDD3478D6A0C}" srcOrd="0" destOrd="0" parTransId="{741192AF-66D8-44B3-8D71-D609A9576CFF}" sibTransId="{E857221A-734F-4396-A642-04F985B7D590}"/>
    <dgm:cxn modelId="{046A9267-D370-482A-909B-0570016A8E1A}" type="presOf" srcId="{801111EC-7761-4006-9B8D-BDD3478D6A0C}" destId="{E824EC70-AE1E-4100-B32E-97CD66F66319}" srcOrd="0" destOrd="0" presId="urn:microsoft.com/office/officeart/2005/8/layout/process4"/>
    <dgm:cxn modelId="{703C2982-04FD-4D54-AA57-9F75D880E481}" type="presOf" srcId="{8CE273C9-BD32-4BB9-B1AF-5B469AD2A1E9}" destId="{FD0C478C-708C-4444-93E6-CAB6A97DE92B}" srcOrd="0" destOrd="0" presId="urn:microsoft.com/office/officeart/2005/8/layout/process4"/>
    <dgm:cxn modelId="{F311D4C6-1442-4337-A76E-784B6CC3AF3D}" type="presOf" srcId="{7ABBEAF7-C373-4176-BC82-DCCB6D5E3E26}" destId="{6A493627-A8CE-458E-9FA6-3A00EC3686A2}" srcOrd="0" destOrd="0" presId="urn:microsoft.com/office/officeart/2005/8/layout/process4"/>
    <dgm:cxn modelId="{544871D5-B1E7-4DC5-B9C5-2D868593E4FB}" srcId="{7ABBEAF7-C373-4176-BC82-DCCB6D5E3E26}" destId="{607F541F-AF60-47C5-A70E-61CC32520837}" srcOrd="1" destOrd="0" parTransId="{821FF05C-FC03-4818-86FD-CEA51FF829BD}" sibTransId="{401504D4-F812-4965-8C36-2EFC01916AAD}"/>
    <dgm:cxn modelId="{375754ED-50A3-4A7D-9DE4-81DDE9F4ADAA}" type="presOf" srcId="{607F541F-AF60-47C5-A70E-61CC32520837}" destId="{9142ED90-42D7-4D20-B57E-43A88C8C590B}" srcOrd="0" destOrd="0" presId="urn:microsoft.com/office/officeart/2005/8/layout/process4"/>
    <dgm:cxn modelId="{92D66CF1-AFAF-4268-9DA5-CC56918925A6}" srcId="{7ABBEAF7-C373-4176-BC82-DCCB6D5E3E26}" destId="{8CE273C9-BD32-4BB9-B1AF-5B469AD2A1E9}" srcOrd="2" destOrd="0" parTransId="{6E2CA431-DB89-4F9A-9480-20C1070AA82F}" sibTransId="{C9184018-EFB6-4015-B741-075D0BC51B98}"/>
    <dgm:cxn modelId="{0CD91EFB-9C2A-4411-9F60-EAD40D622A22}" type="presParOf" srcId="{6A493627-A8CE-458E-9FA6-3A00EC3686A2}" destId="{88AD5083-C9A9-41AB-AFC4-3B047BD3BED0}" srcOrd="0" destOrd="0" presId="urn:microsoft.com/office/officeart/2005/8/layout/process4"/>
    <dgm:cxn modelId="{569CB160-F981-4CC8-89C2-33F5756C187F}" type="presParOf" srcId="{88AD5083-C9A9-41AB-AFC4-3B047BD3BED0}" destId="{FD0C478C-708C-4444-93E6-CAB6A97DE92B}" srcOrd="0" destOrd="0" presId="urn:microsoft.com/office/officeart/2005/8/layout/process4"/>
    <dgm:cxn modelId="{D6E536DF-BEBC-4902-8D41-90B7D36299BE}" type="presParOf" srcId="{6A493627-A8CE-458E-9FA6-3A00EC3686A2}" destId="{89AF08C3-3BCB-4C97-ACC8-7CDBBF177842}" srcOrd="1" destOrd="0" presId="urn:microsoft.com/office/officeart/2005/8/layout/process4"/>
    <dgm:cxn modelId="{C0DA0105-9F27-45EC-81AD-3D246CE788D5}" type="presParOf" srcId="{6A493627-A8CE-458E-9FA6-3A00EC3686A2}" destId="{4895FEC7-3757-4E78-A495-17876CE09465}" srcOrd="2" destOrd="0" presId="urn:microsoft.com/office/officeart/2005/8/layout/process4"/>
    <dgm:cxn modelId="{717DCAF6-7A4C-463C-ACB7-90D7268AD0BF}" type="presParOf" srcId="{4895FEC7-3757-4E78-A495-17876CE09465}" destId="{9142ED90-42D7-4D20-B57E-43A88C8C590B}" srcOrd="0" destOrd="0" presId="urn:microsoft.com/office/officeart/2005/8/layout/process4"/>
    <dgm:cxn modelId="{904A8101-6D7B-4B6F-A9F9-05AD38CF3FF0}" type="presParOf" srcId="{6A493627-A8CE-458E-9FA6-3A00EC3686A2}" destId="{6B7612A3-1F46-4536-B12F-8EF141796DD7}" srcOrd="3" destOrd="0" presId="urn:microsoft.com/office/officeart/2005/8/layout/process4"/>
    <dgm:cxn modelId="{8AC75A30-D281-4C5E-96CB-4940C4DD34C9}" type="presParOf" srcId="{6A493627-A8CE-458E-9FA6-3A00EC3686A2}" destId="{CF8B7011-CFF3-437B-8D62-509F4A4CAC99}" srcOrd="4" destOrd="0" presId="urn:microsoft.com/office/officeart/2005/8/layout/process4"/>
    <dgm:cxn modelId="{363AACB9-D3FB-43F0-91EC-71E56A8B85D0}" type="presParOf" srcId="{CF8B7011-CFF3-437B-8D62-509F4A4CAC99}" destId="{E824EC70-AE1E-4100-B32E-97CD66F6631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0C0BFA-968C-4CB3-9C02-5EFFED2FC34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B015DEF-ABCA-4FA7-9B48-7A67978CF41F}">
      <dgm:prSet phldrT="[文字]" custT="1"/>
      <dgm:spPr/>
      <dgm:t>
        <a:bodyPr/>
        <a:lstStyle/>
        <a:p>
          <a:r>
            <a:rPr lang="en-US" altLang="zh-TW" sz="3200" dirty="0"/>
            <a:t>“Hello World” for Deep Learning</a:t>
          </a:r>
          <a:endParaRPr lang="zh-TW" altLang="en-US" sz="3200" dirty="0"/>
        </a:p>
      </dgm:t>
    </dgm:pt>
    <dgm:pt modelId="{93154986-C434-4431-9ECB-22ABEB3DF1C7}" type="parTrans" cxnId="{3CCD75B6-79D3-4524-9769-675685C04534}">
      <dgm:prSet/>
      <dgm:spPr/>
      <dgm:t>
        <a:bodyPr/>
        <a:lstStyle/>
        <a:p>
          <a:endParaRPr lang="zh-TW" altLang="en-US"/>
        </a:p>
      </dgm:t>
    </dgm:pt>
    <dgm:pt modelId="{5611315B-F0F7-417B-B994-4B8095CBB15F}" type="sibTrans" cxnId="{3CCD75B6-79D3-4524-9769-675685C04534}">
      <dgm:prSet/>
      <dgm:spPr/>
      <dgm:t>
        <a:bodyPr/>
        <a:lstStyle/>
        <a:p>
          <a:endParaRPr lang="zh-TW" altLang="en-US"/>
        </a:p>
      </dgm:t>
    </dgm:pt>
    <dgm:pt modelId="{E1DC843A-09CF-4A7D-8F05-A167F9F97D20}">
      <dgm:prSet phldrT="[文字]" custT="1"/>
      <dgm:spPr/>
      <dgm:t>
        <a:bodyPr/>
        <a:lstStyle/>
        <a:p>
          <a:r>
            <a:rPr lang="en-US" altLang="zh-TW" sz="3200" dirty="0"/>
            <a:t>Introduction of </a:t>
          </a:r>
          <a:r>
            <a:rPr lang="en-US" altLang="zh-TW" sz="3200"/>
            <a:t>Deep Learning</a:t>
          </a:r>
          <a:endParaRPr lang="zh-TW" altLang="en-US" sz="3200" dirty="0"/>
        </a:p>
      </dgm:t>
    </dgm:pt>
    <dgm:pt modelId="{ED02D781-1C18-42B9-AAB2-FB356EAAA473}" type="parTrans" cxnId="{779BC091-E57C-4620-9E4C-57EB4965F5CE}">
      <dgm:prSet/>
      <dgm:spPr/>
      <dgm:t>
        <a:bodyPr/>
        <a:lstStyle/>
        <a:p>
          <a:endParaRPr lang="zh-TW" altLang="en-US"/>
        </a:p>
      </dgm:t>
    </dgm:pt>
    <dgm:pt modelId="{3C38B05F-A369-48E1-ABE9-4D3EF6064C81}" type="sibTrans" cxnId="{779BC091-E57C-4620-9E4C-57EB4965F5CE}">
      <dgm:prSet/>
      <dgm:spPr/>
      <dgm:t>
        <a:bodyPr/>
        <a:lstStyle/>
        <a:p>
          <a:endParaRPr lang="zh-TW" altLang="en-US"/>
        </a:p>
      </dgm:t>
    </dgm:pt>
    <dgm:pt modelId="{DBBDF00F-D7C3-4A57-AFC6-3103CA6A71F0}">
      <dgm:prSet phldrT="[文字]" custT="1"/>
      <dgm:spPr/>
      <dgm:t>
        <a:bodyPr/>
        <a:lstStyle/>
        <a:p>
          <a:r>
            <a:rPr lang="en-US" altLang="zh-TW" sz="3200" dirty="0"/>
            <a:t>Tips for Deep Learning</a:t>
          </a:r>
          <a:endParaRPr lang="zh-TW" altLang="en-US" sz="3200" dirty="0"/>
        </a:p>
      </dgm:t>
    </dgm:pt>
    <dgm:pt modelId="{D51E6903-15A1-45EC-8A88-64DE4393EF09}" type="parTrans" cxnId="{C1AD765C-4821-419F-B8C2-6CCB2AE5053E}">
      <dgm:prSet/>
      <dgm:spPr/>
      <dgm:t>
        <a:bodyPr/>
        <a:lstStyle/>
        <a:p>
          <a:endParaRPr lang="zh-TW" altLang="en-US"/>
        </a:p>
      </dgm:t>
    </dgm:pt>
    <dgm:pt modelId="{E86B420D-B363-4A7D-8EB0-8ADF85C3F725}" type="sibTrans" cxnId="{C1AD765C-4821-419F-B8C2-6CCB2AE5053E}">
      <dgm:prSet/>
      <dgm:spPr/>
      <dgm:t>
        <a:bodyPr/>
        <a:lstStyle/>
        <a:p>
          <a:endParaRPr lang="zh-TW" altLang="en-US"/>
        </a:p>
      </dgm:t>
    </dgm:pt>
    <dgm:pt modelId="{ADC41C54-7C8C-4E9E-B484-31F027689F8A}" type="pres">
      <dgm:prSet presAssocID="{850C0BFA-968C-4CB3-9C02-5EFFED2FC34B}" presName="linear" presStyleCnt="0">
        <dgm:presLayoutVars>
          <dgm:animLvl val="lvl"/>
          <dgm:resizeHandles val="exact"/>
        </dgm:presLayoutVars>
      </dgm:prSet>
      <dgm:spPr/>
    </dgm:pt>
    <dgm:pt modelId="{B4579BBE-425C-4833-9EAC-C237828C7C18}" type="pres">
      <dgm:prSet presAssocID="{E1DC843A-09CF-4A7D-8F05-A167F9F97D2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E590A01-9340-422B-8D3B-6A09BBBF282D}" type="pres">
      <dgm:prSet presAssocID="{3C38B05F-A369-48E1-ABE9-4D3EF6064C81}" presName="spacer" presStyleCnt="0"/>
      <dgm:spPr/>
    </dgm:pt>
    <dgm:pt modelId="{8C706D79-89A7-4D2F-8501-5CBF97248B9F}" type="pres">
      <dgm:prSet presAssocID="{BB015DEF-ABCA-4FA7-9B48-7A67978CF41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90EE062-F8A7-48DB-9C4B-74244DE04A80}" type="pres">
      <dgm:prSet presAssocID="{5611315B-F0F7-417B-B994-4B8095CBB15F}" presName="spacer" presStyleCnt="0"/>
      <dgm:spPr/>
    </dgm:pt>
    <dgm:pt modelId="{AF31406E-85B3-421B-990D-C7D795886C23}" type="pres">
      <dgm:prSet presAssocID="{DBBDF00F-D7C3-4A57-AFC6-3103CA6A71F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F9A6D09-04AC-4017-9828-98F0110308EE}" type="presOf" srcId="{BB015DEF-ABCA-4FA7-9B48-7A67978CF41F}" destId="{8C706D79-89A7-4D2F-8501-5CBF97248B9F}" srcOrd="0" destOrd="0" presId="urn:microsoft.com/office/officeart/2005/8/layout/vList2"/>
    <dgm:cxn modelId="{C1AD765C-4821-419F-B8C2-6CCB2AE5053E}" srcId="{850C0BFA-968C-4CB3-9C02-5EFFED2FC34B}" destId="{DBBDF00F-D7C3-4A57-AFC6-3103CA6A71F0}" srcOrd="2" destOrd="0" parTransId="{D51E6903-15A1-45EC-8A88-64DE4393EF09}" sibTransId="{E86B420D-B363-4A7D-8EB0-8ADF85C3F725}"/>
    <dgm:cxn modelId="{AE3ABD8D-A31B-4EFF-B789-22C8AF3E8CA3}" type="presOf" srcId="{850C0BFA-968C-4CB3-9C02-5EFFED2FC34B}" destId="{ADC41C54-7C8C-4E9E-B484-31F027689F8A}" srcOrd="0" destOrd="0" presId="urn:microsoft.com/office/officeart/2005/8/layout/vList2"/>
    <dgm:cxn modelId="{779BC091-E57C-4620-9E4C-57EB4965F5CE}" srcId="{850C0BFA-968C-4CB3-9C02-5EFFED2FC34B}" destId="{E1DC843A-09CF-4A7D-8F05-A167F9F97D20}" srcOrd="0" destOrd="0" parTransId="{ED02D781-1C18-42B9-AAB2-FB356EAAA473}" sibTransId="{3C38B05F-A369-48E1-ABE9-4D3EF6064C81}"/>
    <dgm:cxn modelId="{5D5582AE-622A-4BCD-A3C3-47A3ED947BF2}" type="presOf" srcId="{DBBDF00F-D7C3-4A57-AFC6-3103CA6A71F0}" destId="{AF31406E-85B3-421B-990D-C7D795886C23}" srcOrd="0" destOrd="0" presId="urn:microsoft.com/office/officeart/2005/8/layout/vList2"/>
    <dgm:cxn modelId="{3CCD75B6-79D3-4524-9769-675685C04534}" srcId="{850C0BFA-968C-4CB3-9C02-5EFFED2FC34B}" destId="{BB015DEF-ABCA-4FA7-9B48-7A67978CF41F}" srcOrd="1" destOrd="0" parTransId="{93154986-C434-4431-9ECB-22ABEB3DF1C7}" sibTransId="{5611315B-F0F7-417B-B994-4B8095CBB15F}"/>
    <dgm:cxn modelId="{B1A129C8-C873-4528-95D9-EF7C080EF715}" type="presOf" srcId="{E1DC843A-09CF-4A7D-8F05-A167F9F97D20}" destId="{B4579BBE-425C-4833-9EAC-C237828C7C18}" srcOrd="0" destOrd="0" presId="urn:microsoft.com/office/officeart/2005/8/layout/vList2"/>
    <dgm:cxn modelId="{D6EAD4C7-5DDE-4346-B1DD-B9F57CD6CE9D}" type="presParOf" srcId="{ADC41C54-7C8C-4E9E-B484-31F027689F8A}" destId="{B4579BBE-425C-4833-9EAC-C237828C7C18}" srcOrd="0" destOrd="0" presId="urn:microsoft.com/office/officeart/2005/8/layout/vList2"/>
    <dgm:cxn modelId="{5BB7A82D-3A95-4BDC-B00A-B454E752DEC5}" type="presParOf" srcId="{ADC41C54-7C8C-4E9E-B484-31F027689F8A}" destId="{1E590A01-9340-422B-8D3B-6A09BBBF282D}" srcOrd="1" destOrd="0" presId="urn:microsoft.com/office/officeart/2005/8/layout/vList2"/>
    <dgm:cxn modelId="{12946035-EE6C-417D-A07D-40905F5DB212}" type="presParOf" srcId="{ADC41C54-7C8C-4E9E-B484-31F027689F8A}" destId="{8C706D79-89A7-4D2F-8501-5CBF97248B9F}" srcOrd="2" destOrd="0" presId="urn:microsoft.com/office/officeart/2005/8/layout/vList2"/>
    <dgm:cxn modelId="{A7D56240-CD61-40D4-9A99-813F6792503B}" type="presParOf" srcId="{ADC41C54-7C8C-4E9E-B484-31F027689F8A}" destId="{390EE062-F8A7-48DB-9C4B-74244DE04A80}" srcOrd="3" destOrd="0" presId="urn:microsoft.com/office/officeart/2005/8/layout/vList2"/>
    <dgm:cxn modelId="{649ADEC8-215D-4D50-A625-25E3C4E33D2B}" type="presParOf" srcId="{ADC41C54-7C8C-4E9E-B484-31F027689F8A}" destId="{AF31406E-85B3-421B-990D-C7D795886C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EC112CD-3E7B-492A-9FF2-DEC5FFB96966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B2F0BDD-C524-45A9-9508-B7DDDDDDDB1F}">
      <dgm:prSet phldrT="[文字]" custT="1"/>
      <dgm:spPr/>
      <dgm:t>
        <a:bodyPr/>
        <a:lstStyle/>
        <a:p>
          <a:r>
            <a:rPr lang="en-US" altLang="zh-TW" sz="4800" dirty="0"/>
            <a:t>Convolutional Neural Network (CNN)</a:t>
          </a:r>
          <a:endParaRPr lang="zh-TW" altLang="en-US" sz="4800" dirty="0"/>
        </a:p>
      </dgm:t>
    </dgm:pt>
    <dgm:pt modelId="{1C6AF3A5-2F48-4884-87D0-61989EA62B74}" type="parTrans" cxnId="{D2193BB7-7F00-49C8-8CD8-4C1F513AA3E5}">
      <dgm:prSet/>
      <dgm:spPr/>
      <dgm:t>
        <a:bodyPr/>
        <a:lstStyle/>
        <a:p>
          <a:endParaRPr lang="zh-TW" altLang="en-US" sz="4800"/>
        </a:p>
      </dgm:t>
    </dgm:pt>
    <dgm:pt modelId="{3A25E86D-3837-4AED-A98D-55EF61438213}" type="sibTrans" cxnId="{D2193BB7-7F00-49C8-8CD8-4C1F513AA3E5}">
      <dgm:prSet/>
      <dgm:spPr/>
      <dgm:t>
        <a:bodyPr/>
        <a:lstStyle/>
        <a:p>
          <a:endParaRPr lang="zh-TW" altLang="en-US" sz="4800"/>
        </a:p>
      </dgm:t>
    </dgm:pt>
    <dgm:pt modelId="{DED04251-808F-484B-B903-2928A17BF066}">
      <dgm:prSet phldrT="[文字]" custT="1"/>
      <dgm:spPr/>
      <dgm:t>
        <a:bodyPr/>
        <a:lstStyle/>
        <a:p>
          <a:r>
            <a:rPr lang="en-US" altLang="zh-TW" sz="4800" dirty="0"/>
            <a:t>Recurrent Neural Network (RNN)</a:t>
          </a:r>
          <a:endParaRPr lang="zh-TW" altLang="en-US" sz="4800" dirty="0"/>
        </a:p>
      </dgm:t>
    </dgm:pt>
    <dgm:pt modelId="{8DA68D71-72C0-4BAB-9C7E-A7DF52A89747}" type="parTrans" cxnId="{F11BEA86-5372-49F2-8DAA-A445FD6C18AF}">
      <dgm:prSet/>
      <dgm:spPr/>
      <dgm:t>
        <a:bodyPr/>
        <a:lstStyle/>
        <a:p>
          <a:endParaRPr lang="zh-TW" altLang="en-US" sz="4800"/>
        </a:p>
      </dgm:t>
    </dgm:pt>
    <dgm:pt modelId="{990A2AA3-93E2-4113-A708-CE76C051E5DE}" type="sibTrans" cxnId="{F11BEA86-5372-49F2-8DAA-A445FD6C18AF}">
      <dgm:prSet/>
      <dgm:spPr/>
      <dgm:t>
        <a:bodyPr/>
        <a:lstStyle/>
        <a:p>
          <a:endParaRPr lang="zh-TW" altLang="en-US" sz="4800"/>
        </a:p>
      </dgm:t>
    </dgm:pt>
    <dgm:pt modelId="{E7D7BBA8-995B-4002-933F-803AE4EB9B2D}" type="pres">
      <dgm:prSet presAssocID="{DEC112CD-3E7B-492A-9FF2-DEC5FFB96966}" presName="linear" presStyleCnt="0">
        <dgm:presLayoutVars>
          <dgm:animLvl val="lvl"/>
          <dgm:resizeHandles val="exact"/>
        </dgm:presLayoutVars>
      </dgm:prSet>
      <dgm:spPr/>
    </dgm:pt>
    <dgm:pt modelId="{DD14576F-7E00-47D2-8599-E663F98E59E3}" type="pres">
      <dgm:prSet presAssocID="{BB2F0BDD-C524-45A9-9508-B7DDDDDDDB1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2B6F21B-BB10-42CC-A7CA-298E97F8034C}" type="pres">
      <dgm:prSet presAssocID="{3A25E86D-3837-4AED-A98D-55EF61438213}" presName="spacer" presStyleCnt="0"/>
      <dgm:spPr/>
    </dgm:pt>
    <dgm:pt modelId="{08903A6E-6D98-4295-8678-9E8928035A0F}" type="pres">
      <dgm:prSet presAssocID="{DED04251-808F-484B-B903-2928A17BF06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E7D5A22-4B10-452C-BA82-CE296564F1C6}" type="presOf" srcId="{DEC112CD-3E7B-492A-9FF2-DEC5FFB96966}" destId="{E7D7BBA8-995B-4002-933F-803AE4EB9B2D}" srcOrd="0" destOrd="0" presId="urn:microsoft.com/office/officeart/2005/8/layout/vList2"/>
    <dgm:cxn modelId="{8EF5E83C-B5CF-4D97-8181-742864F45FB1}" type="presOf" srcId="{DED04251-808F-484B-B903-2928A17BF066}" destId="{08903A6E-6D98-4295-8678-9E8928035A0F}" srcOrd="0" destOrd="0" presId="urn:microsoft.com/office/officeart/2005/8/layout/vList2"/>
    <dgm:cxn modelId="{00A73D5C-4271-4F8C-A53B-818C3271185D}" type="presOf" srcId="{BB2F0BDD-C524-45A9-9508-B7DDDDDDDB1F}" destId="{DD14576F-7E00-47D2-8599-E663F98E59E3}" srcOrd="0" destOrd="0" presId="urn:microsoft.com/office/officeart/2005/8/layout/vList2"/>
    <dgm:cxn modelId="{F11BEA86-5372-49F2-8DAA-A445FD6C18AF}" srcId="{DEC112CD-3E7B-492A-9FF2-DEC5FFB96966}" destId="{DED04251-808F-484B-B903-2928A17BF066}" srcOrd="1" destOrd="0" parTransId="{8DA68D71-72C0-4BAB-9C7E-A7DF52A89747}" sibTransId="{990A2AA3-93E2-4113-A708-CE76C051E5DE}"/>
    <dgm:cxn modelId="{D2193BB7-7F00-49C8-8CD8-4C1F513AA3E5}" srcId="{DEC112CD-3E7B-492A-9FF2-DEC5FFB96966}" destId="{BB2F0BDD-C524-45A9-9508-B7DDDDDDDB1F}" srcOrd="0" destOrd="0" parTransId="{1C6AF3A5-2F48-4884-87D0-61989EA62B74}" sibTransId="{3A25E86D-3837-4AED-A98D-55EF61438213}"/>
    <dgm:cxn modelId="{8911B1E1-FE55-46A2-A508-2ED6ABEC1102}" type="presParOf" srcId="{E7D7BBA8-995B-4002-933F-803AE4EB9B2D}" destId="{DD14576F-7E00-47D2-8599-E663F98E59E3}" srcOrd="0" destOrd="0" presId="urn:microsoft.com/office/officeart/2005/8/layout/vList2"/>
    <dgm:cxn modelId="{CEBF3F5E-2695-4544-A473-26ACC526EF9B}" type="presParOf" srcId="{E7D7BBA8-995B-4002-933F-803AE4EB9B2D}" destId="{22B6F21B-BB10-42CC-A7CA-298E97F8034C}" srcOrd="1" destOrd="0" presId="urn:microsoft.com/office/officeart/2005/8/layout/vList2"/>
    <dgm:cxn modelId="{84A916C2-F593-431E-9FB1-6A79F108A237}" type="presParOf" srcId="{E7D7BBA8-995B-4002-933F-803AE4EB9B2D}" destId="{08903A6E-6D98-4295-8678-9E8928035A0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ABBEAF7-C373-4176-BC82-DCCB6D5E3E26}" type="doc">
      <dgm:prSet loTypeId="urn:microsoft.com/office/officeart/2005/8/layout/process1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01111EC-7761-4006-9B8D-BDD3478D6A0C}">
      <dgm:prSet phldrT="[文字]" custT="1"/>
      <dgm:spPr/>
      <dgm:t>
        <a:bodyPr/>
        <a:lstStyle/>
        <a:p>
          <a:r>
            <a:rPr lang="en-US" altLang="zh-TW" sz="2800" dirty="0"/>
            <a:t>Step 1: define a set of function              </a:t>
          </a:r>
          <a:endParaRPr lang="zh-TW" altLang="en-US" sz="2800" dirty="0"/>
        </a:p>
      </dgm:t>
    </dgm:pt>
    <dgm:pt modelId="{741192AF-66D8-44B3-8D71-D609A9576CFF}" type="parTrans" cxnId="{7021B101-6AE5-4EA4-923F-149909DC3C09}">
      <dgm:prSet/>
      <dgm:spPr/>
      <dgm:t>
        <a:bodyPr/>
        <a:lstStyle/>
        <a:p>
          <a:endParaRPr lang="zh-TW" altLang="en-US" sz="2800"/>
        </a:p>
      </dgm:t>
    </dgm:pt>
    <dgm:pt modelId="{E857221A-734F-4396-A642-04F985B7D590}" type="sibTrans" cxnId="{7021B101-6AE5-4EA4-923F-149909DC3C09}">
      <dgm:prSet custT="1"/>
      <dgm:spPr/>
      <dgm:t>
        <a:bodyPr/>
        <a:lstStyle/>
        <a:p>
          <a:endParaRPr lang="zh-TW" altLang="en-US" sz="2800"/>
        </a:p>
      </dgm:t>
    </dgm:pt>
    <dgm:pt modelId="{380F6D09-15D5-4E2B-BF8A-CECE4B7C4A20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2: goodness of function</a:t>
          </a:r>
          <a:endParaRPr lang="zh-TW" altLang="en-US" sz="2800" dirty="0"/>
        </a:p>
      </dgm:t>
    </dgm:pt>
    <dgm:pt modelId="{35DF94FE-4269-42A8-B274-51E32D4D5D54}" type="parTrans" cxnId="{7DBA789E-FBE8-47EE-B779-737798DB8CF2}">
      <dgm:prSet/>
      <dgm:spPr/>
      <dgm:t>
        <a:bodyPr/>
        <a:lstStyle/>
        <a:p>
          <a:endParaRPr lang="zh-TW" altLang="en-US" sz="2800"/>
        </a:p>
      </dgm:t>
    </dgm:pt>
    <dgm:pt modelId="{D60C5607-81DE-4CC8-91B3-C56E5666A49F}" type="sibTrans" cxnId="{7DBA789E-FBE8-47EE-B779-737798DB8CF2}">
      <dgm:prSet custT="1"/>
      <dgm:spPr/>
      <dgm:t>
        <a:bodyPr/>
        <a:lstStyle/>
        <a:p>
          <a:endParaRPr lang="zh-TW" altLang="en-US" sz="2800"/>
        </a:p>
      </dgm:t>
    </dgm:pt>
    <dgm:pt modelId="{680F7195-4FD3-481E-8A2B-5AD54C8280AB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3: pick the best function</a:t>
          </a:r>
          <a:endParaRPr lang="zh-TW" altLang="en-US" sz="2800" dirty="0"/>
        </a:p>
      </dgm:t>
    </dgm:pt>
    <dgm:pt modelId="{E0770B27-10B9-4E3F-A134-B86908A61FFE}" type="par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382B596D-4079-47F6-BAC4-80EDB1CFB95D}" type="sib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A491758C-84A6-4A4D-888E-93118B4129B4}" type="pres">
      <dgm:prSet presAssocID="{7ABBEAF7-C373-4176-BC82-DCCB6D5E3E26}" presName="Name0" presStyleCnt="0">
        <dgm:presLayoutVars>
          <dgm:dir/>
          <dgm:resizeHandles val="exact"/>
        </dgm:presLayoutVars>
      </dgm:prSet>
      <dgm:spPr/>
    </dgm:pt>
    <dgm:pt modelId="{CFEBD105-9F67-4F60-B070-C671AE93A28A}" type="pres">
      <dgm:prSet presAssocID="{801111EC-7761-4006-9B8D-BDD3478D6A0C}" presName="node" presStyleLbl="node1" presStyleIdx="0" presStyleCnt="3">
        <dgm:presLayoutVars>
          <dgm:bulletEnabled val="1"/>
        </dgm:presLayoutVars>
      </dgm:prSet>
      <dgm:spPr/>
    </dgm:pt>
    <dgm:pt modelId="{888540DF-FD49-4215-991C-C7B2A2E10D35}" type="pres">
      <dgm:prSet presAssocID="{E857221A-734F-4396-A642-04F985B7D590}" presName="sibTrans" presStyleLbl="sibTrans2D1" presStyleIdx="0" presStyleCnt="2"/>
      <dgm:spPr/>
    </dgm:pt>
    <dgm:pt modelId="{FCAC1A52-7A03-424B-8708-40DF70DCEBE1}" type="pres">
      <dgm:prSet presAssocID="{E857221A-734F-4396-A642-04F985B7D590}" presName="connectorText" presStyleLbl="sibTrans2D1" presStyleIdx="0" presStyleCnt="2"/>
      <dgm:spPr/>
    </dgm:pt>
    <dgm:pt modelId="{2C9E42A7-D692-4DEF-A008-68C3A4D1516E}" type="pres">
      <dgm:prSet presAssocID="{380F6D09-15D5-4E2B-BF8A-CECE4B7C4A20}" presName="node" presStyleLbl="node1" presStyleIdx="1" presStyleCnt="3">
        <dgm:presLayoutVars>
          <dgm:bulletEnabled val="1"/>
        </dgm:presLayoutVars>
      </dgm:prSet>
      <dgm:spPr/>
    </dgm:pt>
    <dgm:pt modelId="{75576B2E-DB43-49F5-8A31-D5CBF5F78EEC}" type="pres">
      <dgm:prSet presAssocID="{D60C5607-81DE-4CC8-91B3-C56E5666A49F}" presName="sibTrans" presStyleLbl="sibTrans2D1" presStyleIdx="1" presStyleCnt="2"/>
      <dgm:spPr/>
    </dgm:pt>
    <dgm:pt modelId="{1FFABC42-5BE3-4E33-A2BE-582BDAFB0BDF}" type="pres">
      <dgm:prSet presAssocID="{D60C5607-81DE-4CC8-91B3-C56E5666A49F}" presName="connectorText" presStyleLbl="sibTrans2D1" presStyleIdx="1" presStyleCnt="2"/>
      <dgm:spPr/>
    </dgm:pt>
    <dgm:pt modelId="{B28036AB-B71B-48DE-97C4-D287BC3BE7AC}" type="pres">
      <dgm:prSet presAssocID="{680F7195-4FD3-481E-8A2B-5AD54C8280AB}" presName="node" presStyleLbl="node1" presStyleIdx="2" presStyleCnt="3">
        <dgm:presLayoutVars>
          <dgm:bulletEnabled val="1"/>
        </dgm:presLayoutVars>
      </dgm:prSet>
      <dgm:spPr/>
    </dgm:pt>
  </dgm:ptLst>
  <dgm:cxnLst>
    <dgm:cxn modelId="{72AE8D01-5574-41B4-AD74-33D58AD8A4BB}" type="presOf" srcId="{380F6D09-15D5-4E2B-BF8A-CECE4B7C4A20}" destId="{2C9E42A7-D692-4DEF-A008-68C3A4D1516E}" srcOrd="0" destOrd="0" presId="urn:microsoft.com/office/officeart/2005/8/layout/process1"/>
    <dgm:cxn modelId="{7021B101-6AE5-4EA4-923F-149909DC3C09}" srcId="{7ABBEAF7-C373-4176-BC82-DCCB6D5E3E26}" destId="{801111EC-7761-4006-9B8D-BDD3478D6A0C}" srcOrd="0" destOrd="0" parTransId="{741192AF-66D8-44B3-8D71-D609A9576CFF}" sibTransId="{E857221A-734F-4396-A642-04F985B7D590}"/>
    <dgm:cxn modelId="{F09BB331-B5A8-452D-859B-65B75593C75C}" type="presOf" srcId="{E857221A-734F-4396-A642-04F985B7D590}" destId="{FCAC1A52-7A03-424B-8708-40DF70DCEBE1}" srcOrd="1" destOrd="0" presId="urn:microsoft.com/office/officeart/2005/8/layout/process1"/>
    <dgm:cxn modelId="{3796133B-9324-48E1-895B-CB33B607472F}" srcId="{7ABBEAF7-C373-4176-BC82-DCCB6D5E3E26}" destId="{680F7195-4FD3-481E-8A2B-5AD54C8280AB}" srcOrd="2" destOrd="0" parTransId="{E0770B27-10B9-4E3F-A134-B86908A61FFE}" sibTransId="{382B596D-4079-47F6-BAC4-80EDB1CFB95D}"/>
    <dgm:cxn modelId="{32BE8374-2E6B-4339-B947-DC3310759ED5}" type="presOf" srcId="{E857221A-734F-4396-A642-04F985B7D590}" destId="{888540DF-FD49-4215-991C-C7B2A2E10D35}" srcOrd="0" destOrd="0" presId="urn:microsoft.com/office/officeart/2005/8/layout/process1"/>
    <dgm:cxn modelId="{909CDF74-7926-490C-A60A-45B8E1A4E99C}" type="presOf" srcId="{7ABBEAF7-C373-4176-BC82-DCCB6D5E3E26}" destId="{A491758C-84A6-4A4D-888E-93118B4129B4}" srcOrd="0" destOrd="0" presId="urn:microsoft.com/office/officeart/2005/8/layout/process1"/>
    <dgm:cxn modelId="{7ADC7F8B-3E06-404D-B1E1-BCD13E4BDEBB}" type="presOf" srcId="{680F7195-4FD3-481E-8A2B-5AD54C8280AB}" destId="{B28036AB-B71B-48DE-97C4-D287BC3BE7AC}" srcOrd="0" destOrd="0" presId="urn:microsoft.com/office/officeart/2005/8/layout/process1"/>
    <dgm:cxn modelId="{7DBA789E-FBE8-47EE-B779-737798DB8CF2}" srcId="{7ABBEAF7-C373-4176-BC82-DCCB6D5E3E26}" destId="{380F6D09-15D5-4E2B-BF8A-CECE4B7C4A20}" srcOrd="1" destOrd="0" parTransId="{35DF94FE-4269-42A8-B274-51E32D4D5D54}" sibTransId="{D60C5607-81DE-4CC8-91B3-C56E5666A49F}"/>
    <dgm:cxn modelId="{65A011C6-85E8-485C-ACE9-02A8C18C95FA}" type="presOf" srcId="{D60C5607-81DE-4CC8-91B3-C56E5666A49F}" destId="{75576B2E-DB43-49F5-8A31-D5CBF5F78EEC}" srcOrd="0" destOrd="0" presId="urn:microsoft.com/office/officeart/2005/8/layout/process1"/>
    <dgm:cxn modelId="{C156D6D3-A081-4820-9DF5-A721D4B86655}" type="presOf" srcId="{D60C5607-81DE-4CC8-91B3-C56E5666A49F}" destId="{1FFABC42-5BE3-4E33-A2BE-582BDAFB0BDF}" srcOrd="1" destOrd="0" presId="urn:microsoft.com/office/officeart/2005/8/layout/process1"/>
    <dgm:cxn modelId="{F1E9E0F3-EA95-4F6E-A2D3-F000B560068B}" type="presOf" srcId="{801111EC-7761-4006-9B8D-BDD3478D6A0C}" destId="{CFEBD105-9F67-4F60-B070-C671AE93A28A}" srcOrd="0" destOrd="0" presId="urn:microsoft.com/office/officeart/2005/8/layout/process1"/>
    <dgm:cxn modelId="{F463A19B-C4F7-4F9E-82C6-438046206F7B}" type="presParOf" srcId="{A491758C-84A6-4A4D-888E-93118B4129B4}" destId="{CFEBD105-9F67-4F60-B070-C671AE93A28A}" srcOrd="0" destOrd="0" presId="urn:microsoft.com/office/officeart/2005/8/layout/process1"/>
    <dgm:cxn modelId="{17633FEF-400B-4726-B7DF-48C797FE4462}" type="presParOf" srcId="{A491758C-84A6-4A4D-888E-93118B4129B4}" destId="{888540DF-FD49-4215-991C-C7B2A2E10D35}" srcOrd="1" destOrd="0" presId="urn:microsoft.com/office/officeart/2005/8/layout/process1"/>
    <dgm:cxn modelId="{79305624-222A-4FE2-B979-E7EA02688704}" type="presParOf" srcId="{888540DF-FD49-4215-991C-C7B2A2E10D35}" destId="{FCAC1A52-7A03-424B-8708-40DF70DCEBE1}" srcOrd="0" destOrd="0" presId="urn:microsoft.com/office/officeart/2005/8/layout/process1"/>
    <dgm:cxn modelId="{5B5A161A-2E35-499D-BEFD-FAC9C4DC4C53}" type="presParOf" srcId="{A491758C-84A6-4A4D-888E-93118B4129B4}" destId="{2C9E42A7-D692-4DEF-A008-68C3A4D1516E}" srcOrd="2" destOrd="0" presId="urn:microsoft.com/office/officeart/2005/8/layout/process1"/>
    <dgm:cxn modelId="{A289C2AD-D66C-45A8-908B-C9094AF273DE}" type="presParOf" srcId="{A491758C-84A6-4A4D-888E-93118B4129B4}" destId="{75576B2E-DB43-49F5-8A31-D5CBF5F78EEC}" srcOrd="3" destOrd="0" presId="urn:microsoft.com/office/officeart/2005/8/layout/process1"/>
    <dgm:cxn modelId="{C5EE76F5-2FA9-44CF-BCAF-84129025A7BB}" type="presParOf" srcId="{75576B2E-DB43-49F5-8A31-D5CBF5F78EEC}" destId="{1FFABC42-5BE3-4E33-A2BE-582BDAFB0BDF}" srcOrd="0" destOrd="0" presId="urn:microsoft.com/office/officeart/2005/8/layout/process1"/>
    <dgm:cxn modelId="{33F5FC8E-A993-4FAD-AC04-5B245E79A07E}" type="presParOf" srcId="{A491758C-84A6-4A4D-888E-93118B4129B4}" destId="{B28036AB-B71B-48DE-97C4-D287BC3BE7A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ABBEAF7-C373-4176-BC82-DCCB6D5E3E26}" type="doc">
      <dgm:prSet loTypeId="urn:microsoft.com/office/officeart/2005/8/layout/process1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01111EC-7761-4006-9B8D-BDD3478D6A0C}">
      <dgm:prSet phldrT="[文字]" custT="1"/>
      <dgm:spPr/>
      <dgm:t>
        <a:bodyPr/>
        <a:lstStyle/>
        <a:p>
          <a:r>
            <a:rPr lang="en-US" altLang="zh-TW" sz="2800" dirty="0"/>
            <a:t>Step 1: define a set of function              </a:t>
          </a:r>
          <a:endParaRPr lang="zh-TW" altLang="en-US" sz="2800" dirty="0"/>
        </a:p>
      </dgm:t>
    </dgm:pt>
    <dgm:pt modelId="{741192AF-66D8-44B3-8D71-D609A9576CFF}" type="parTrans" cxnId="{7021B101-6AE5-4EA4-923F-149909DC3C09}">
      <dgm:prSet/>
      <dgm:spPr/>
      <dgm:t>
        <a:bodyPr/>
        <a:lstStyle/>
        <a:p>
          <a:endParaRPr lang="zh-TW" altLang="en-US" sz="2800"/>
        </a:p>
      </dgm:t>
    </dgm:pt>
    <dgm:pt modelId="{E857221A-734F-4396-A642-04F985B7D590}" type="sibTrans" cxnId="{7021B101-6AE5-4EA4-923F-149909DC3C09}">
      <dgm:prSet custT="1"/>
      <dgm:spPr/>
      <dgm:t>
        <a:bodyPr/>
        <a:lstStyle/>
        <a:p>
          <a:endParaRPr lang="zh-TW" altLang="en-US" sz="2800"/>
        </a:p>
      </dgm:t>
    </dgm:pt>
    <dgm:pt modelId="{380F6D09-15D5-4E2B-BF8A-CECE4B7C4A20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2: goodness of function</a:t>
          </a:r>
          <a:endParaRPr lang="zh-TW" altLang="en-US" sz="2800" dirty="0"/>
        </a:p>
      </dgm:t>
    </dgm:pt>
    <dgm:pt modelId="{35DF94FE-4269-42A8-B274-51E32D4D5D54}" type="parTrans" cxnId="{7DBA789E-FBE8-47EE-B779-737798DB8CF2}">
      <dgm:prSet/>
      <dgm:spPr/>
      <dgm:t>
        <a:bodyPr/>
        <a:lstStyle/>
        <a:p>
          <a:endParaRPr lang="zh-TW" altLang="en-US" sz="2800"/>
        </a:p>
      </dgm:t>
    </dgm:pt>
    <dgm:pt modelId="{D60C5607-81DE-4CC8-91B3-C56E5666A49F}" type="sibTrans" cxnId="{7DBA789E-FBE8-47EE-B779-737798DB8CF2}">
      <dgm:prSet custT="1"/>
      <dgm:spPr/>
      <dgm:t>
        <a:bodyPr/>
        <a:lstStyle/>
        <a:p>
          <a:endParaRPr lang="zh-TW" altLang="en-US" sz="2800"/>
        </a:p>
      </dgm:t>
    </dgm:pt>
    <dgm:pt modelId="{680F7195-4FD3-481E-8A2B-5AD54C8280AB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3: pick the best function</a:t>
          </a:r>
          <a:endParaRPr lang="zh-TW" altLang="en-US" sz="2800" dirty="0"/>
        </a:p>
      </dgm:t>
    </dgm:pt>
    <dgm:pt modelId="{E0770B27-10B9-4E3F-A134-B86908A61FFE}" type="par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382B596D-4079-47F6-BAC4-80EDB1CFB95D}" type="sib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A491758C-84A6-4A4D-888E-93118B4129B4}" type="pres">
      <dgm:prSet presAssocID="{7ABBEAF7-C373-4176-BC82-DCCB6D5E3E26}" presName="Name0" presStyleCnt="0">
        <dgm:presLayoutVars>
          <dgm:dir/>
          <dgm:resizeHandles val="exact"/>
        </dgm:presLayoutVars>
      </dgm:prSet>
      <dgm:spPr/>
    </dgm:pt>
    <dgm:pt modelId="{CFEBD105-9F67-4F60-B070-C671AE93A28A}" type="pres">
      <dgm:prSet presAssocID="{801111EC-7761-4006-9B8D-BDD3478D6A0C}" presName="node" presStyleLbl="node1" presStyleIdx="0" presStyleCnt="3">
        <dgm:presLayoutVars>
          <dgm:bulletEnabled val="1"/>
        </dgm:presLayoutVars>
      </dgm:prSet>
      <dgm:spPr/>
    </dgm:pt>
    <dgm:pt modelId="{888540DF-FD49-4215-991C-C7B2A2E10D35}" type="pres">
      <dgm:prSet presAssocID="{E857221A-734F-4396-A642-04F985B7D590}" presName="sibTrans" presStyleLbl="sibTrans2D1" presStyleIdx="0" presStyleCnt="2"/>
      <dgm:spPr/>
    </dgm:pt>
    <dgm:pt modelId="{FCAC1A52-7A03-424B-8708-40DF70DCEBE1}" type="pres">
      <dgm:prSet presAssocID="{E857221A-734F-4396-A642-04F985B7D590}" presName="connectorText" presStyleLbl="sibTrans2D1" presStyleIdx="0" presStyleCnt="2"/>
      <dgm:spPr/>
    </dgm:pt>
    <dgm:pt modelId="{2C9E42A7-D692-4DEF-A008-68C3A4D1516E}" type="pres">
      <dgm:prSet presAssocID="{380F6D09-15D5-4E2B-BF8A-CECE4B7C4A20}" presName="node" presStyleLbl="node1" presStyleIdx="1" presStyleCnt="3">
        <dgm:presLayoutVars>
          <dgm:bulletEnabled val="1"/>
        </dgm:presLayoutVars>
      </dgm:prSet>
      <dgm:spPr/>
    </dgm:pt>
    <dgm:pt modelId="{75576B2E-DB43-49F5-8A31-D5CBF5F78EEC}" type="pres">
      <dgm:prSet presAssocID="{D60C5607-81DE-4CC8-91B3-C56E5666A49F}" presName="sibTrans" presStyleLbl="sibTrans2D1" presStyleIdx="1" presStyleCnt="2"/>
      <dgm:spPr/>
    </dgm:pt>
    <dgm:pt modelId="{1FFABC42-5BE3-4E33-A2BE-582BDAFB0BDF}" type="pres">
      <dgm:prSet presAssocID="{D60C5607-81DE-4CC8-91B3-C56E5666A49F}" presName="connectorText" presStyleLbl="sibTrans2D1" presStyleIdx="1" presStyleCnt="2"/>
      <dgm:spPr/>
    </dgm:pt>
    <dgm:pt modelId="{B28036AB-B71B-48DE-97C4-D287BC3BE7AC}" type="pres">
      <dgm:prSet presAssocID="{680F7195-4FD3-481E-8A2B-5AD54C8280AB}" presName="node" presStyleLbl="node1" presStyleIdx="2" presStyleCnt="3">
        <dgm:presLayoutVars>
          <dgm:bulletEnabled val="1"/>
        </dgm:presLayoutVars>
      </dgm:prSet>
      <dgm:spPr/>
    </dgm:pt>
  </dgm:ptLst>
  <dgm:cxnLst>
    <dgm:cxn modelId="{7021B101-6AE5-4EA4-923F-149909DC3C09}" srcId="{7ABBEAF7-C373-4176-BC82-DCCB6D5E3E26}" destId="{801111EC-7761-4006-9B8D-BDD3478D6A0C}" srcOrd="0" destOrd="0" parTransId="{741192AF-66D8-44B3-8D71-D609A9576CFF}" sibTransId="{E857221A-734F-4396-A642-04F985B7D590}"/>
    <dgm:cxn modelId="{3796133B-9324-48E1-895B-CB33B607472F}" srcId="{7ABBEAF7-C373-4176-BC82-DCCB6D5E3E26}" destId="{680F7195-4FD3-481E-8A2B-5AD54C8280AB}" srcOrd="2" destOrd="0" parTransId="{E0770B27-10B9-4E3F-A134-B86908A61FFE}" sibTransId="{382B596D-4079-47F6-BAC4-80EDB1CFB95D}"/>
    <dgm:cxn modelId="{EE9A8343-2C8E-441E-B467-09C99C8D27DC}" type="presOf" srcId="{380F6D09-15D5-4E2B-BF8A-CECE4B7C4A20}" destId="{2C9E42A7-D692-4DEF-A008-68C3A4D1516E}" srcOrd="0" destOrd="0" presId="urn:microsoft.com/office/officeart/2005/8/layout/process1"/>
    <dgm:cxn modelId="{D2EDC246-7BC0-4456-A230-78401E13AF74}" type="presOf" srcId="{801111EC-7761-4006-9B8D-BDD3478D6A0C}" destId="{CFEBD105-9F67-4F60-B070-C671AE93A28A}" srcOrd="0" destOrd="0" presId="urn:microsoft.com/office/officeart/2005/8/layout/process1"/>
    <dgm:cxn modelId="{6065E990-4176-4C3F-8B14-978C64FD2401}" type="presOf" srcId="{E857221A-734F-4396-A642-04F985B7D590}" destId="{FCAC1A52-7A03-424B-8708-40DF70DCEBE1}" srcOrd="1" destOrd="0" presId="urn:microsoft.com/office/officeart/2005/8/layout/process1"/>
    <dgm:cxn modelId="{7DBA789E-FBE8-47EE-B779-737798DB8CF2}" srcId="{7ABBEAF7-C373-4176-BC82-DCCB6D5E3E26}" destId="{380F6D09-15D5-4E2B-BF8A-CECE4B7C4A20}" srcOrd="1" destOrd="0" parTransId="{35DF94FE-4269-42A8-B274-51E32D4D5D54}" sibTransId="{D60C5607-81DE-4CC8-91B3-C56E5666A49F}"/>
    <dgm:cxn modelId="{1498A6BE-59CD-4009-8DC2-8BF8A92A66F4}" type="presOf" srcId="{680F7195-4FD3-481E-8A2B-5AD54C8280AB}" destId="{B28036AB-B71B-48DE-97C4-D287BC3BE7AC}" srcOrd="0" destOrd="0" presId="urn:microsoft.com/office/officeart/2005/8/layout/process1"/>
    <dgm:cxn modelId="{A495EAD2-1112-49CF-9AA9-6CC45F3E3DE1}" type="presOf" srcId="{D60C5607-81DE-4CC8-91B3-C56E5666A49F}" destId="{1FFABC42-5BE3-4E33-A2BE-582BDAFB0BDF}" srcOrd="1" destOrd="0" presId="urn:microsoft.com/office/officeart/2005/8/layout/process1"/>
    <dgm:cxn modelId="{128842DF-A226-4D7B-83D0-78B6022D8E1F}" type="presOf" srcId="{7ABBEAF7-C373-4176-BC82-DCCB6D5E3E26}" destId="{A491758C-84A6-4A4D-888E-93118B4129B4}" srcOrd="0" destOrd="0" presId="urn:microsoft.com/office/officeart/2005/8/layout/process1"/>
    <dgm:cxn modelId="{6A8DC9E9-5D63-4F60-9DFC-81574BA00175}" type="presOf" srcId="{D60C5607-81DE-4CC8-91B3-C56E5666A49F}" destId="{75576B2E-DB43-49F5-8A31-D5CBF5F78EEC}" srcOrd="0" destOrd="0" presId="urn:microsoft.com/office/officeart/2005/8/layout/process1"/>
    <dgm:cxn modelId="{8406AFFA-4084-45A9-A97E-A21B3548EED8}" type="presOf" srcId="{E857221A-734F-4396-A642-04F985B7D590}" destId="{888540DF-FD49-4215-991C-C7B2A2E10D35}" srcOrd="0" destOrd="0" presId="urn:microsoft.com/office/officeart/2005/8/layout/process1"/>
    <dgm:cxn modelId="{18BB0E45-2C45-4A2E-B2D1-CC4615A9A440}" type="presParOf" srcId="{A491758C-84A6-4A4D-888E-93118B4129B4}" destId="{CFEBD105-9F67-4F60-B070-C671AE93A28A}" srcOrd="0" destOrd="0" presId="urn:microsoft.com/office/officeart/2005/8/layout/process1"/>
    <dgm:cxn modelId="{554728FA-5B52-40CB-94F9-30BA15D875DB}" type="presParOf" srcId="{A491758C-84A6-4A4D-888E-93118B4129B4}" destId="{888540DF-FD49-4215-991C-C7B2A2E10D35}" srcOrd="1" destOrd="0" presId="urn:microsoft.com/office/officeart/2005/8/layout/process1"/>
    <dgm:cxn modelId="{B3104CFE-CCBB-4292-8503-512D077886CF}" type="presParOf" srcId="{888540DF-FD49-4215-991C-C7B2A2E10D35}" destId="{FCAC1A52-7A03-424B-8708-40DF70DCEBE1}" srcOrd="0" destOrd="0" presId="urn:microsoft.com/office/officeart/2005/8/layout/process1"/>
    <dgm:cxn modelId="{5A676B45-3124-4D62-BB6E-54B14456D5CD}" type="presParOf" srcId="{A491758C-84A6-4A4D-888E-93118B4129B4}" destId="{2C9E42A7-D692-4DEF-A008-68C3A4D1516E}" srcOrd="2" destOrd="0" presId="urn:microsoft.com/office/officeart/2005/8/layout/process1"/>
    <dgm:cxn modelId="{F25DD7C5-EED8-4DC1-A022-175930C82940}" type="presParOf" srcId="{A491758C-84A6-4A4D-888E-93118B4129B4}" destId="{75576B2E-DB43-49F5-8A31-D5CBF5F78EEC}" srcOrd="3" destOrd="0" presId="urn:microsoft.com/office/officeart/2005/8/layout/process1"/>
    <dgm:cxn modelId="{9CAF7B9D-F4C2-40A8-B4D0-E019593BA39F}" type="presParOf" srcId="{75576B2E-DB43-49F5-8A31-D5CBF5F78EEC}" destId="{1FFABC42-5BE3-4E33-A2BE-582BDAFB0BDF}" srcOrd="0" destOrd="0" presId="urn:microsoft.com/office/officeart/2005/8/layout/process1"/>
    <dgm:cxn modelId="{EDE73A9C-55E9-43A1-B482-7CE5B5BD2B66}" type="presParOf" srcId="{A491758C-84A6-4A4D-888E-93118B4129B4}" destId="{B28036AB-B71B-48DE-97C4-D287BC3BE7A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EC112CD-3E7B-492A-9FF2-DEC5FFB96966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B2F0BDD-C524-45A9-9508-B7DDDDDDDB1F}">
      <dgm:prSet phldrT="[文字]" custT="1"/>
      <dgm:spPr/>
      <dgm:t>
        <a:bodyPr/>
        <a:lstStyle/>
        <a:p>
          <a:r>
            <a:rPr lang="en-US" altLang="zh-TW" sz="4800" dirty="0"/>
            <a:t>Convolutional Neural Network (CNN)</a:t>
          </a:r>
          <a:endParaRPr lang="zh-TW" altLang="en-US" sz="4800" dirty="0"/>
        </a:p>
      </dgm:t>
    </dgm:pt>
    <dgm:pt modelId="{1C6AF3A5-2F48-4884-87D0-61989EA62B74}" type="parTrans" cxnId="{D2193BB7-7F00-49C8-8CD8-4C1F513AA3E5}">
      <dgm:prSet/>
      <dgm:spPr/>
      <dgm:t>
        <a:bodyPr/>
        <a:lstStyle/>
        <a:p>
          <a:endParaRPr lang="zh-TW" altLang="en-US" sz="4800"/>
        </a:p>
      </dgm:t>
    </dgm:pt>
    <dgm:pt modelId="{3A25E86D-3837-4AED-A98D-55EF61438213}" type="sibTrans" cxnId="{D2193BB7-7F00-49C8-8CD8-4C1F513AA3E5}">
      <dgm:prSet/>
      <dgm:spPr/>
      <dgm:t>
        <a:bodyPr/>
        <a:lstStyle/>
        <a:p>
          <a:endParaRPr lang="zh-TW" altLang="en-US" sz="4800"/>
        </a:p>
      </dgm:t>
    </dgm:pt>
    <dgm:pt modelId="{DED04251-808F-484B-B903-2928A17BF066}">
      <dgm:prSet phldrT="[文字]" custT="1"/>
      <dgm:spPr/>
      <dgm:t>
        <a:bodyPr/>
        <a:lstStyle/>
        <a:p>
          <a:r>
            <a:rPr lang="en-US" altLang="zh-TW" sz="4800" dirty="0"/>
            <a:t>Recurrent Neural Network (RNN)</a:t>
          </a:r>
          <a:endParaRPr lang="zh-TW" altLang="en-US" sz="4800" dirty="0"/>
        </a:p>
      </dgm:t>
    </dgm:pt>
    <dgm:pt modelId="{8DA68D71-72C0-4BAB-9C7E-A7DF52A89747}" type="parTrans" cxnId="{F11BEA86-5372-49F2-8DAA-A445FD6C18AF}">
      <dgm:prSet/>
      <dgm:spPr/>
      <dgm:t>
        <a:bodyPr/>
        <a:lstStyle/>
        <a:p>
          <a:endParaRPr lang="zh-TW" altLang="en-US" sz="4800"/>
        </a:p>
      </dgm:t>
    </dgm:pt>
    <dgm:pt modelId="{990A2AA3-93E2-4113-A708-CE76C051E5DE}" type="sibTrans" cxnId="{F11BEA86-5372-49F2-8DAA-A445FD6C18AF}">
      <dgm:prSet/>
      <dgm:spPr/>
      <dgm:t>
        <a:bodyPr/>
        <a:lstStyle/>
        <a:p>
          <a:endParaRPr lang="zh-TW" altLang="en-US" sz="4800"/>
        </a:p>
      </dgm:t>
    </dgm:pt>
    <dgm:pt modelId="{E7D7BBA8-995B-4002-933F-803AE4EB9B2D}" type="pres">
      <dgm:prSet presAssocID="{DEC112CD-3E7B-492A-9FF2-DEC5FFB96966}" presName="linear" presStyleCnt="0">
        <dgm:presLayoutVars>
          <dgm:animLvl val="lvl"/>
          <dgm:resizeHandles val="exact"/>
        </dgm:presLayoutVars>
      </dgm:prSet>
      <dgm:spPr/>
    </dgm:pt>
    <dgm:pt modelId="{DD14576F-7E00-47D2-8599-E663F98E59E3}" type="pres">
      <dgm:prSet presAssocID="{BB2F0BDD-C524-45A9-9508-B7DDDDDDDB1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2B6F21B-BB10-42CC-A7CA-298E97F8034C}" type="pres">
      <dgm:prSet presAssocID="{3A25E86D-3837-4AED-A98D-55EF61438213}" presName="spacer" presStyleCnt="0"/>
      <dgm:spPr/>
    </dgm:pt>
    <dgm:pt modelId="{08903A6E-6D98-4295-8678-9E8928035A0F}" type="pres">
      <dgm:prSet presAssocID="{DED04251-808F-484B-B903-2928A17BF06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23D0237-029C-4052-B832-BB6B5467BD3E}" type="presOf" srcId="{BB2F0BDD-C524-45A9-9508-B7DDDDDDDB1F}" destId="{DD14576F-7E00-47D2-8599-E663F98E59E3}" srcOrd="0" destOrd="0" presId="urn:microsoft.com/office/officeart/2005/8/layout/vList2"/>
    <dgm:cxn modelId="{F11BEA86-5372-49F2-8DAA-A445FD6C18AF}" srcId="{DEC112CD-3E7B-492A-9FF2-DEC5FFB96966}" destId="{DED04251-808F-484B-B903-2928A17BF066}" srcOrd="1" destOrd="0" parTransId="{8DA68D71-72C0-4BAB-9C7E-A7DF52A89747}" sibTransId="{990A2AA3-93E2-4113-A708-CE76C051E5DE}"/>
    <dgm:cxn modelId="{D2193BB7-7F00-49C8-8CD8-4C1F513AA3E5}" srcId="{DEC112CD-3E7B-492A-9FF2-DEC5FFB96966}" destId="{BB2F0BDD-C524-45A9-9508-B7DDDDDDDB1F}" srcOrd="0" destOrd="0" parTransId="{1C6AF3A5-2F48-4884-87D0-61989EA62B74}" sibTransId="{3A25E86D-3837-4AED-A98D-55EF61438213}"/>
    <dgm:cxn modelId="{929EC5D4-E9EF-4883-BBB2-4AC2F28278C3}" type="presOf" srcId="{DED04251-808F-484B-B903-2928A17BF066}" destId="{08903A6E-6D98-4295-8678-9E8928035A0F}" srcOrd="0" destOrd="0" presId="urn:microsoft.com/office/officeart/2005/8/layout/vList2"/>
    <dgm:cxn modelId="{038491E8-1FC9-4156-B16B-1A24113CA86F}" type="presOf" srcId="{DEC112CD-3E7B-492A-9FF2-DEC5FFB96966}" destId="{E7D7BBA8-995B-4002-933F-803AE4EB9B2D}" srcOrd="0" destOrd="0" presId="urn:microsoft.com/office/officeart/2005/8/layout/vList2"/>
    <dgm:cxn modelId="{05FBAD79-C0A8-4666-836B-063FBCC80932}" type="presParOf" srcId="{E7D7BBA8-995B-4002-933F-803AE4EB9B2D}" destId="{DD14576F-7E00-47D2-8599-E663F98E59E3}" srcOrd="0" destOrd="0" presId="urn:microsoft.com/office/officeart/2005/8/layout/vList2"/>
    <dgm:cxn modelId="{DCC45A69-52B5-4268-8D2B-9CC38495C3B3}" type="presParOf" srcId="{E7D7BBA8-995B-4002-933F-803AE4EB9B2D}" destId="{22B6F21B-BB10-42CC-A7CA-298E97F8034C}" srcOrd="1" destOrd="0" presId="urn:microsoft.com/office/officeart/2005/8/layout/vList2"/>
    <dgm:cxn modelId="{3DD74ED6-EF01-4CE2-91B3-0B8D8FD676B9}" type="presParOf" srcId="{E7D7BBA8-995B-4002-933F-803AE4EB9B2D}" destId="{08903A6E-6D98-4295-8678-9E8928035A0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ABBEAF7-C373-4176-BC82-DCCB6D5E3E26}" type="doc">
      <dgm:prSet loTypeId="urn:microsoft.com/office/officeart/2005/8/layout/process1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01111EC-7761-4006-9B8D-BDD3478D6A0C}">
      <dgm:prSet phldrT="[文字]" custT="1"/>
      <dgm:spPr/>
      <dgm:t>
        <a:bodyPr/>
        <a:lstStyle/>
        <a:p>
          <a:r>
            <a:rPr lang="en-US" altLang="zh-TW" sz="2800" dirty="0"/>
            <a:t>Step 1: define a set of function              </a:t>
          </a:r>
          <a:endParaRPr lang="zh-TW" altLang="en-US" sz="2800" dirty="0"/>
        </a:p>
      </dgm:t>
    </dgm:pt>
    <dgm:pt modelId="{741192AF-66D8-44B3-8D71-D609A9576CFF}" type="parTrans" cxnId="{7021B101-6AE5-4EA4-923F-149909DC3C09}">
      <dgm:prSet/>
      <dgm:spPr/>
      <dgm:t>
        <a:bodyPr/>
        <a:lstStyle/>
        <a:p>
          <a:endParaRPr lang="zh-TW" altLang="en-US" sz="2800"/>
        </a:p>
      </dgm:t>
    </dgm:pt>
    <dgm:pt modelId="{E857221A-734F-4396-A642-04F985B7D590}" type="sibTrans" cxnId="{7021B101-6AE5-4EA4-923F-149909DC3C09}">
      <dgm:prSet custT="1"/>
      <dgm:spPr/>
      <dgm:t>
        <a:bodyPr/>
        <a:lstStyle/>
        <a:p>
          <a:endParaRPr lang="zh-TW" altLang="en-US" sz="2800"/>
        </a:p>
      </dgm:t>
    </dgm:pt>
    <dgm:pt modelId="{380F6D09-15D5-4E2B-BF8A-CECE4B7C4A20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2: goodness of function</a:t>
          </a:r>
          <a:endParaRPr lang="zh-TW" altLang="en-US" sz="2800" dirty="0"/>
        </a:p>
      </dgm:t>
    </dgm:pt>
    <dgm:pt modelId="{35DF94FE-4269-42A8-B274-51E32D4D5D54}" type="parTrans" cxnId="{7DBA789E-FBE8-47EE-B779-737798DB8CF2}">
      <dgm:prSet/>
      <dgm:spPr/>
      <dgm:t>
        <a:bodyPr/>
        <a:lstStyle/>
        <a:p>
          <a:endParaRPr lang="zh-TW" altLang="en-US" sz="2800"/>
        </a:p>
      </dgm:t>
    </dgm:pt>
    <dgm:pt modelId="{D60C5607-81DE-4CC8-91B3-C56E5666A49F}" type="sibTrans" cxnId="{7DBA789E-FBE8-47EE-B779-737798DB8CF2}">
      <dgm:prSet custT="1"/>
      <dgm:spPr/>
      <dgm:t>
        <a:bodyPr/>
        <a:lstStyle/>
        <a:p>
          <a:endParaRPr lang="zh-TW" altLang="en-US" sz="2800"/>
        </a:p>
      </dgm:t>
    </dgm:pt>
    <dgm:pt modelId="{680F7195-4FD3-481E-8A2B-5AD54C8280AB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3: pick the best function</a:t>
          </a:r>
          <a:endParaRPr lang="zh-TW" altLang="en-US" sz="2800" dirty="0"/>
        </a:p>
      </dgm:t>
    </dgm:pt>
    <dgm:pt modelId="{E0770B27-10B9-4E3F-A134-B86908A61FFE}" type="par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382B596D-4079-47F6-BAC4-80EDB1CFB95D}" type="sib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A491758C-84A6-4A4D-888E-93118B4129B4}" type="pres">
      <dgm:prSet presAssocID="{7ABBEAF7-C373-4176-BC82-DCCB6D5E3E26}" presName="Name0" presStyleCnt="0">
        <dgm:presLayoutVars>
          <dgm:dir/>
          <dgm:resizeHandles val="exact"/>
        </dgm:presLayoutVars>
      </dgm:prSet>
      <dgm:spPr/>
    </dgm:pt>
    <dgm:pt modelId="{CFEBD105-9F67-4F60-B070-C671AE93A28A}" type="pres">
      <dgm:prSet presAssocID="{801111EC-7761-4006-9B8D-BDD3478D6A0C}" presName="node" presStyleLbl="node1" presStyleIdx="0" presStyleCnt="3">
        <dgm:presLayoutVars>
          <dgm:bulletEnabled val="1"/>
        </dgm:presLayoutVars>
      </dgm:prSet>
      <dgm:spPr/>
    </dgm:pt>
    <dgm:pt modelId="{888540DF-FD49-4215-991C-C7B2A2E10D35}" type="pres">
      <dgm:prSet presAssocID="{E857221A-734F-4396-A642-04F985B7D590}" presName="sibTrans" presStyleLbl="sibTrans2D1" presStyleIdx="0" presStyleCnt="2"/>
      <dgm:spPr/>
    </dgm:pt>
    <dgm:pt modelId="{FCAC1A52-7A03-424B-8708-40DF70DCEBE1}" type="pres">
      <dgm:prSet presAssocID="{E857221A-734F-4396-A642-04F985B7D590}" presName="connectorText" presStyleLbl="sibTrans2D1" presStyleIdx="0" presStyleCnt="2"/>
      <dgm:spPr/>
    </dgm:pt>
    <dgm:pt modelId="{2C9E42A7-D692-4DEF-A008-68C3A4D1516E}" type="pres">
      <dgm:prSet presAssocID="{380F6D09-15D5-4E2B-BF8A-CECE4B7C4A20}" presName="node" presStyleLbl="node1" presStyleIdx="1" presStyleCnt="3">
        <dgm:presLayoutVars>
          <dgm:bulletEnabled val="1"/>
        </dgm:presLayoutVars>
      </dgm:prSet>
      <dgm:spPr/>
    </dgm:pt>
    <dgm:pt modelId="{75576B2E-DB43-49F5-8A31-D5CBF5F78EEC}" type="pres">
      <dgm:prSet presAssocID="{D60C5607-81DE-4CC8-91B3-C56E5666A49F}" presName="sibTrans" presStyleLbl="sibTrans2D1" presStyleIdx="1" presStyleCnt="2"/>
      <dgm:spPr/>
    </dgm:pt>
    <dgm:pt modelId="{1FFABC42-5BE3-4E33-A2BE-582BDAFB0BDF}" type="pres">
      <dgm:prSet presAssocID="{D60C5607-81DE-4CC8-91B3-C56E5666A49F}" presName="connectorText" presStyleLbl="sibTrans2D1" presStyleIdx="1" presStyleCnt="2"/>
      <dgm:spPr/>
    </dgm:pt>
    <dgm:pt modelId="{B28036AB-B71B-48DE-97C4-D287BC3BE7AC}" type="pres">
      <dgm:prSet presAssocID="{680F7195-4FD3-481E-8A2B-5AD54C8280AB}" presName="node" presStyleLbl="node1" presStyleIdx="2" presStyleCnt="3">
        <dgm:presLayoutVars>
          <dgm:bulletEnabled val="1"/>
        </dgm:presLayoutVars>
      </dgm:prSet>
      <dgm:spPr/>
    </dgm:pt>
  </dgm:ptLst>
  <dgm:cxnLst>
    <dgm:cxn modelId="{7021B101-6AE5-4EA4-923F-149909DC3C09}" srcId="{7ABBEAF7-C373-4176-BC82-DCCB6D5E3E26}" destId="{801111EC-7761-4006-9B8D-BDD3478D6A0C}" srcOrd="0" destOrd="0" parTransId="{741192AF-66D8-44B3-8D71-D609A9576CFF}" sibTransId="{E857221A-734F-4396-A642-04F985B7D590}"/>
    <dgm:cxn modelId="{AD60E138-E8C6-4256-952C-833D707F5F7D}" type="presOf" srcId="{D60C5607-81DE-4CC8-91B3-C56E5666A49F}" destId="{75576B2E-DB43-49F5-8A31-D5CBF5F78EEC}" srcOrd="0" destOrd="0" presId="urn:microsoft.com/office/officeart/2005/8/layout/process1"/>
    <dgm:cxn modelId="{3796133B-9324-48E1-895B-CB33B607472F}" srcId="{7ABBEAF7-C373-4176-BC82-DCCB6D5E3E26}" destId="{680F7195-4FD3-481E-8A2B-5AD54C8280AB}" srcOrd="2" destOrd="0" parTransId="{E0770B27-10B9-4E3F-A134-B86908A61FFE}" sibTransId="{382B596D-4079-47F6-BAC4-80EDB1CFB95D}"/>
    <dgm:cxn modelId="{DFD5815B-E7B8-431E-B8B9-9823A2D60955}" type="presOf" srcId="{380F6D09-15D5-4E2B-BF8A-CECE4B7C4A20}" destId="{2C9E42A7-D692-4DEF-A008-68C3A4D1516E}" srcOrd="0" destOrd="0" presId="urn:microsoft.com/office/officeart/2005/8/layout/process1"/>
    <dgm:cxn modelId="{3394BF79-B9D4-4F35-A9FA-378CA0F2DE61}" type="presOf" srcId="{801111EC-7761-4006-9B8D-BDD3478D6A0C}" destId="{CFEBD105-9F67-4F60-B070-C671AE93A28A}" srcOrd="0" destOrd="0" presId="urn:microsoft.com/office/officeart/2005/8/layout/process1"/>
    <dgm:cxn modelId="{4C8E3A8C-0042-4DBF-8788-21E173C3F684}" type="presOf" srcId="{7ABBEAF7-C373-4176-BC82-DCCB6D5E3E26}" destId="{A491758C-84A6-4A4D-888E-93118B4129B4}" srcOrd="0" destOrd="0" presId="urn:microsoft.com/office/officeart/2005/8/layout/process1"/>
    <dgm:cxn modelId="{7DBA789E-FBE8-47EE-B779-737798DB8CF2}" srcId="{7ABBEAF7-C373-4176-BC82-DCCB6D5E3E26}" destId="{380F6D09-15D5-4E2B-BF8A-CECE4B7C4A20}" srcOrd="1" destOrd="0" parTransId="{35DF94FE-4269-42A8-B274-51E32D4D5D54}" sibTransId="{D60C5607-81DE-4CC8-91B3-C56E5666A49F}"/>
    <dgm:cxn modelId="{0CC6BCCC-5B46-4B77-9A5B-CC9D093E5B4C}" type="presOf" srcId="{E857221A-734F-4396-A642-04F985B7D590}" destId="{888540DF-FD49-4215-991C-C7B2A2E10D35}" srcOrd="0" destOrd="0" presId="urn:microsoft.com/office/officeart/2005/8/layout/process1"/>
    <dgm:cxn modelId="{B170A6DF-5374-412F-86A3-662DA96762C2}" type="presOf" srcId="{E857221A-734F-4396-A642-04F985B7D590}" destId="{FCAC1A52-7A03-424B-8708-40DF70DCEBE1}" srcOrd="1" destOrd="0" presId="urn:microsoft.com/office/officeart/2005/8/layout/process1"/>
    <dgm:cxn modelId="{DB3B22EB-7EBA-4D17-891F-2AF46E452C72}" type="presOf" srcId="{680F7195-4FD3-481E-8A2B-5AD54C8280AB}" destId="{B28036AB-B71B-48DE-97C4-D287BC3BE7AC}" srcOrd="0" destOrd="0" presId="urn:microsoft.com/office/officeart/2005/8/layout/process1"/>
    <dgm:cxn modelId="{2E2944EB-B39F-4275-AA49-3575CBD25A1A}" type="presOf" srcId="{D60C5607-81DE-4CC8-91B3-C56E5666A49F}" destId="{1FFABC42-5BE3-4E33-A2BE-582BDAFB0BDF}" srcOrd="1" destOrd="0" presId="urn:microsoft.com/office/officeart/2005/8/layout/process1"/>
    <dgm:cxn modelId="{91AB6E7B-98E3-4F06-B031-D00FAC87971D}" type="presParOf" srcId="{A491758C-84A6-4A4D-888E-93118B4129B4}" destId="{CFEBD105-9F67-4F60-B070-C671AE93A28A}" srcOrd="0" destOrd="0" presId="urn:microsoft.com/office/officeart/2005/8/layout/process1"/>
    <dgm:cxn modelId="{A9FBE066-4F64-4807-8DEB-451AD72ACCCD}" type="presParOf" srcId="{A491758C-84A6-4A4D-888E-93118B4129B4}" destId="{888540DF-FD49-4215-991C-C7B2A2E10D35}" srcOrd="1" destOrd="0" presId="urn:microsoft.com/office/officeart/2005/8/layout/process1"/>
    <dgm:cxn modelId="{8A34B88D-6F44-4321-92E0-B6E93718CC22}" type="presParOf" srcId="{888540DF-FD49-4215-991C-C7B2A2E10D35}" destId="{FCAC1A52-7A03-424B-8708-40DF70DCEBE1}" srcOrd="0" destOrd="0" presId="urn:microsoft.com/office/officeart/2005/8/layout/process1"/>
    <dgm:cxn modelId="{A1423ED1-6837-4D98-A383-998CDEB603F2}" type="presParOf" srcId="{A491758C-84A6-4A4D-888E-93118B4129B4}" destId="{2C9E42A7-D692-4DEF-A008-68C3A4D1516E}" srcOrd="2" destOrd="0" presId="urn:microsoft.com/office/officeart/2005/8/layout/process1"/>
    <dgm:cxn modelId="{DA51562D-278A-4BAD-B885-669F483167CF}" type="presParOf" srcId="{A491758C-84A6-4A4D-888E-93118B4129B4}" destId="{75576B2E-DB43-49F5-8A31-D5CBF5F78EEC}" srcOrd="3" destOrd="0" presId="urn:microsoft.com/office/officeart/2005/8/layout/process1"/>
    <dgm:cxn modelId="{DF7080DC-7C6A-4CC3-B436-DBD42AA4D0E8}" type="presParOf" srcId="{75576B2E-DB43-49F5-8A31-D5CBF5F78EEC}" destId="{1FFABC42-5BE3-4E33-A2BE-582BDAFB0BDF}" srcOrd="0" destOrd="0" presId="urn:microsoft.com/office/officeart/2005/8/layout/process1"/>
    <dgm:cxn modelId="{BAC02A8E-171B-4A4C-8BC6-5B5CDEFA2316}" type="presParOf" srcId="{A491758C-84A6-4A4D-888E-93118B4129B4}" destId="{B28036AB-B71B-48DE-97C4-D287BC3BE7A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ABBEAF7-C373-4176-BC82-DCCB6D5E3E26}" type="doc">
      <dgm:prSet loTypeId="urn:microsoft.com/office/officeart/2005/8/layout/process1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01111EC-7761-4006-9B8D-BDD3478D6A0C}">
      <dgm:prSet phldrT="[文字]" custT="1"/>
      <dgm:spPr/>
      <dgm:t>
        <a:bodyPr/>
        <a:lstStyle/>
        <a:p>
          <a:r>
            <a:rPr lang="en-US" altLang="zh-TW" sz="2800" dirty="0"/>
            <a:t>Step 1: define a set of function              </a:t>
          </a:r>
          <a:endParaRPr lang="zh-TW" altLang="en-US" sz="2800" dirty="0"/>
        </a:p>
      </dgm:t>
    </dgm:pt>
    <dgm:pt modelId="{741192AF-66D8-44B3-8D71-D609A9576CFF}" type="parTrans" cxnId="{7021B101-6AE5-4EA4-923F-149909DC3C09}">
      <dgm:prSet/>
      <dgm:spPr/>
      <dgm:t>
        <a:bodyPr/>
        <a:lstStyle/>
        <a:p>
          <a:endParaRPr lang="zh-TW" altLang="en-US" sz="2800"/>
        </a:p>
      </dgm:t>
    </dgm:pt>
    <dgm:pt modelId="{E857221A-734F-4396-A642-04F985B7D590}" type="sibTrans" cxnId="{7021B101-6AE5-4EA4-923F-149909DC3C09}">
      <dgm:prSet custT="1"/>
      <dgm:spPr/>
      <dgm:t>
        <a:bodyPr/>
        <a:lstStyle/>
        <a:p>
          <a:endParaRPr lang="zh-TW" altLang="en-US" sz="2800"/>
        </a:p>
      </dgm:t>
    </dgm:pt>
    <dgm:pt modelId="{380F6D09-15D5-4E2B-BF8A-CECE4B7C4A20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2: goodness of function</a:t>
          </a:r>
          <a:endParaRPr lang="zh-TW" altLang="en-US" sz="2800" dirty="0"/>
        </a:p>
      </dgm:t>
    </dgm:pt>
    <dgm:pt modelId="{35DF94FE-4269-42A8-B274-51E32D4D5D54}" type="parTrans" cxnId="{7DBA789E-FBE8-47EE-B779-737798DB8CF2}">
      <dgm:prSet/>
      <dgm:spPr/>
      <dgm:t>
        <a:bodyPr/>
        <a:lstStyle/>
        <a:p>
          <a:endParaRPr lang="zh-TW" altLang="en-US" sz="2800"/>
        </a:p>
      </dgm:t>
    </dgm:pt>
    <dgm:pt modelId="{D60C5607-81DE-4CC8-91B3-C56E5666A49F}" type="sibTrans" cxnId="{7DBA789E-FBE8-47EE-B779-737798DB8CF2}">
      <dgm:prSet custT="1"/>
      <dgm:spPr/>
      <dgm:t>
        <a:bodyPr/>
        <a:lstStyle/>
        <a:p>
          <a:endParaRPr lang="zh-TW" altLang="en-US" sz="2800"/>
        </a:p>
      </dgm:t>
    </dgm:pt>
    <dgm:pt modelId="{680F7195-4FD3-481E-8A2B-5AD54C8280AB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3: pick the best function</a:t>
          </a:r>
          <a:endParaRPr lang="zh-TW" altLang="en-US" sz="2800" dirty="0"/>
        </a:p>
      </dgm:t>
    </dgm:pt>
    <dgm:pt modelId="{E0770B27-10B9-4E3F-A134-B86908A61FFE}" type="par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382B596D-4079-47F6-BAC4-80EDB1CFB95D}" type="sib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A491758C-84A6-4A4D-888E-93118B4129B4}" type="pres">
      <dgm:prSet presAssocID="{7ABBEAF7-C373-4176-BC82-DCCB6D5E3E26}" presName="Name0" presStyleCnt="0">
        <dgm:presLayoutVars>
          <dgm:dir/>
          <dgm:resizeHandles val="exact"/>
        </dgm:presLayoutVars>
      </dgm:prSet>
      <dgm:spPr/>
    </dgm:pt>
    <dgm:pt modelId="{CFEBD105-9F67-4F60-B070-C671AE93A28A}" type="pres">
      <dgm:prSet presAssocID="{801111EC-7761-4006-9B8D-BDD3478D6A0C}" presName="node" presStyleLbl="node1" presStyleIdx="0" presStyleCnt="3">
        <dgm:presLayoutVars>
          <dgm:bulletEnabled val="1"/>
        </dgm:presLayoutVars>
      </dgm:prSet>
      <dgm:spPr/>
    </dgm:pt>
    <dgm:pt modelId="{888540DF-FD49-4215-991C-C7B2A2E10D35}" type="pres">
      <dgm:prSet presAssocID="{E857221A-734F-4396-A642-04F985B7D590}" presName="sibTrans" presStyleLbl="sibTrans2D1" presStyleIdx="0" presStyleCnt="2"/>
      <dgm:spPr/>
    </dgm:pt>
    <dgm:pt modelId="{FCAC1A52-7A03-424B-8708-40DF70DCEBE1}" type="pres">
      <dgm:prSet presAssocID="{E857221A-734F-4396-A642-04F985B7D590}" presName="connectorText" presStyleLbl="sibTrans2D1" presStyleIdx="0" presStyleCnt="2"/>
      <dgm:spPr/>
    </dgm:pt>
    <dgm:pt modelId="{2C9E42A7-D692-4DEF-A008-68C3A4D1516E}" type="pres">
      <dgm:prSet presAssocID="{380F6D09-15D5-4E2B-BF8A-CECE4B7C4A20}" presName="node" presStyleLbl="node1" presStyleIdx="1" presStyleCnt="3">
        <dgm:presLayoutVars>
          <dgm:bulletEnabled val="1"/>
        </dgm:presLayoutVars>
      </dgm:prSet>
      <dgm:spPr/>
    </dgm:pt>
    <dgm:pt modelId="{75576B2E-DB43-49F5-8A31-D5CBF5F78EEC}" type="pres">
      <dgm:prSet presAssocID="{D60C5607-81DE-4CC8-91B3-C56E5666A49F}" presName="sibTrans" presStyleLbl="sibTrans2D1" presStyleIdx="1" presStyleCnt="2"/>
      <dgm:spPr/>
    </dgm:pt>
    <dgm:pt modelId="{1FFABC42-5BE3-4E33-A2BE-582BDAFB0BDF}" type="pres">
      <dgm:prSet presAssocID="{D60C5607-81DE-4CC8-91B3-C56E5666A49F}" presName="connectorText" presStyleLbl="sibTrans2D1" presStyleIdx="1" presStyleCnt="2"/>
      <dgm:spPr/>
    </dgm:pt>
    <dgm:pt modelId="{B28036AB-B71B-48DE-97C4-D287BC3BE7AC}" type="pres">
      <dgm:prSet presAssocID="{680F7195-4FD3-481E-8A2B-5AD54C8280AB}" presName="node" presStyleLbl="node1" presStyleIdx="2" presStyleCnt="3">
        <dgm:presLayoutVars>
          <dgm:bulletEnabled val="1"/>
        </dgm:presLayoutVars>
      </dgm:prSet>
      <dgm:spPr/>
    </dgm:pt>
  </dgm:ptLst>
  <dgm:cxnLst>
    <dgm:cxn modelId="{7021B101-6AE5-4EA4-923F-149909DC3C09}" srcId="{7ABBEAF7-C373-4176-BC82-DCCB6D5E3E26}" destId="{801111EC-7761-4006-9B8D-BDD3478D6A0C}" srcOrd="0" destOrd="0" parTransId="{741192AF-66D8-44B3-8D71-D609A9576CFF}" sibTransId="{E857221A-734F-4396-A642-04F985B7D590}"/>
    <dgm:cxn modelId="{23F1AB2B-1904-4C2E-8A81-985BB64B6229}" type="presOf" srcId="{E857221A-734F-4396-A642-04F985B7D590}" destId="{FCAC1A52-7A03-424B-8708-40DF70DCEBE1}" srcOrd="1" destOrd="0" presId="urn:microsoft.com/office/officeart/2005/8/layout/process1"/>
    <dgm:cxn modelId="{3796133B-9324-48E1-895B-CB33B607472F}" srcId="{7ABBEAF7-C373-4176-BC82-DCCB6D5E3E26}" destId="{680F7195-4FD3-481E-8A2B-5AD54C8280AB}" srcOrd="2" destOrd="0" parTransId="{E0770B27-10B9-4E3F-A134-B86908A61FFE}" sibTransId="{382B596D-4079-47F6-BAC4-80EDB1CFB95D}"/>
    <dgm:cxn modelId="{47954A6B-6C84-4974-BBA7-6EEDA565D6DB}" type="presOf" srcId="{7ABBEAF7-C373-4176-BC82-DCCB6D5E3E26}" destId="{A491758C-84A6-4A4D-888E-93118B4129B4}" srcOrd="0" destOrd="0" presId="urn:microsoft.com/office/officeart/2005/8/layout/process1"/>
    <dgm:cxn modelId="{EF1FFB82-A48B-4C63-AE86-7225D7023D60}" type="presOf" srcId="{680F7195-4FD3-481E-8A2B-5AD54C8280AB}" destId="{B28036AB-B71B-48DE-97C4-D287BC3BE7AC}" srcOrd="0" destOrd="0" presId="urn:microsoft.com/office/officeart/2005/8/layout/process1"/>
    <dgm:cxn modelId="{7D640396-CB0A-451C-817E-4F5177764BAC}" type="presOf" srcId="{801111EC-7761-4006-9B8D-BDD3478D6A0C}" destId="{CFEBD105-9F67-4F60-B070-C671AE93A28A}" srcOrd="0" destOrd="0" presId="urn:microsoft.com/office/officeart/2005/8/layout/process1"/>
    <dgm:cxn modelId="{9F613199-6472-4C8B-9401-65AC2D7797A4}" type="presOf" srcId="{E857221A-734F-4396-A642-04F985B7D590}" destId="{888540DF-FD49-4215-991C-C7B2A2E10D35}" srcOrd="0" destOrd="0" presId="urn:microsoft.com/office/officeart/2005/8/layout/process1"/>
    <dgm:cxn modelId="{7DBA789E-FBE8-47EE-B779-737798DB8CF2}" srcId="{7ABBEAF7-C373-4176-BC82-DCCB6D5E3E26}" destId="{380F6D09-15D5-4E2B-BF8A-CECE4B7C4A20}" srcOrd="1" destOrd="0" parTransId="{35DF94FE-4269-42A8-B274-51E32D4D5D54}" sibTransId="{D60C5607-81DE-4CC8-91B3-C56E5666A49F}"/>
    <dgm:cxn modelId="{C1D9BBD9-A9B6-40A6-8FE1-AEF780DEC880}" type="presOf" srcId="{380F6D09-15D5-4E2B-BF8A-CECE4B7C4A20}" destId="{2C9E42A7-D692-4DEF-A008-68C3A4D1516E}" srcOrd="0" destOrd="0" presId="urn:microsoft.com/office/officeart/2005/8/layout/process1"/>
    <dgm:cxn modelId="{0B2EC9E7-4925-47C4-8C94-F869BA5B986E}" type="presOf" srcId="{D60C5607-81DE-4CC8-91B3-C56E5666A49F}" destId="{75576B2E-DB43-49F5-8A31-D5CBF5F78EEC}" srcOrd="0" destOrd="0" presId="urn:microsoft.com/office/officeart/2005/8/layout/process1"/>
    <dgm:cxn modelId="{A1F9D4F4-23A1-4BD6-81A4-2E2EA09DCE95}" type="presOf" srcId="{D60C5607-81DE-4CC8-91B3-C56E5666A49F}" destId="{1FFABC42-5BE3-4E33-A2BE-582BDAFB0BDF}" srcOrd="1" destOrd="0" presId="urn:microsoft.com/office/officeart/2005/8/layout/process1"/>
    <dgm:cxn modelId="{121972EE-49D5-4599-9F2D-3464ADF4AD96}" type="presParOf" srcId="{A491758C-84A6-4A4D-888E-93118B4129B4}" destId="{CFEBD105-9F67-4F60-B070-C671AE93A28A}" srcOrd="0" destOrd="0" presId="urn:microsoft.com/office/officeart/2005/8/layout/process1"/>
    <dgm:cxn modelId="{58791246-96DA-4B6E-91CE-2431FC465815}" type="presParOf" srcId="{A491758C-84A6-4A4D-888E-93118B4129B4}" destId="{888540DF-FD49-4215-991C-C7B2A2E10D35}" srcOrd="1" destOrd="0" presId="urn:microsoft.com/office/officeart/2005/8/layout/process1"/>
    <dgm:cxn modelId="{FF82B5D5-A333-4A04-935C-096408E9FCB5}" type="presParOf" srcId="{888540DF-FD49-4215-991C-C7B2A2E10D35}" destId="{FCAC1A52-7A03-424B-8708-40DF70DCEBE1}" srcOrd="0" destOrd="0" presId="urn:microsoft.com/office/officeart/2005/8/layout/process1"/>
    <dgm:cxn modelId="{6E113FD8-8232-473F-B38F-3558F89B3A7F}" type="presParOf" srcId="{A491758C-84A6-4A4D-888E-93118B4129B4}" destId="{2C9E42A7-D692-4DEF-A008-68C3A4D1516E}" srcOrd="2" destOrd="0" presId="urn:microsoft.com/office/officeart/2005/8/layout/process1"/>
    <dgm:cxn modelId="{8A9917F3-55EB-4956-97DF-C49C05AD39FF}" type="presParOf" srcId="{A491758C-84A6-4A4D-888E-93118B4129B4}" destId="{75576B2E-DB43-49F5-8A31-D5CBF5F78EEC}" srcOrd="3" destOrd="0" presId="urn:microsoft.com/office/officeart/2005/8/layout/process1"/>
    <dgm:cxn modelId="{60A0BA25-4244-4E5B-8255-EFCADCE674D3}" type="presParOf" srcId="{75576B2E-DB43-49F5-8A31-D5CBF5F78EEC}" destId="{1FFABC42-5BE3-4E33-A2BE-582BDAFB0BDF}" srcOrd="0" destOrd="0" presId="urn:microsoft.com/office/officeart/2005/8/layout/process1"/>
    <dgm:cxn modelId="{8CB20A9A-C763-4D19-8D56-9A195EE70995}" type="presParOf" srcId="{A491758C-84A6-4A4D-888E-93118B4129B4}" destId="{B28036AB-B71B-48DE-97C4-D287BC3BE7A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ABBEAF7-C373-4176-BC82-DCCB6D5E3E26}" type="doc">
      <dgm:prSet loTypeId="urn:microsoft.com/office/officeart/2005/8/layout/process1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01111EC-7761-4006-9B8D-BDD3478D6A0C}">
      <dgm:prSet phldrT="[文字]" custT="1"/>
      <dgm:spPr/>
      <dgm:t>
        <a:bodyPr/>
        <a:lstStyle/>
        <a:p>
          <a:r>
            <a:rPr lang="en-US" altLang="zh-TW" sz="2800" dirty="0"/>
            <a:t>Step 1: define a set of function              </a:t>
          </a:r>
          <a:endParaRPr lang="zh-TW" altLang="en-US" sz="2800" dirty="0"/>
        </a:p>
      </dgm:t>
    </dgm:pt>
    <dgm:pt modelId="{741192AF-66D8-44B3-8D71-D609A9576CFF}" type="parTrans" cxnId="{7021B101-6AE5-4EA4-923F-149909DC3C09}">
      <dgm:prSet/>
      <dgm:spPr/>
      <dgm:t>
        <a:bodyPr/>
        <a:lstStyle/>
        <a:p>
          <a:endParaRPr lang="zh-TW" altLang="en-US" sz="2800"/>
        </a:p>
      </dgm:t>
    </dgm:pt>
    <dgm:pt modelId="{E857221A-734F-4396-A642-04F985B7D590}" type="sibTrans" cxnId="{7021B101-6AE5-4EA4-923F-149909DC3C09}">
      <dgm:prSet custT="1"/>
      <dgm:spPr/>
      <dgm:t>
        <a:bodyPr/>
        <a:lstStyle/>
        <a:p>
          <a:endParaRPr lang="zh-TW" altLang="en-US" sz="2800"/>
        </a:p>
      </dgm:t>
    </dgm:pt>
    <dgm:pt modelId="{380F6D09-15D5-4E2B-BF8A-CECE4B7C4A20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2: goodness of function</a:t>
          </a:r>
          <a:endParaRPr lang="zh-TW" altLang="en-US" sz="2800" dirty="0"/>
        </a:p>
      </dgm:t>
    </dgm:pt>
    <dgm:pt modelId="{35DF94FE-4269-42A8-B274-51E32D4D5D54}" type="parTrans" cxnId="{7DBA789E-FBE8-47EE-B779-737798DB8CF2}">
      <dgm:prSet/>
      <dgm:spPr/>
      <dgm:t>
        <a:bodyPr/>
        <a:lstStyle/>
        <a:p>
          <a:endParaRPr lang="zh-TW" altLang="en-US" sz="2800"/>
        </a:p>
      </dgm:t>
    </dgm:pt>
    <dgm:pt modelId="{D60C5607-81DE-4CC8-91B3-C56E5666A49F}" type="sibTrans" cxnId="{7DBA789E-FBE8-47EE-B779-737798DB8CF2}">
      <dgm:prSet custT="1"/>
      <dgm:spPr/>
      <dgm:t>
        <a:bodyPr/>
        <a:lstStyle/>
        <a:p>
          <a:endParaRPr lang="zh-TW" altLang="en-US" sz="2800"/>
        </a:p>
      </dgm:t>
    </dgm:pt>
    <dgm:pt modelId="{680F7195-4FD3-481E-8A2B-5AD54C8280AB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3: pick the best function</a:t>
          </a:r>
          <a:endParaRPr lang="zh-TW" altLang="en-US" sz="2800" dirty="0"/>
        </a:p>
      </dgm:t>
    </dgm:pt>
    <dgm:pt modelId="{E0770B27-10B9-4E3F-A134-B86908A61FFE}" type="par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382B596D-4079-47F6-BAC4-80EDB1CFB95D}" type="sib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A491758C-84A6-4A4D-888E-93118B4129B4}" type="pres">
      <dgm:prSet presAssocID="{7ABBEAF7-C373-4176-BC82-DCCB6D5E3E26}" presName="Name0" presStyleCnt="0">
        <dgm:presLayoutVars>
          <dgm:dir/>
          <dgm:resizeHandles val="exact"/>
        </dgm:presLayoutVars>
      </dgm:prSet>
      <dgm:spPr/>
    </dgm:pt>
    <dgm:pt modelId="{CFEBD105-9F67-4F60-B070-C671AE93A28A}" type="pres">
      <dgm:prSet presAssocID="{801111EC-7761-4006-9B8D-BDD3478D6A0C}" presName="node" presStyleLbl="node1" presStyleIdx="0" presStyleCnt="3">
        <dgm:presLayoutVars>
          <dgm:bulletEnabled val="1"/>
        </dgm:presLayoutVars>
      </dgm:prSet>
      <dgm:spPr/>
    </dgm:pt>
    <dgm:pt modelId="{888540DF-FD49-4215-991C-C7B2A2E10D35}" type="pres">
      <dgm:prSet presAssocID="{E857221A-734F-4396-A642-04F985B7D590}" presName="sibTrans" presStyleLbl="sibTrans2D1" presStyleIdx="0" presStyleCnt="2"/>
      <dgm:spPr/>
    </dgm:pt>
    <dgm:pt modelId="{FCAC1A52-7A03-424B-8708-40DF70DCEBE1}" type="pres">
      <dgm:prSet presAssocID="{E857221A-734F-4396-A642-04F985B7D590}" presName="connectorText" presStyleLbl="sibTrans2D1" presStyleIdx="0" presStyleCnt="2"/>
      <dgm:spPr/>
    </dgm:pt>
    <dgm:pt modelId="{2C9E42A7-D692-4DEF-A008-68C3A4D1516E}" type="pres">
      <dgm:prSet presAssocID="{380F6D09-15D5-4E2B-BF8A-CECE4B7C4A20}" presName="node" presStyleLbl="node1" presStyleIdx="1" presStyleCnt="3">
        <dgm:presLayoutVars>
          <dgm:bulletEnabled val="1"/>
        </dgm:presLayoutVars>
      </dgm:prSet>
      <dgm:spPr/>
    </dgm:pt>
    <dgm:pt modelId="{75576B2E-DB43-49F5-8A31-D5CBF5F78EEC}" type="pres">
      <dgm:prSet presAssocID="{D60C5607-81DE-4CC8-91B3-C56E5666A49F}" presName="sibTrans" presStyleLbl="sibTrans2D1" presStyleIdx="1" presStyleCnt="2"/>
      <dgm:spPr/>
    </dgm:pt>
    <dgm:pt modelId="{1FFABC42-5BE3-4E33-A2BE-582BDAFB0BDF}" type="pres">
      <dgm:prSet presAssocID="{D60C5607-81DE-4CC8-91B3-C56E5666A49F}" presName="connectorText" presStyleLbl="sibTrans2D1" presStyleIdx="1" presStyleCnt="2"/>
      <dgm:spPr/>
    </dgm:pt>
    <dgm:pt modelId="{B28036AB-B71B-48DE-97C4-D287BC3BE7AC}" type="pres">
      <dgm:prSet presAssocID="{680F7195-4FD3-481E-8A2B-5AD54C8280AB}" presName="node" presStyleLbl="node1" presStyleIdx="2" presStyleCnt="3">
        <dgm:presLayoutVars>
          <dgm:bulletEnabled val="1"/>
        </dgm:presLayoutVars>
      </dgm:prSet>
      <dgm:spPr/>
    </dgm:pt>
  </dgm:ptLst>
  <dgm:cxnLst>
    <dgm:cxn modelId="{6ADCE700-F66A-46CD-9DB8-BC9B2AC68D18}" type="presOf" srcId="{380F6D09-15D5-4E2B-BF8A-CECE4B7C4A20}" destId="{2C9E42A7-D692-4DEF-A008-68C3A4D1516E}" srcOrd="0" destOrd="0" presId="urn:microsoft.com/office/officeart/2005/8/layout/process1"/>
    <dgm:cxn modelId="{7021B101-6AE5-4EA4-923F-149909DC3C09}" srcId="{7ABBEAF7-C373-4176-BC82-DCCB6D5E3E26}" destId="{801111EC-7761-4006-9B8D-BDD3478D6A0C}" srcOrd="0" destOrd="0" parTransId="{741192AF-66D8-44B3-8D71-D609A9576CFF}" sibTransId="{E857221A-734F-4396-A642-04F985B7D590}"/>
    <dgm:cxn modelId="{3796133B-9324-48E1-895B-CB33B607472F}" srcId="{7ABBEAF7-C373-4176-BC82-DCCB6D5E3E26}" destId="{680F7195-4FD3-481E-8A2B-5AD54C8280AB}" srcOrd="2" destOrd="0" parTransId="{E0770B27-10B9-4E3F-A134-B86908A61FFE}" sibTransId="{382B596D-4079-47F6-BAC4-80EDB1CFB95D}"/>
    <dgm:cxn modelId="{63ECFF3D-1066-42FB-AC09-094F16E3184F}" type="presOf" srcId="{7ABBEAF7-C373-4176-BC82-DCCB6D5E3E26}" destId="{A491758C-84A6-4A4D-888E-93118B4129B4}" srcOrd="0" destOrd="0" presId="urn:microsoft.com/office/officeart/2005/8/layout/process1"/>
    <dgm:cxn modelId="{AEAFE673-E28F-4997-AED9-E45372BE947A}" type="presOf" srcId="{D60C5607-81DE-4CC8-91B3-C56E5666A49F}" destId="{1FFABC42-5BE3-4E33-A2BE-582BDAFB0BDF}" srcOrd="1" destOrd="0" presId="urn:microsoft.com/office/officeart/2005/8/layout/process1"/>
    <dgm:cxn modelId="{B4F70C81-DD37-4059-85DD-72033578837A}" type="presOf" srcId="{E857221A-734F-4396-A642-04F985B7D590}" destId="{888540DF-FD49-4215-991C-C7B2A2E10D35}" srcOrd="0" destOrd="0" presId="urn:microsoft.com/office/officeart/2005/8/layout/process1"/>
    <dgm:cxn modelId="{1CAC6792-AE96-4489-9578-A8717CE70848}" type="presOf" srcId="{680F7195-4FD3-481E-8A2B-5AD54C8280AB}" destId="{B28036AB-B71B-48DE-97C4-D287BC3BE7AC}" srcOrd="0" destOrd="0" presId="urn:microsoft.com/office/officeart/2005/8/layout/process1"/>
    <dgm:cxn modelId="{7DBA789E-FBE8-47EE-B779-737798DB8CF2}" srcId="{7ABBEAF7-C373-4176-BC82-DCCB6D5E3E26}" destId="{380F6D09-15D5-4E2B-BF8A-CECE4B7C4A20}" srcOrd="1" destOrd="0" parTransId="{35DF94FE-4269-42A8-B274-51E32D4D5D54}" sibTransId="{D60C5607-81DE-4CC8-91B3-C56E5666A49F}"/>
    <dgm:cxn modelId="{912D7FAA-81FB-4E3E-A906-062775C7FA41}" type="presOf" srcId="{801111EC-7761-4006-9B8D-BDD3478D6A0C}" destId="{CFEBD105-9F67-4F60-B070-C671AE93A28A}" srcOrd="0" destOrd="0" presId="urn:microsoft.com/office/officeart/2005/8/layout/process1"/>
    <dgm:cxn modelId="{4BE13EE4-EBC8-42A6-AAE0-0FE28B96C0DB}" type="presOf" srcId="{E857221A-734F-4396-A642-04F985B7D590}" destId="{FCAC1A52-7A03-424B-8708-40DF70DCEBE1}" srcOrd="1" destOrd="0" presId="urn:microsoft.com/office/officeart/2005/8/layout/process1"/>
    <dgm:cxn modelId="{DC7ECDF1-61FB-41BC-B171-89F4C5919A26}" type="presOf" srcId="{D60C5607-81DE-4CC8-91B3-C56E5666A49F}" destId="{75576B2E-DB43-49F5-8A31-D5CBF5F78EEC}" srcOrd="0" destOrd="0" presId="urn:microsoft.com/office/officeart/2005/8/layout/process1"/>
    <dgm:cxn modelId="{354C1405-8F74-4B5A-A785-3E51188EDDA9}" type="presParOf" srcId="{A491758C-84A6-4A4D-888E-93118B4129B4}" destId="{CFEBD105-9F67-4F60-B070-C671AE93A28A}" srcOrd="0" destOrd="0" presId="urn:microsoft.com/office/officeart/2005/8/layout/process1"/>
    <dgm:cxn modelId="{228FC859-3205-41FE-AEB4-1BCFA5A2943D}" type="presParOf" srcId="{A491758C-84A6-4A4D-888E-93118B4129B4}" destId="{888540DF-FD49-4215-991C-C7B2A2E10D35}" srcOrd="1" destOrd="0" presId="urn:microsoft.com/office/officeart/2005/8/layout/process1"/>
    <dgm:cxn modelId="{06A6C7CF-090C-4856-ABC3-CF562D4A95B2}" type="presParOf" srcId="{888540DF-FD49-4215-991C-C7B2A2E10D35}" destId="{FCAC1A52-7A03-424B-8708-40DF70DCEBE1}" srcOrd="0" destOrd="0" presId="urn:microsoft.com/office/officeart/2005/8/layout/process1"/>
    <dgm:cxn modelId="{E2CCC32A-5695-415A-A0E3-688EEFB4F7A4}" type="presParOf" srcId="{A491758C-84A6-4A4D-888E-93118B4129B4}" destId="{2C9E42A7-D692-4DEF-A008-68C3A4D1516E}" srcOrd="2" destOrd="0" presId="urn:microsoft.com/office/officeart/2005/8/layout/process1"/>
    <dgm:cxn modelId="{E38450DD-3750-4EAF-BF54-4CB03E074F93}" type="presParOf" srcId="{A491758C-84A6-4A4D-888E-93118B4129B4}" destId="{75576B2E-DB43-49F5-8A31-D5CBF5F78EEC}" srcOrd="3" destOrd="0" presId="urn:microsoft.com/office/officeart/2005/8/layout/process1"/>
    <dgm:cxn modelId="{176BB135-E490-4CED-B302-76FD7ED869B6}" type="presParOf" srcId="{75576B2E-DB43-49F5-8A31-D5CBF5F78EEC}" destId="{1FFABC42-5BE3-4E33-A2BE-582BDAFB0BDF}" srcOrd="0" destOrd="0" presId="urn:microsoft.com/office/officeart/2005/8/layout/process1"/>
    <dgm:cxn modelId="{5C60C629-4281-43BA-8EBD-72C5ECC73287}" type="presParOf" srcId="{A491758C-84A6-4A4D-888E-93118B4129B4}" destId="{B28036AB-B71B-48DE-97C4-D287BC3BE7A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EC112CD-3E7B-492A-9FF2-DEC5FFB96966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B2F0BDD-C524-45A9-9508-B7DDDDDDDB1F}">
      <dgm:prSet phldrT="[文字]" custT="1"/>
      <dgm:spPr/>
      <dgm:t>
        <a:bodyPr/>
        <a:lstStyle/>
        <a:p>
          <a:r>
            <a:rPr lang="en-US" altLang="zh-TW" sz="4800" dirty="0"/>
            <a:t>Convolutional Neural Network (CNN)</a:t>
          </a:r>
          <a:endParaRPr lang="zh-TW" altLang="en-US" sz="4800" dirty="0"/>
        </a:p>
      </dgm:t>
    </dgm:pt>
    <dgm:pt modelId="{1C6AF3A5-2F48-4884-87D0-61989EA62B74}" type="parTrans" cxnId="{D2193BB7-7F00-49C8-8CD8-4C1F513AA3E5}">
      <dgm:prSet/>
      <dgm:spPr/>
      <dgm:t>
        <a:bodyPr/>
        <a:lstStyle/>
        <a:p>
          <a:endParaRPr lang="zh-TW" altLang="en-US" sz="4800"/>
        </a:p>
      </dgm:t>
    </dgm:pt>
    <dgm:pt modelId="{3A25E86D-3837-4AED-A98D-55EF61438213}" type="sibTrans" cxnId="{D2193BB7-7F00-49C8-8CD8-4C1F513AA3E5}">
      <dgm:prSet/>
      <dgm:spPr/>
      <dgm:t>
        <a:bodyPr/>
        <a:lstStyle/>
        <a:p>
          <a:endParaRPr lang="zh-TW" altLang="en-US" sz="4800"/>
        </a:p>
      </dgm:t>
    </dgm:pt>
    <dgm:pt modelId="{DED04251-808F-484B-B903-2928A17BF066}">
      <dgm:prSet phldrT="[文字]" custT="1"/>
      <dgm:spPr/>
      <dgm:t>
        <a:bodyPr/>
        <a:lstStyle/>
        <a:p>
          <a:r>
            <a:rPr lang="en-US" altLang="zh-TW" sz="4800" dirty="0"/>
            <a:t>Recurrent Neural Network (RNN)</a:t>
          </a:r>
          <a:endParaRPr lang="zh-TW" altLang="en-US" sz="4800" dirty="0"/>
        </a:p>
      </dgm:t>
    </dgm:pt>
    <dgm:pt modelId="{8DA68D71-72C0-4BAB-9C7E-A7DF52A89747}" type="parTrans" cxnId="{F11BEA86-5372-49F2-8DAA-A445FD6C18AF}">
      <dgm:prSet/>
      <dgm:spPr/>
      <dgm:t>
        <a:bodyPr/>
        <a:lstStyle/>
        <a:p>
          <a:endParaRPr lang="zh-TW" altLang="en-US" sz="4800"/>
        </a:p>
      </dgm:t>
    </dgm:pt>
    <dgm:pt modelId="{990A2AA3-93E2-4113-A708-CE76C051E5DE}" type="sibTrans" cxnId="{F11BEA86-5372-49F2-8DAA-A445FD6C18AF}">
      <dgm:prSet/>
      <dgm:spPr/>
      <dgm:t>
        <a:bodyPr/>
        <a:lstStyle/>
        <a:p>
          <a:endParaRPr lang="zh-TW" altLang="en-US" sz="4800"/>
        </a:p>
      </dgm:t>
    </dgm:pt>
    <dgm:pt modelId="{E7D7BBA8-995B-4002-933F-803AE4EB9B2D}" type="pres">
      <dgm:prSet presAssocID="{DEC112CD-3E7B-492A-9FF2-DEC5FFB96966}" presName="linear" presStyleCnt="0">
        <dgm:presLayoutVars>
          <dgm:animLvl val="lvl"/>
          <dgm:resizeHandles val="exact"/>
        </dgm:presLayoutVars>
      </dgm:prSet>
      <dgm:spPr/>
    </dgm:pt>
    <dgm:pt modelId="{DD14576F-7E00-47D2-8599-E663F98E59E3}" type="pres">
      <dgm:prSet presAssocID="{BB2F0BDD-C524-45A9-9508-B7DDDDDDDB1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2B6F21B-BB10-42CC-A7CA-298E97F8034C}" type="pres">
      <dgm:prSet presAssocID="{3A25E86D-3837-4AED-A98D-55EF61438213}" presName="spacer" presStyleCnt="0"/>
      <dgm:spPr/>
    </dgm:pt>
    <dgm:pt modelId="{08903A6E-6D98-4295-8678-9E8928035A0F}" type="pres">
      <dgm:prSet presAssocID="{DED04251-808F-484B-B903-2928A17BF06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E7D5A22-4B10-452C-BA82-CE296564F1C6}" type="presOf" srcId="{DEC112CD-3E7B-492A-9FF2-DEC5FFB96966}" destId="{E7D7BBA8-995B-4002-933F-803AE4EB9B2D}" srcOrd="0" destOrd="0" presId="urn:microsoft.com/office/officeart/2005/8/layout/vList2"/>
    <dgm:cxn modelId="{8EF5E83C-B5CF-4D97-8181-742864F45FB1}" type="presOf" srcId="{DED04251-808F-484B-B903-2928A17BF066}" destId="{08903A6E-6D98-4295-8678-9E8928035A0F}" srcOrd="0" destOrd="0" presId="urn:microsoft.com/office/officeart/2005/8/layout/vList2"/>
    <dgm:cxn modelId="{00A73D5C-4271-4F8C-A53B-818C3271185D}" type="presOf" srcId="{BB2F0BDD-C524-45A9-9508-B7DDDDDDDB1F}" destId="{DD14576F-7E00-47D2-8599-E663F98E59E3}" srcOrd="0" destOrd="0" presId="urn:microsoft.com/office/officeart/2005/8/layout/vList2"/>
    <dgm:cxn modelId="{F11BEA86-5372-49F2-8DAA-A445FD6C18AF}" srcId="{DEC112CD-3E7B-492A-9FF2-DEC5FFB96966}" destId="{DED04251-808F-484B-B903-2928A17BF066}" srcOrd="1" destOrd="0" parTransId="{8DA68D71-72C0-4BAB-9C7E-A7DF52A89747}" sibTransId="{990A2AA3-93E2-4113-A708-CE76C051E5DE}"/>
    <dgm:cxn modelId="{D2193BB7-7F00-49C8-8CD8-4C1F513AA3E5}" srcId="{DEC112CD-3E7B-492A-9FF2-DEC5FFB96966}" destId="{BB2F0BDD-C524-45A9-9508-B7DDDDDDDB1F}" srcOrd="0" destOrd="0" parTransId="{1C6AF3A5-2F48-4884-87D0-61989EA62B74}" sibTransId="{3A25E86D-3837-4AED-A98D-55EF61438213}"/>
    <dgm:cxn modelId="{8911B1E1-FE55-46A2-A508-2ED6ABEC1102}" type="presParOf" srcId="{E7D7BBA8-995B-4002-933F-803AE4EB9B2D}" destId="{DD14576F-7E00-47D2-8599-E663F98E59E3}" srcOrd="0" destOrd="0" presId="urn:microsoft.com/office/officeart/2005/8/layout/vList2"/>
    <dgm:cxn modelId="{CEBF3F5E-2695-4544-A473-26ACC526EF9B}" type="presParOf" srcId="{E7D7BBA8-995B-4002-933F-803AE4EB9B2D}" destId="{22B6F21B-BB10-42CC-A7CA-298E97F8034C}" srcOrd="1" destOrd="0" presId="urn:microsoft.com/office/officeart/2005/8/layout/vList2"/>
    <dgm:cxn modelId="{84A916C2-F593-431E-9FB1-6A79F108A237}" type="presParOf" srcId="{E7D7BBA8-995B-4002-933F-803AE4EB9B2D}" destId="{08903A6E-6D98-4295-8678-9E8928035A0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9796363-8B7C-450B-871C-F316389C593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09834A9-3CBE-4A09-8269-88B9CEC39BED}">
      <dgm:prSet phldrT="[文字]" custT="1"/>
      <dgm:spPr/>
      <dgm:t>
        <a:bodyPr/>
        <a:lstStyle/>
        <a:p>
          <a:r>
            <a:rPr lang="en-US" altLang="zh-TW" sz="4000" dirty="0"/>
            <a:t>Unsupervised Learning</a:t>
          </a:r>
          <a:endParaRPr lang="zh-TW" altLang="en-US" sz="4000" dirty="0"/>
        </a:p>
      </dgm:t>
    </dgm:pt>
    <dgm:pt modelId="{665698C0-1557-4796-83DC-1026D2F77F98}" type="parTrans" cxnId="{8EF80601-13C8-45F1-8C97-BB2AB7CB4FFF}">
      <dgm:prSet/>
      <dgm:spPr/>
      <dgm:t>
        <a:bodyPr/>
        <a:lstStyle/>
        <a:p>
          <a:endParaRPr lang="zh-TW" altLang="en-US"/>
        </a:p>
      </dgm:t>
    </dgm:pt>
    <dgm:pt modelId="{AD972A39-6902-4D00-B501-DF519BDB2642}" type="sibTrans" cxnId="{8EF80601-13C8-45F1-8C97-BB2AB7CB4FFF}">
      <dgm:prSet/>
      <dgm:spPr/>
      <dgm:t>
        <a:bodyPr/>
        <a:lstStyle/>
        <a:p>
          <a:endParaRPr lang="zh-TW" altLang="en-US"/>
        </a:p>
      </dgm:t>
    </dgm:pt>
    <dgm:pt modelId="{4F946C92-BFDF-4163-A0D9-1F09871360DE}">
      <dgm:prSet phldrT="[文字]" custT="1"/>
      <dgm:spPr/>
      <dgm:t>
        <a:bodyPr/>
        <a:lstStyle/>
        <a:p>
          <a:r>
            <a:rPr lang="en-US" altLang="zh-TW" sz="4000" dirty="0"/>
            <a:t>Reinforcement Learning</a:t>
          </a:r>
          <a:endParaRPr lang="zh-TW" altLang="en-US" sz="4000" dirty="0"/>
        </a:p>
      </dgm:t>
    </dgm:pt>
    <dgm:pt modelId="{0ECEDC43-FB1D-48E7-853E-B6C02C2A8203}" type="parTrans" cxnId="{0A68DF1C-E887-4A43-8F1B-71F69E54BF64}">
      <dgm:prSet/>
      <dgm:spPr/>
      <dgm:t>
        <a:bodyPr/>
        <a:lstStyle/>
        <a:p>
          <a:endParaRPr lang="zh-TW" altLang="en-US"/>
        </a:p>
      </dgm:t>
    </dgm:pt>
    <dgm:pt modelId="{8EBED2A5-F545-4A1E-B199-49C52A40C3C5}" type="sibTrans" cxnId="{0A68DF1C-E887-4A43-8F1B-71F69E54BF64}">
      <dgm:prSet/>
      <dgm:spPr/>
      <dgm:t>
        <a:bodyPr/>
        <a:lstStyle/>
        <a:p>
          <a:endParaRPr lang="zh-TW" altLang="en-US"/>
        </a:p>
      </dgm:t>
    </dgm:pt>
    <dgm:pt modelId="{4228B5D4-8088-4247-B750-1E19AD28CA4F}">
      <dgm:prSet phldrT="[文字]" custT="1"/>
      <dgm:spPr/>
      <dgm:t>
        <a:bodyPr/>
        <a:lstStyle/>
        <a:p>
          <a:r>
            <a:rPr lang="zh-TW" altLang="en-US" sz="3600" dirty="0"/>
            <a:t>化繁為簡</a:t>
          </a:r>
        </a:p>
      </dgm:t>
    </dgm:pt>
    <dgm:pt modelId="{00D57CDA-2266-492E-A5C2-B7A060FA6F46}" type="parTrans" cxnId="{D29F8187-55B9-401A-A8B2-F69F887FEDB9}">
      <dgm:prSet/>
      <dgm:spPr/>
      <dgm:t>
        <a:bodyPr/>
        <a:lstStyle/>
        <a:p>
          <a:endParaRPr lang="zh-TW" altLang="en-US"/>
        </a:p>
      </dgm:t>
    </dgm:pt>
    <dgm:pt modelId="{B3C80310-DCCE-4512-B06E-F32479687125}" type="sibTrans" cxnId="{D29F8187-55B9-401A-A8B2-F69F887FEDB9}">
      <dgm:prSet/>
      <dgm:spPr/>
      <dgm:t>
        <a:bodyPr/>
        <a:lstStyle/>
        <a:p>
          <a:endParaRPr lang="zh-TW" altLang="en-US"/>
        </a:p>
      </dgm:t>
    </dgm:pt>
    <dgm:pt modelId="{A3010CDE-1CDC-41D3-8BE0-1FFC2FD5E792}">
      <dgm:prSet phldrT="[文字]"/>
      <dgm:spPr/>
      <dgm:t>
        <a:bodyPr/>
        <a:lstStyle/>
        <a:p>
          <a:r>
            <a:rPr lang="zh-TW" altLang="en-US" sz="3600" dirty="0"/>
            <a:t>無中生有</a:t>
          </a:r>
        </a:p>
      </dgm:t>
    </dgm:pt>
    <dgm:pt modelId="{FF4C9A52-BA80-42A6-82BA-0779830B2DC0}" type="parTrans" cxnId="{48AEBEB2-3073-4D3F-A8A2-1B6741A4D536}">
      <dgm:prSet/>
      <dgm:spPr/>
      <dgm:t>
        <a:bodyPr/>
        <a:lstStyle/>
        <a:p>
          <a:endParaRPr lang="zh-TW" altLang="en-US"/>
        </a:p>
      </dgm:t>
    </dgm:pt>
    <dgm:pt modelId="{9BAB56E1-F95A-443C-A978-CEC2C1A5B114}" type="sibTrans" cxnId="{48AEBEB2-3073-4D3F-A8A2-1B6741A4D536}">
      <dgm:prSet/>
      <dgm:spPr/>
      <dgm:t>
        <a:bodyPr/>
        <a:lstStyle/>
        <a:p>
          <a:endParaRPr lang="zh-TW" altLang="en-US"/>
        </a:p>
      </dgm:t>
    </dgm:pt>
    <dgm:pt modelId="{190E3C00-AC8A-48FC-8BD8-6DF01E6AE640}">
      <dgm:prSet phldrT="[文字]" custT="1"/>
      <dgm:spPr/>
      <dgm:t>
        <a:bodyPr/>
        <a:lstStyle/>
        <a:p>
          <a:r>
            <a:rPr lang="en-US" altLang="zh-TW" sz="2800" dirty="0"/>
            <a:t>Word Vector and Audio Word Vector</a:t>
          </a:r>
          <a:endParaRPr lang="zh-TW" altLang="en-US" sz="2800" dirty="0"/>
        </a:p>
      </dgm:t>
    </dgm:pt>
    <dgm:pt modelId="{93998529-A5F3-4622-8404-CA3594F58DC0}" type="parTrans" cxnId="{78B5BF50-ABE7-4662-A8E1-2F5B23C22EF4}">
      <dgm:prSet/>
      <dgm:spPr/>
      <dgm:t>
        <a:bodyPr/>
        <a:lstStyle/>
        <a:p>
          <a:endParaRPr lang="zh-TW" altLang="en-US"/>
        </a:p>
      </dgm:t>
    </dgm:pt>
    <dgm:pt modelId="{06F4BF24-091A-499B-A78D-6837661F2F13}" type="sibTrans" cxnId="{78B5BF50-ABE7-4662-A8E1-2F5B23C22EF4}">
      <dgm:prSet/>
      <dgm:spPr/>
      <dgm:t>
        <a:bodyPr/>
        <a:lstStyle/>
        <a:p>
          <a:endParaRPr lang="zh-TW" altLang="en-US"/>
        </a:p>
      </dgm:t>
    </dgm:pt>
    <dgm:pt modelId="{8B515EF9-EFD2-4E4D-A934-AC83E02E1680}">
      <dgm:prSet phldrT="[文字]" custT="1"/>
      <dgm:spPr/>
      <dgm:t>
        <a:bodyPr/>
        <a:lstStyle/>
        <a:p>
          <a:r>
            <a:rPr lang="en-US" altLang="zh-TW" sz="2800" dirty="0"/>
            <a:t>Auto-encoder</a:t>
          </a:r>
          <a:endParaRPr lang="zh-TW" altLang="en-US" sz="2800" dirty="0"/>
        </a:p>
      </dgm:t>
    </dgm:pt>
    <dgm:pt modelId="{17865A0E-3337-4D70-8D52-C600AF6C1429}" type="parTrans" cxnId="{66819A69-7DCC-469B-9A55-62D08604C223}">
      <dgm:prSet/>
      <dgm:spPr/>
      <dgm:t>
        <a:bodyPr/>
        <a:lstStyle/>
        <a:p>
          <a:endParaRPr lang="zh-TW" altLang="en-US"/>
        </a:p>
      </dgm:t>
    </dgm:pt>
    <dgm:pt modelId="{8416E582-F51E-458B-8D17-F50516748272}" type="sibTrans" cxnId="{66819A69-7DCC-469B-9A55-62D08604C223}">
      <dgm:prSet/>
      <dgm:spPr/>
      <dgm:t>
        <a:bodyPr/>
        <a:lstStyle/>
        <a:p>
          <a:endParaRPr lang="zh-TW" altLang="en-US"/>
        </a:p>
      </dgm:t>
    </dgm:pt>
    <dgm:pt modelId="{51FBC169-030F-422A-BD51-C538D591BA01}" type="pres">
      <dgm:prSet presAssocID="{59796363-8B7C-450B-871C-F316389C5934}" presName="linear" presStyleCnt="0">
        <dgm:presLayoutVars>
          <dgm:animLvl val="lvl"/>
          <dgm:resizeHandles val="exact"/>
        </dgm:presLayoutVars>
      </dgm:prSet>
      <dgm:spPr/>
    </dgm:pt>
    <dgm:pt modelId="{BBB9A7DE-C749-45BF-9CD9-891B4FFFB08F}" type="pres">
      <dgm:prSet presAssocID="{909834A9-3CBE-4A09-8269-88B9CEC39BE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677A882-FF97-4FE8-9E40-B6B4A707B7A3}" type="pres">
      <dgm:prSet presAssocID="{909834A9-3CBE-4A09-8269-88B9CEC39BED}" presName="childText" presStyleLbl="revTx" presStyleIdx="0" presStyleCnt="1">
        <dgm:presLayoutVars>
          <dgm:bulletEnabled val="1"/>
        </dgm:presLayoutVars>
      </dgm:prSet>
      <dgm:spPr/>
    </dgm:pt>
    <dgm:pt modelId="{9AA379AE-7003-4918-98E5-8C7ED0641C0A}" type="pres">
      <dgm:prSet presAssocID="{4F946C92-BFDF-4163-A0D9-1F09871360D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EF80601-13C8-45F1-8C97-BB2AB7CB4FFF}" srcId="{59796363-8B7C-450B-871C-F316389C5934}" destId="{909834A9-3CBE-4A09-8269-88B9CEC39BED}" srcOrd="0" destOrd="0" parTransId="{665698C0-1557-4796-83DC-1026D2F77F98}" sibTransId="{AD972A39-6902-4D00-B501-DF519BDB2642}"/>
    <dgm:cxn modelId="{0A68DF1C-E887-4A43-8F1B-71F69E54BF64}" srcId="{59796363-8B7C-450B-871C-F316389C5934}" destId="{4F946C92-BFDF-4163-A0D9-1F09871360DE}" srcOrd="1" destOrd="0" parTransId="{0ECEDC43-FB1D-48E7-853E-B6C02C2A8203}" sibTransId="{8EBED2A5-F545-4A1E-B199-49C52A40C3C5}"/>
    <dgm:cxn modelId="{66819A69-7DCC-469B-9A55-62D08604C223}" srcId="{4228B5D4-8088-4247-B750-1E19AD28CA4F}" destId="{8B515EF9-EFD2-4E4D-A934-AC83E02E1680}" srcOrd="0" destOrd="0" parTransId="{17865A0E-3337-4D70-8D52-C600AF6C1429}" sibTransId="{8416E582-F51E-458B-8D17-F50516748272}"/>
    <dgm:cxn modelId="{06284D4C-3AD0-428D-8784-A5B7E9118681}" type="presOf" srcId="{A3010CDE-1CDC-41D3-8BE0-1FFC2FD5E792}" destId="{B677A882-FF97-4FE8-9E40-B6B4A707B7A3}" srcOrd="0" destOrd="3" presId="urn:microsoft.com/office/officeart/2005/8/layout/vList2"/>
    <dgm:cxn modelId="{93D05A6D-D297-4ECA-BA4F-A61F694866FC}" type="presOf" srcId="{4F946C92-BFDF-4163-A0D9-1F09871360DE}" destId="{9AA379AE-7003-4918-98E5-8C7ED0641C0A}" srcOrd="0" destOrd="0" presId="urn:microsoft.com/office/officeart/2005/8/layout/vList2"/>
    <dgm:cxn modelId="{78B5BF50-ABE7-4662-A8E1-2F5B23C22EF4}" srcId="{4228B5D4-8088-4247-B750-1E19AD28CA4F}" destId="{190E3C00-AC8A-48FC-8BD8-6DF01E6AE640}" srcOrd="1" destOrd="0" parTransId="{93998529-A5F3-4622-8404-CA3594F58DC0}" sibTransId="{06F4BF24-091A-499B-A78D-6837661F2F13}"/>
    <dgm:cxn modelId="{FF4CC559-B2DC-4989-A96C-D6DC6C8B7F52}" type="presOf" srcId="{59796363-8B7C-450B-871C-F316389C5934}" destId="{51FBC169-030F-422A-BD51-C538D591BA01}" srcOrd="0" destOrd="0" presId="urn:microsoft.com/office/officeart/2005/8/layout/vList2"/>
    <dgm:cxn modelId="{A1762384-8DBE-46E5-B6F9-FF88C5C44A9E}" type="presOf" srcId="{190E3C00-AC8A-48FC-8BD8-6DF01E6AE640}" destId="{B677A882-FF97-4FE8-9E40-B6B4A707B7A3}" srcOrd="0" destOrd="2" presId="urn:microsoft.com/office/officeart/2005/8/layout/vList2"/>
    <dgm:cxn modelId="{D29F8187-55B9-401A-A8B2-F69F887FEDB9}" srcId="{909834A9-3CBE-4A09-8269-88B9CEC39BED}" destId="{4228B5D4-8088-4247-B750-1E19AD28CA4F}" srcOrd="0" destOrd="0" parTransId="{00D57CDA-2266-492E-A5C2-B7A060FA6F46}" sibTransId="{B3C80310-DCCE-4512-B06E-F32479687125}"/>
    <dgm:cxn modelId="{91DB64A9-03A9-4C55-8992-CEBF9249DCE0}" type="presOf" srcId="{909834A9-3CBE-4A09-8269-88B9CEC39BED}" destId="{BBB9A7DE-C749-45BF-9CD9-891B4FFFB08F}" srcOrd="0" destOrd="0" presId="urn:microsoft.com/office/officeart/2005/8/layout/vList2"/>
    <dgm:cxn modelId="{48AEBEB2-3073-4D3F-A8A2-1B6741A4D536}" srcId="{909834A9-3CBE-4A09-8269-88B9CEC39BED}" destId="{A3010CDE-1CDC-41D3-8BE0-1FFC2FD5E792}" srcOrd="1" destOrd="0" parTransId="{FF4C9A52-BA80-42A6-82BA-0779830B2DC0}" sibTransId="{9BAB56E1-F95A-443C-A978-CEC2C1A5B114}"/>
    <dgm:cxn modelId="{C68090C8-1D44-430F-96F4-79A9281F2987}" type="presOf" srcId="{4228B5D4-8088-4247-B750-1E19AD28CA4F}" destId="{B677A882-FF97-4FE8-9E40-B6B4A707B7A3}" srcOrd="0" destOrd="0" presId="urn:microsoft.com/office/officeart/2005/8/layout/vList2"/>
    <dgm:cxn modelId="{D070F9F0-4722-434B-B530-E22739A6CED8}" type="presOf" srcId="{8B515EF9-EFD2-4E4D-A934-AC83E02E1680}" destId="{B677A882-FF97-4FE8-9E40-B6B4A707B7A3}" srcOrd="0" destOrd="1" presId="urn:microsoft.com/office/officeart/2005/8/layout/vList2"/>
    <dgm:cxn modelId="{CAD35151-9BDC-414D-A4B1-0429570124B1}" type="presParOf" srcId="{51FBC169-030F-422A-BD51-C538D591BA01}" destId="{BBB9A7DE-C749-45BF-9CD9-891B4FFFB08F}" srcOrd="0" destOrd="0" presId="urn:microsoft.com/office/officeart/2005/8/layout/vList2"/>
    <dgm:cxn modelId="{B6C7BF28-403C-4EA7-82AF-92ACD38715AE}" type="presParOf" srcId="{51FBC169-030F-422A-BD51-C538D591BA01}" destId="{B677A882-FF97-4FE8-9E40-B6B4A707B7A3}" srcOrd="1" destOrd="0" presId="urn:microsoft.com/office/officeart/2005/8/layout/vList2"/>
    <dgm:cxn modelId="{10BB05B3-5537-41D3-B8A0-C83EDF9A67AB}" type="presParOf" srcId="{51FBC169-030F-422A-BD51-C538D591BA01}" destId="{9AA379AE-7003-4918-98E5-8C7ED0641C0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9796363-8B7C-450B-871C-F316389C593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09834A9-3CBE-4A09-8269-88B9CEC39BED}">
      <dgm:prSet phldrT="[文字]" custT="1"/>
      <dgm:spPr/>
      <dgm:t>
        <a:bodyPr/>
        <a:lstStyle/>
        <a:p>
          <a:r>
            <a:rPr lang="en-US" altLang="zh-TW" sz="4000" dirty="0"/>
            <a:t>Unsupervised Learning</a:t>
          </a:r>
          <a:endParaRPr lang="zh-TW" altLang="en-US" sz="4000" dirty="0"/>
        </a:p>
      </dgm:t>
    </dgm:pt>
    <dgm:pt modelId="{665698C0-1557-4796-83DC-1026D2F77F98}" type="parTrans" cxnId="{8EF80601-13C8-45F1-8C97-BB2AB7CB4FFF}">
      <dgm:prSet/>
      <dgm:spPr/>
      <dgm:t>
        <a:bodyPr/>
        <a:lstStyle/>
        <a:p>
          <a:endParaRPr lang="zh-TW" altLang="en-US"/>
        </a:p>
      </dgm:t>
    </dgm:pt>
    <dgm:pt modelId="{AD972A39-6902-4D00-B501-DF519BDB2642}" type="sibTrans" cxnId="{8EF80601-13C8-45F1-8C97-BB2AB7CB4FFF}">
      <dgm:prSet/>
      <dgm:spPr/>
      <dgm:t>
        <a:bodyPr/>
        <a:lstStyle/>
        <a:p>
          <a:endParaRPr lang="zh-TW" altLang="en-US"/>
        </a:p>
      </dgm:t>
    </dgm:pt>
    <dgm:pt modelId="{4F946C92-BFDF-4163-A0D9-1F09871360DE}">
      <dgm:prSet phldrT="[文字]" custT="1"/>
      <dgm:spPr/>
      <dgm:t>
        <a:bodyPr/>
        <a:lstStyle/>
        <a:p>
          <a:r>
            <a:rPr lang="en-US" altLang="zh-TW" sz="4000" dirty="0"/>
            <a:t>Reinforcement Learning</a:t>
          </a:r>
          <a:endParaRPr lang="zh-TW" altLang="en-US" sz="4000" dirty="0"/>
        </a:p>
      </dgm:t>
    </dgm:pt>
    <dgm:pt modelId="{0ECEDC43-FB1D-48E7-853E-B6C02C2A8203}" type="parTrans" cxnId="{0A68DF1C-E887-4A43-8F1B-71F69E54BF64}">
      <dgm:prSet/>
      <dgm:spPr/>
      <dgm:t>
        <a:bodyPr/>
        <a:lstStyle/>
        <a:p>
          <a:endParaRPr lang="zh-TW" altLang="en-US"/>
        </a:p>
      </dgm:t>
    </dgm:pt>
    <dgm:pt modelId="{8EBED2A5-F545-4A1E-B199-49C52A40C3C5}" type="sibTrans" cxnId="{0A68DF1C-E887-4A43-8F1B-71F69E54BF64}">
      <dgm:prSet/>
      <dgm:spPr/>
      <dgm:t>
        <a:bodyPr/>
        <a:lstStyle/>
        <a:p>
          <a:endParaRPr lang="zh-TW" altLang="en-US"/>
        </a:p>
      </dgm:t>
    </dgm:pt>
    <dgm:pt modelId="{4228B5D4-8088-4247-B750-1E19AD28CA4F}">
      <dgm:prSet phldrT="[文字]" custT="1"/>
      <dgm:spPr/>
      <dgm:t>
        <a:bodyPr/>
        <a:lstStyle/>
        <a:p>
          <a:r>
            <a:rPr lang="zh-TW" altLang="en-US" sz="3600" dirty="0"/>
            <a:t>化繁為簡</a:t>
          </a:r>
        </a:p>
      </dgm:t>
    </dgm:pt>
    <dgm:pt modelId="{00D57CDA-2266-492E-A5C2-B7A060FA6F46}" type="parTrans" cxnId="{D29F8187-55B9-401A-A8B2-F69F887FEDB9}">
      <dgm:prSet/>
      <dgm:spPr/>
      <dgm:t>
        <a:bodyPr/>
        <a:lstStyle/>
        <a:p>
          <a:endParaRPr lang="zh-TW" altLang="en-US"/>
        </a:p>
      </dgm:t>
    </dgm:pt>
    <dgm:pt modelId="{B3C80310-DCCE-4512-B06E-F32479687125}" type="sibTrans" cxnId="{D29F8187-55B9-401A-A8B2-F69F887FEDB9}">
      <dgm:prSet/>
      <dgm:spPr/>
      <dgm:t>
        <a:bodyPr/>
        <a:lstStyle/>
        <a:p>
          <a:endParaRPr lang="zh-TW" altLang="en-US"/>
        </a:p>
      </dgm:t>
    </dgm:pt>
    <dgm:pt modelId="{A3010CDE-1CDC-41D3-8BE0-1FFC2FD5E792}">
      <dgm:prSet phldrT="[文字]"/>
      <dgm:spPr/>
      <dgm:t>
        <a:bodyPr/>
        <a:lstStyle/>
        <a:p>
          <a:r>
            <a:rPr lang="zh-TW" altLang="en-US" sz="3600" dirty="0"/>
            <a:t>無中生有</a:t>
          </a:r>
        </a:p>
      </dgm:t>
    </dgm:pt>
    <dgm:pt modelId="{FF4C9A52-BA80-42A6-82BA-0779830B2DC0}" type="parTrans" cxnId="{48AEBEB2-3073-4D3F-A8A2-1B6741A4D536}">
      <dgm:prSet/>
      <dgm:spPr/>
      <dgm:t>
        <a:bodyPr/>
        <a:lstStyle/>
        <a:p>
          <a:endParaRPr lang="zh-TW" altLang="en-US"/>
        </a:p>
      </dgm:t>
    </dgm:pt>
    <dgm:pt modelId="{9BAB56E1-F95A-443C-A978-CEC2C1A5B114}" type="sibTrans" cxnId="{48AEBEB2-3073-4D3F-A8A2-1B6741A4D536}">
      <dgm:prSet/>
      <dgm:spPr/>
      <dgm:t>
        <a:bodyPr/>
        <a:lstStyle/>
        <a:p>
          <a:endParaRPr lang="zh-TW" altLang="en-US"/>
        </a:p>
      </dgm:t>
    </dgm:pt>
    <dgm:pt modelId="{190E3C00-AC8A-48FC-8BD8-6DF01E6AE640}">
      <dgm:prSet phldrT="[文字]" custT="1"/>
      <dgm:spPr/>
      <dgm:t>
        <a:bodyPr/>
        <a:lstStyle/>
        <a:p>
          <a:r>
            <a:rPr lang="en-US" altLang="zh-TW" sz="2800" dirty="0"/>
            <a:t>Word Vector and Audio Word Vector</a:t>
          </a:r>
          <a:endParaRPr lang="zh-TW" altLang="en-US" sz="2800" dirty="0"/>
        </a:p>
      </dgm:t>
    </dgm:pt>
    <dgm:pt modelId="{93998529-A5F3-4622-8404-CA3594F58DC0}" type="parTrans" cxnId="{78B5BF50-ABE7-4662-A8E1-2F5B23C22EF4}">
      <dgm:prSet/>
      <dgm:spPr/>
      <dgm:t>
        <a:bodyPr/>
        <a:lstStyle/>
        <a:p>
          <a:endParaRPr lang="zh-TW" altLang="en-US"/>
        </a:p>
      </dgm:t>
    </dgm:pt>
    <dgm:pt modelId="{06F4BF24-091A-499B-A78D-6837661F2F13}" type="sibTrans" cxnId="{78B5BF50-ABE7-4662-A8E1-2F5B23C22EF4}">
      <dgm:prSet/>
      <dgm:spPr/>
      <dgm:t>
        <a:bodyPr/>
        <a:lstStyle/>
        <a:p>
          <a:endParaRPr lang="zh-TW" altLang="en-US"/>
        </a:p>
      </dgm:t>
    </dgm:pt>
    <dgm:pt modelId="{8B515EF9-EFD2-4E4D-A934-AC83E02E1680}">
      <dgm:prSet phldrT="[文字]" custT="1"/>
      <dgm:spPr/>
      <dgm:t>
        <a:bodyPr/>
        <a:lstStyle/>
        <a:p>
          <a:r>
            <a:rPr lang="en-US" altLang="zh-TW" sz="2800" dirty="0"/>
            <a:t>Auto-encoder</a:t>
          </a:r>
          <a:endParaRPr lang="zh-TW" altLang="en-US" sz="2800" dirty="0"/>
        </a:p>
      </dgm:t>
    </dgm:pt>
    <dgm:pt modelId="{17865A0E-3337-4D70-8D52-C600AF6C1429}" type="parTrans" cxnId="{66819A69-7DCC-469B-9A55-62D08604C223}">
      <dgm:prSet/>
      <dgm:spPr/>
      <dgm:t>
        <a:bodyPr/>
        <a:lstStyle/>
        <a:p>
          <a:endParaRPr lang="zh-TW" altLang="en-US"/>
        </a:p>
      </dgm:t>
    </dgm:pt>
    <dgm:pt modelId="{8416E582-F51E-458B-8D17-F50516748272}" type="sibTrans" cxnId="{66819A69-7DCC-469B-9A55-62D08604C223}">
      <dgm:prSet/>
      <dgm:spPr/>
      <dgm:t>
        <a:bodyPr/>
        <a:lstStyle/>
        <a:p>
          <a:endParaRPr lang="zh-TW" altLang="en-US"/>
        </a:p>
      </dgm:t>
    </dgm:pt>
    <dgm:pt modelId="{51FBC169-030F-422A-BD51-C538D591BA01}" type="pres">
      <dgm:prSet presAssocID="{59796363-8B7C-450B-871C-F316389C5934}" presName="linear" presStyleCnt="0">
        <dgm:presLayoutVars>
          <dgm:animLvl val="lvl"/>
          <dgm:resizeHandles val="exact"/>
        </dgm:presLayoutVars>
      </dgm:prSet>
      <dgm:spPr/>
    </dgm:pt>
    <dgm:pt modelId="{BBB9A7DE-C749-45BF-9CD9-891B4FFFB08F}" type="pres">
      <dgm:prSet presAssocID="{909834A9-3CBE-4A09-8269-88B9CEC39BE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677A882-FF97-4FE8-9E40-B6B4A707B7A3}" type="pres">
      <dgm:prSet presAssocID="{909834A9-3CBE-4A09-8269-88B9CEC39BED}" presName="childText" presStyleLbl="revTx" presStyleIdx="0" presStyleCnt="1">
        <dgm:presLayoutVars>
          <dgm:bulletEnabled val="1"/>
        </dgm:presLayoutVars>
      </dgm:prSet>
      <dgm:spPr/>
    </dgm:pt>
    <dgm:pt modelId="{9AA379AE-7003-4918-98E5-8C7ED0641C0A}" type="pres">
      <dgm:prSet presAssocID="{4F946C92-BFDF-4163-A0D9-1F09871360D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EF80601-13C8-45F1-8C97-BB2AB7CB4FFF}" srcId="{59796363-8B7C-450B-871C-F316389C5934}" destId="{909834A9-3CBE-4A09-8269-88B9CEC39BED}" srcOrd="0" destOrd="0" parTransId="{665698C0-1557-4796-83DC-1026D2F77F98}" sibTransId="{AD972A39-6902-4D00-B501-DF519BDB2642}"/>
    <dgm:cxn modelId="{0A68DF1C-E887-4A43-8F1B-71F69E54BF64}" srcId="{59796363-8B7C-450B-871C-F316389C5934}" destId="{4F946C92-BFDF-4163-A0D9-1F09871360DE}" srcOrd="1" destOrd="0" parTransId="{0ECEDC43-FB1D-48E7-853E-B6C02C2A8203}" sibTransId="{8EBED2A5-F545-4A1E-B199-49C52A40C3C5}"/>
    <dgm:cxn modelId="{66819A69-7DCC-469B-9A55-62D08604C223}" srcId="{4228B5D4-8088-4247-B750-1E19AD28CA4F}" destId="{8B515EF9-EFD2-4E4D-A934-AC83E02E1680}" srcOrd="0" destOrd="0" parTransId="{17865A0E-3337-4D70-8D52-C600AF6C1429}" sibTransId="{8416E582-F51E-458B-8D17-F50516748272}"/>
    <dgm:cxn modelId="{06284D4C-3AD0-428D-8784-A5B7E9118681}" type="presOf" srcId="{A3010CDE-1CDC-41D3-8BE0-1FFC2FD5E792}" destId="{B677A882-FF97-4FE8-9E40-B6B4A707B7A3}" srcOrd="0" destOrd="3" presId="urn:microsoft.com/office/officeart/2005/8/layout/vList2"/>
    <dgm:cxn modelId="{93D05A6D-D297-4ECA-BA4F-A61F694866FC}" type="presOf" srcId="{4F946C92-BFDF-4163-A0D9-1F09871360DE}" destId="{9AA379AE-7003-4918-98E5-8C7ED0641C0A}" srcOrd="0" destOrd="0" presId="urn:microsoft.com/office/officeart/2005/8/layout/vList2"/>
    <dgm:cxn modelId="{78B5BF50-ABE7-4662-A8E1-2F5B23C22EF4}" srcId="{4228B5D4-8088-4247-B750-1E19AD28CA4F}" destId="{190E3C00-AC8A-48FC-8BD8-6DF01E6AE640}" srcOrd="1" destOrd="0" parTransId="{93998529-A5F3-4622-8404-CA3594F58DC0}" sibTransId="{06F4BF24-091A-499B-A78D-6837661F2F13}"/>
    <dgm:cxn modelId="{FF4CC559-B2DC-4989-A96C-D6DC6C8B7F52}" type="presOf" srcId="{59796363-8B7C-450B-871C-F316389C5934}" destId="{51FBC169-030F-422A-BD51-C538D591BA01}" srcOrd="0" destOrd="0" presId="urn:microsoft.com/office/officeart/2005/8/layout/vList2"/>
    <dgm:cxn modelId="{A1762384-8DBE-46E5-B6F9-FF88C5C44A9E}" type="presOf" srcId="{190E3C00-AC8A-48FC-8BD8-6DF01E6AE640}" destId="{B677A882-FF97-4FE8-9E40-B6B4A707B7A3}" srcOrd="0" destOrd="2" presId="urn:microsoft.com/office/officeart/2005/8/layout/vList2"/>
    <dgm:cxn modelId="{D29F8187-55B9-401A-A8B2-F69F887FEDB9}" srcId="{909834A9-3CBE-4A09-8269-88B9CEC39BED}" destId="{4228B5D4-8088-4247-B750-1E19AD28CA4F}" srcOrd="0" destOrd="0" parTransId="{00D57CDA-2266-492E-A5C2-B7A060FA6F46}" sibTransId="{B3C80310-DCCE-4512-B06E-F32479687125}"/>
    <dgm:cxn modelId="{91DB64A9-03A9-4C55-8992-CEBF9249DCE0}" type="presOf" srcId="{909834A9-3CBE-4A09-8269-88B9CEC39BED}" destId="{BBB9A7DE-C749-45BF-9CD9-891B4FFFB08F}" srcOrd="0" destOrd="0" presId="urn:microsoft.com/office/officeart/2005/8/layout/vList2"/>
    <dgm:cxn modelId="{48AEBEB2-3073-4D3F-A8A2-1B6741A4D536}" srcId="{909834A9-3CBE-4A09-8269-88B9CEC39BED}" destId="{A3010CDE-1CDC-41D3-8BE0-1FFC2FD5E792}" srcOrd="1" destOrd="0" parTransId="{FF4C9A52-BA80-42A6-82BA-0779830B2DC0}" sibTransId="{9BAB56E1-F95A-443C-A978-CEC2C1A5B114}"/>
    <dgm:cxn modelId="{C68090C8-1D44-430F-96F4-79A9281F2987}" type="presOf" srcId="{4228B5D4-8088-4247-B750-1E19AD28CA4F}" destId="{B677A882-FF97-4FE8-9E40-B6B4A707B7A3}" srcOrd="0" destOrd="0" presId="urn:microsoft.com/office/officeart/2005/8/layout/vList2"/>
    <dgm:cxn modelId="{D070F9F0-4722-434B-B530-E22739A6CED8}" type="presOf" srcId="{8B515EF9-EFD2-4E4D-A934-AC83E02E1680}" destId="{B677A882-FF97-4FE8-9E40-B6B4A707B7A3}" srcOrd="0" destOrd="1" presId="urn:microsoft.com/office/officeart/2005/8/layout/vList2"/>
    <dgm:cxn modelId="{CAD35151-9BDC-414D-A4B1-0429570124B1}" type="presParOf" srcId="{51FBC169-030F-422A-BD51-C538D591BA01}" destId="{BBB9A7DE-C749-45BF-9CD9-891B4FFFB08F}" srcOrd="0" destOrd="0" presId="urn:microsoft.com/office/officeart/2005/8/layout/vList2"/>
    <dgm:cxn modelId="{B6C7BF28-403C-4EA7-82AF-92ACD38715AE}" type="presParOf" srcId="{51FBC169-030F-422A-BD51-C538D591BA01}" destId="{B677A882-FF97-4FE8-9E40-B6B4A707B7A3}" srcOrd="1" destOrd="0" presId="urn:microsoft.com/office/officeart/2005/8/layout/vList2"/>
    <dgm:cxn modelId="{10BB05B3-5537-41D3-B8A0-C83EDF9A67AB}" type="presParOf" srcId="{51FBC169-030F-422A-BD51-C538D591BA01}" destId="{9AA379AE-7003-4918-98E5-8C7ED0641C0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8F73C6-CAF0-4F5F-90A8-7D38D47DA6A7}" type="doc">
      <dgm:prSet loTypeId="urn:microsoft.com/office/officeart/2005/8/layout/process4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B088B17-FAF7-4E68-8951-4553CB1D1B43}">
      <dgm:prSet phldrT="[文字]" custT="1"/>
      <dgm:spPr/>
      <dgm:t>
        <a:bodyPr/>
        <a:lstStyle/>
        <a:p>
          <a:r>
            <a:rPr lang="en-US" altLang="zh-TW" sz="3200"/>
            <a:t>Step 1: define a set of function              </a:t>
          </a:r>
          <a:endParaRPr lang="zh-TW" altLang="en-US" sz="3200"/>
        </a:p>
      </dgm:t>
    </dgm:pt>
    <dgm:pt modelId="{6D3AE3D4-D523-41E8-92C1-C24D394989AC}" type="parTrans" cxnId="{B3C4566F-6345-4982-AC70-9237EABB9DCA}">
      <dgm:prSet/>
      <dgm:spPr/>
      <dgm:t>
        <a:bodyPr/>
        <a:lstStyle/>
        <a:p>
          <a:endParaRPr lang="zh-TW" altLang="en-US"/>
        </a:p>
      </dgm:t>
    </dgm:pt>
    <dgm:pt modelId="{B9092FDF-71F5-4CDE-B867-D02BF5D059AB}" type="sibTrans" cxnId="{B3C4566F-6345-4982-AC70-9237EABB9DCA}">
      <dgm:prSet/>
      <dgm:spPr/>
      <dgm:t>
        <a:bodyPr/>
        <a:lstStyle/>
        <a:p>
          <a:endParaRPr lang="zh-TW" altLang="en-US"/>
        </a:p>
      </dgm:t>
    </dgm:pt>
    <dgm:pt modelId="{C045E27F-CC6D-44E4-921E-043A45D69E29}">
      <dgm:prSet phldrT="[文字]" custT="1"/>
      <dgm:spPr/>
      <dgm:t>
        <a:bodyPr/>
        <a:lstStyle/>
        <a:p>
          <a:r>
            <a:rPr lang="en-US" altLang="zh-TW" sz="3200" dirty="0"/>
            <a:t>Step 2: goodness of function</a:t>
          </a:r>
          <a:endParaRPr lang="zh-TW" altLang="en-US" sz="3200" dirty="0"/>
        </a:p>
      </dgm:t>
    </dgm:pt>
    <dgm:pt modelId="{AE92E503-D95A-45BB-B593-6A6A2342715E}" type="parTrans" cxnId="{0A39D95E-F8A0-4CD2-A57A-9BA16AD4935E}">
      <dgm:prSet/>
      <dgm:spPr/>
      <dgm:t>
        <a:bodyPr/>
        <a:lstStyle/>
        <a:p>
          <a:endParaRPr lang="zh-TW" altLang="en-US"/>
        </a:p>
      </dgm:t>
    </dgm:pt>
    <dgm:pt modelId="{3F87110D-8A08-4156-B984-FAC40F2BCBC7}" type="sibTrans" cxnId="{0A39D95E-F8A0-4CD2-A57A-9BA16AD4935E}">
      <dgm:prSet/>
      <dgm:spPr/>
      <dgm:t>
        <a:bodyPr/>
        <a:lstStyle/>
        <a:p>
          <a:endParaRPr lang="zh-TW" altLang="en-US"/>
        </a:p>
      </dgm:t>
    </dgm:pt>
    <dgm:pt modelId="{6E633C15-BDBA-46FE-B4C2-DD22AAB1629D}">
      <dgm:prSet phldrT="[文字]" custT="1"/>
      <dgm:spPr/>
      <dgm:t>
        <a:bodyPr/>
        <a:lstStyle/>
        <a:p>
          <a:r>
            <a:rPr lang="en-US" altLang="zh-TW" sz="3200" dirty="0"/>
            <a:t>Step 3: pick the best function</a:t>
          </a:r>
          <a:endParaRPr lang="zh-TW" altLang="en-US" sz="3200" dirty="0"/>
        </a:p>
      </dgm:t>
    </dgm:pt>
    <dgm:pt modelId="{44F827EE-A0CA-427C-A76A-65840A148D57}" type="parTrans" cxnId="{EAAB4069-9C34-465D-9CDC-BDFBB741B3D5}">
      <dgm:prSet/>
      <dgm:spPr/>
      <dgm:t>
        <a:bodyPr/>
        <a:lstStyle/>
        <a:p>
          <a:endParaRPr lang="zh-TW" altLang="en-US"/>
        </a:p>
      </dgm:t>
    </dgm:pt>
    <dgm:pt modelId="{D3E3BF7C-F9D5-48DE-9454-9501EE53C243}" type="sibTrans" cxnId="{EAAB4069-9C34-465D-9CDC-BDFBB741B3D5}">
      <dgm:prSet/>
      <dgm:spPr/>
      <dgm:t>
        <a:bodyPr/>
        <a:lstStyle/>
        <a:p>
          <a:endParaRPr lang="zh-TW" altLang="en-US"/>
        </a:p>
      </dgm:t>
    </dgm:pt>
    <dgm:pt modelId="{3662EEEA-979E-495A-8E71-C48CDB0BB455}" type="pres">
      <dgm:prSet presAssocID="{338F73C6-CAF0-4F5F-90A8-7D38D47DA6A7}" presName="Name0" presStyleCnt="0">
        <dgm:presLayoutVars>
          <dgm:dir/>
          <dgm:animLvl val="lvl"/>
          <dgm:resizeHandles val="exact"/>
        </dgm:presLayoutVars>
      </dgm:prSet>
      <dgm:spPr/>
    </dgm:pt>
    <dgm:pt modelId="{46DE4021-BA95-4917-9551-43ECCA844D9D}" type="pres">
      <dgm:prSet presAssocID="{6E633C15-BDBA-46FE-B4C2-DD22AAB1629D}" presName="boxAndChildren" presStyleCnt="0"/>
      <dgm:spPr/>
    </dgm:pt>
    <dgm:pt modelId="{EF8DF8C9-B159-41BE-98D5-D6757343F54B}" type="pres">
      <dgm:prSet presAssocID="{6E633C15-BDBA-46FE-B4C2-DD22AAB1629D}" presName="parentTextBox" presStyleLbl="node1" presStyleIdx="0" presStyleCnt="3"/>
      <dgm:spPr/>
    </dgm:pt>
    <dgm:pt modelId="{2E2479ED-070F-46E7-A901-5DF6B12590CE}" type="pres">
      <dgm:prSet presAssocID="{3F87110D-8A08-4156-B984-FAC40F2BCBC7}" presName="sp" presStyleCnt="0"/>
      <dgm:spPr/>
    </dgm:pt>
    <dgm:pt modelId="{9358B299-9DEA-47B3-B2EE-E0A727AAA3FA}" type="pres">
      <dgm:prSet presAssocID="{C045E27F-CC6D-44E4-921E-043A45D69E29}" presName="arrowAndChildren" presStyleCnt="0"/>
      <dgm:spPr/>
    </dgm:pt>
    <dgm:pt modelId="{CC79D3D5-9A8A-4191-83E2-7CDB53064805}" type="pres">
      <dgm:prSet presAssocID="{C045E27F-CC6D-44E4-921E-043A45D69E29}" presName="parentTextArrow" presStyleLbl="node1" presStyleIdx="1" presStyleCnt="3"/>
      <dgm:spPr/>
    </dgm:pt>
    <dgm:pt modelId="{40B0FF22-FC78-493D-8859-CAE7EB10C43C}" type="pres">
      <dgm:prSet presAssocID="{B9092FDF-71F5-4CDE-B867-D02BF5D059AB}" presName="sp" presStyleCnt="0"/>
      <dgm:spPr/>
    </dgm:pt>
    <dgm:pt modelId="{41BE1B0E-E5A0-49EF-838D-5B9F9C8C3E34}" type="pres">
      <dgm:prSet presAssocID="{9B088B17-FAF7-4E68-8951-4553CB1D1B43}" presName="arrowAndChildren" presStyleCnt="0"/>
      <dgm:spPr/>
    </dgm:pt>
    <dgm:pt modelId="{EF76621B-300A-4B85-A68D-21B3AA638756}" type="pres">
      <dgm:prSet presAssocID="{9B088B17-FAF7-4E68-8951-4553CB1D1B43}" presName="parentTextArrow" presStyleLbl="node1" presStyleIdx="2" presStyleCnt="3"/>
      <dgm:spPr/>
    </dgm:pt>
  </dgm:ptLst>
  <dgm:cxnLst>
    <dgm:cxn modelId="{83551410-9C8B-4AD5-ADAE-8750CE3008C5}" type="presOf" srcId="{C045E27F-CC6D-44E4-921E-043A45D69E29}" destId="{CC79D3D5-9A8A-4191-83E2-7CDB53064805}" srcOrd="0" destOrd="0" presId="urn:microsoft.com/office/officeart/2005/8/layout/process4"/>
    <dgm:cxn modelId="{84D2D816-9049-48AA-A235-00BD0B0664D3}" type="presOf" srcId="{338F73C6-CAF0-4F5F-90A8-7D38D47DA6A7}" destId="{3662EEEA-979E-495A-8E71-C48CDB0BB455}" srcOrd="0" destOrd="0" presId="urn:microsoft.com/office/officeart/2005/8/layout/process4"/>
    <dgm:cxn modelId="{0A39D95E-F8A0-4CD2-A57A-9BA16AD4935E}" srcId="{338F73C6-CAF0-4F5F-90A8-7D38D47DA6A7}" destId="{C045E27F-CC6D-44E4-921E-043A45D69E29}" srcOrd="1" destOrd="0" parTransId="{AE92E503-D95A-45BB-B593-6A6A2342715E}" sibTransId="{3F87110D-8A08-4156-B984-FAC40F2BCBC7}"/>
    <dgm:cxn modelId="{EAAB4069-9C34-465D-9CDC-BDFBB741B3D5}" srcId="{338F73C6-CAF0-4F5F-90A8-7D38D47DA6A7}" destId="{6E633C15-BDBA-46FE-B4C2-DD22AAB1629D}" srcOrd="2" destOrd="0" parTransId="{44F827EE-A0CA-427C-A76A-65840A148D57}" sibTransId="{D3E3BF7C-F9D5-48DE-9454-9501EE53C243}"/>
    <dgm:cxn modelId="{B3C4566F-6345-4982-AC70-9237EABB9DCA}" srcId="{338F73C6-CAF0-4F5F-90A8-7D38D47DA6A7}" destId="{9B088B17-FAF7-4E68-8951-4553CB1D1B43}" srcOrd="0" destOrd="0" parTransId="{6D3AE3D4-D523-41E8-92C1-C24D394989AC}" sibTransId="{B9092FDF-71F5-4CDE-B867-D02BF5D059AB}"/>
    <dgm:cxn modelId="{9CE803D7-AE64-4EB8-A192-170E790D6E60}" type="presOf" srcId="{6E633C15-BDBA-46FE-B4C2-DD22AAB1629D}" destId="{EF8DF8C9-B159-41BE-98D5-D6757343F54B}" srcOrd="0" destOrd="0" presId="urn:microsoft.com/office/officeart/2005/8/layout/process4"/>
    <dgm:cxn modelId="{C3527FF7-07A8-47A7-9D09-825751C8AA63}" type="presOf" srcId="{9B088B17-FAF7-4E68-8951-4553CB1D1B43}" destId="{EF76621B-300A-4B85-A68D-21B3AA638756}" srcOrd="0" destOrd="0" presId="urn:microsoft.com/office/officeart/2005/8/layout/process4"/>
    <dgm:cxn modelId="{E63EA712-993E-4224-80D6-71483BB6FAB4}" type="presParOf" srcId="{3662EEEA-979E-495A-8E71-C48CDB0BB455}" destId="{46DE4021-BA95-4917-9551-43ECCA844D9D}" srcOrd="0" destOrd="0" presId="urn:microsoft.com/office/officeart/2005/8/layout/process4"/>
    <dgm:cxn modelId="{FEE5C02A-7918-442F-8EC4-D6A5DDF1D982}" type="presParOf" srcId="{46DE4021-BA95-4917-9551-43ECCA844D9D}" destId="{EF8DF8C9-B159-41BE-98D5-D6757343F54B}" srcOrd="0" destOrd="0" presId="urn:microsoft.com/office/officeart/2005/8/layout/process4"/>
    <dgm:cxn modelId="{7614C11F-C4E3-4111-AD69-DC941D9C34DB}" type="presParOf" srcId="{3662EEEA-979E-495A-8E71-C48CDB0BB455}" destId="{2E2479ED-070F-46E7-A901-5DF6B12590CE}" srcOrd="1" destOrd="0" presId="urn:microsoft.com/office/officeart/2005/8/layout/process4"/>
    <dgm:cxn modelId="{B0C40299-7B97-492D-8D12-6962D39FAF30}" type="presParOf" srcId="{3662EEEA-979E-495A-8E71-C48CDB0BB455}" destId="{9358B299-9DEA-47B3-B2EE-E0A727AAA3FA}" srcOrd="2" destOrd="0" presId="urn:microsoft.com/office/officeart/2005/8/layout/process4"/>
    <dgm:cxn modelId="{66554407-914A-4792-BD15-F939F91C47FF}" type="presParOf" srcId="{9358B299-9DEA-47B3-B2EE-E0A727AAA3FA}" destId="{CC79D3D5-9A8A-4191-83E2-7CDB53064805}" srcOrd="0" destOrd="0" presId="urn:microsoft.com/office/officeart/2005/8/layout/process4"/>
    <dgm:cxn modelId="{D0772681-AEC8-4697-A7CE-1CC93E6256BD}" type="presParOf" srcId="{3662EEEA-979E-495A-8E71-C48CDB0BB455}" destId="{40B0FF22-FC78-493D-8859-CAE7EB10C43C}" srcOrd="3" destOrd="0" presId="urn:microsoft.com/office/officeart/2005/8/layout/process4"/>
    <dgm:cxn modelId="{A5CF7E92-94FF-496A-A800-4F5255DC648F}" type="presParOf" srcId="{3662EEEA-979E-495A-8E71-C48CDB0BB455}" destId="{41BE1B0E-E5A0-49EF-838D-5B9F9C8C3E34}" srcOrd="4" destOrd="0" presId="urn:microsoft.com/office/officeart/2005/8/layout/process4"/>
    <dgm:cxn modelId="{542379FA-9C25-496A-9FAC-0329192A74A1}" type="presParOf" srcId="{41BE1B0E-E5A0-49EF-838D-5B9F9C8C3E34}" destId="{EF76621B-300A-4B85-A68D-21B3AA63875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9796363-8B7C-450B-871C-F316389C593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09834A9-3CBE-4A09-8269-88B9CEC39BED}">
      <dgm:prSet phldrT="[文字]" custT="1"/>
      <dgm:spPr/>
      <dgm:t>
        <a:bodyPr/>
        <a:lstStyle/>
        <a:p>
          <a:r>
            <a:rPr lang="en-US" altLang="zh-TW" sz="4000" dirty="0"/>
            <a:t>Unsupervised Learning</a:t>
          </a:r>
          <a:endParaRPr lang="zh-TW" altLang="en-US" sz="4000" dirty="0"/>
        </a:p>
      </dgm:t>
    </dgm:pt>
    <dgm:pt modelId="{665698C0-1557-4796-83DC-1026D2F77F98}" type="parTrans" cxnId="{8EF80601-13C8-45F1-8C97-BB2AB7CB4FFF}">
      <dgm:prSet/>
      <dgm:spPr/>
      <dgm:t>
        <a:bodyPr/>
        <a:lstStyle/>
        <a:p>
          <a:endParaRPr lang="zh-TW" altLang="en-US"/>
        </a:p>
      </dgm:t>
    </dgm:pt>
    <dgm:pt modelId="{AD972A39-6902-4D00-B501-DF519BDB2642}" type="sibTrans" cxnId="{8EF80601-13C8-45F1-8C97-BB2AB7CB4FFF}">
      <dgm:prSet/>
      <dgm:spPr/>
      <dgm:t>
        <a:bodyPr/>
        <a:lstStyle/>
        <a:p>
          <a:endParaRPr lang="zh-TW" altLang="en-US"/>
        </a:p>
      </dgm:t>
    </dgm:pt>
    <dgm:pt modelId="{4F946C92-BFDF-4163-A0D9-1F09871360DE}">
      <dgm:prSet phldrT="[文字]" custT="1"/>
      <dgm:spPr/>
      <dgm:t>
        <a:bodyPr/>
        <a:lstStyle/>
        <a:p>
          <a:r>
            <a:rPr lang="en-US" altLang="zh-TW" sz="4000" dirty="0"/>
            <a:t>Reinforcement Learning</a:t>
          </a:r>
          <a:endParaRPr lang="zh-TW" altLang="en-US" sz="4000" dirty="0"/>
        </a:p>
      </dgm:t>
    </dgm:pt>
    <dgm:pt modelId="{0ECEDC43-FB1D-48E7-853E-B6C02C2A8203}" type="parTrans" cxnId="{0A68DF1C-E887-4A43-8F1B-71F69E54BF64}">
      <dgm:prSet/>
      <dgm:spPr/>
      <dgm:t>
        <a:bodyPr/>
        <a:lstStyle/>
        <a:p>
          <a:endParaRPr lang="zh-TW" altLang="en-US"/>
        </a:p>
      </dgm:t>
    </dgm:pt>
    <dgm:pt modelId="{8EBED2A5-F545-4A1E-B199-49C52A40C3C5}" type="sibTrans" cxnId="{0A68DF1C-E887-4A43-8F1B-71F69E54BF64}">
      <dgm:prSet/>
      <dgm:spPr/>
      <dgm:t>
        <a:bodyPr/>
        <a:lstStyle/>
        <a:p>
          <a:endParaRPr lang="zh-TW" altLang="en-US"/>
        </a:p>
      </dgm:t>
    </dgm:pt>
    <dgm:pt modelId="{4228B5D4-8088-4247-B750-1E19AD28CA4F}">
      <dgm:prSet phldrT="[文字]" custT="1"/>
      <dgm:spPr/>
      <dgm:t>
        <a:bodyPr/>
        <a:lstStyle/>
        <a:p>
          <a:r>
            <a:rPr lang="zh-TW" altLang="en-US" sz="3600" dirty="0"/>
            <a:t>化繁為簡</a:t>
          </a:r>
        </a:p>
      </dgm:t>
    </dgm:pt>
    <dgm:pt modelId="{00D57CDA-2266-492E-A5C2-B7A060FA6F46}" type="parTrans" cxnId="{D29F8187-55B9-401A-A8B2-F69F887FEDB9}">
      <dgm:prSet/>
      <dgm:spPr/>
      <dgm:t>
        <a:bodyPr/>
        <a:lstStyle/>
        <a:p>
          <a:endParaRPr lang="zh-TW" altLang="en-US"/>
        </a:p>
      </dgm:t>
    </dgm:pt>
    <dgm:pt modelId="{B3C80310-DCCE-4512-B06E-F32479687125}" type="sibTrans" cxnId="{D29F8187-55B9-401A-A8B2-F69F887FEDB9}">
      <dgm:prSet/>
      <dgm:spPr/>
      <dgm:t>
        <a:bodyPr/>
        <a:lstStyle/>
        <a:p>
          <a:endParaRPr lang="zh-TW" altLang="en-US"/>
        </a:p>
      </dgm:t>
    </dgm:pt>
    <dgm:pt modelId="{A3010CDE-1CDC-41D3-8BE0-1FFC2FD5E792}">
      <dgm:prSet phldrT="[文字]"/>
      <dgm:spPr/>
      <dgm:t>
        <a:bodyPr/>
        <a:lstStyle/>
        <a:p>
          <a:r>
            <a:rPr lang="zh-TW" altLang="en-US" sz="3600" dirty="0"/>
            <a:t>無中生有</a:t>
          </a:r>
        </a:p>
      </dgm:t>
    </dgm:pt>
    <dgm:pt modelId="{FF4C9A52-BA80-42A6-82BA-0779830B2DC0}" type="parTrans" cxnId="{48AEBEB2-3073-4D3F-A8A2-1B6741A4D536}">
      <dgm:prSet/>
      <dgm:spPr/>
      <dgm:t>
        <a:bodyPr/>
        <a:lstStyle/>
        <a:p>
          <a:endParaRPr lang="zh-TW" altLang="en-US"/>
        </a:p>
      </dgm:t>
    </dgm:pt>
    <dgm:pt modelId="{9BAB56E1-F95A-443C-A978-CEC2C1A5B114}" type="sibTrans" cxnId="{48AEBEB2-3073-4D3F-A8A2-1B6741A4D536}">
      <dgm:prSet/>
      <dgm:spPr/>
      <dgm:t>
        <a:bodyPr/>
        <a:lstStyle/>
        <a:p>
          <a:endParaRPr lang="zh-TW" altLang="en-US"/>
        </a:p>
      </dgm:t>
    </dgm:pt>
    <dgm:pt modelId="{190E3C00-AC8A-48FC-8BD8-6DF01E6AE640}">
      <dgm:prSet phldrT="[文字]" custT="1"/>
      <dgm:spPr/>
      <dgm:t>
        <a:bodyPr/>
        <a:lstStyle/>
        <a:p>
          <a:r>
            <a:rPr lang="en-US" altLang="zh-TW" sz="2800" dirty="0"/>
            <a:t>Word Vector and Audio Word Vector</a:t>
          </a:r>
          <a:endParaRPr lang="zh-TW" altLang="en-US" sz="2800" dirty="0"/>
        </a:p>
      </dgm:t>
    </dgm:pt>
    <dgm:pt modelId="{93998529-A5F3-4622-8404-CA3594F58DC0}" type="parTrans" cxnId="{78B5BF50-ABE7-4662-A8E1-2F5B23C22EF4}">
      <dgm:prSet/>
      <dgm:spPr/>
      <dgm:t>
        <a:bodyPr/>
        <a:lstStyle/>
        <a:p>
          <a:endParaRPr lang="zh-TW" altLang="en-US"/>
        </a:p>
      </dgm:t>
    </dgm:pt>
    <dgm:pt modelId="{06F4BF24-091A-499B-A78D-6837661F2F13}" type="sibTrans" cxnId="{78B5BF50-ABE7-4662-A8E1-2F5B23C22EF4}">
      <dgm:prSet/>
      <dgm:spPr/>
      <dgm:t>
        <a:bodyPr/>
        <a:lstStyle/>
        <a:p>
          <a:endParaRPr lang="zh-TW" altLang="en-US"/>
        </a:p>
      </dgm:t>
    </dgm:pt>
    <dgm:pt modelId="{8B515EF9-EFD2-4E4D-A934-AC83E02E1680}">
      <dgm:prSet phldrT="[文字]" custT="1"/>
      <dgm:spPr/>
      <dgm:t>
        <a:bodyPr/>
        <a:lstStyle/>
        <a:p>
          <a:r>
            <a:rPr lang="en-US" altLang="zh-TW" sz="2800" dirty="0"/>
            <a:t>Auto-encoder</a:t>
          </a:r>
          <a:endParaRPr lang="zh-TW" altLang="en-US" sz="2800" dirty="0"/>
        </a:p>
      </dgm:t>
    </dgm:pt>
    <dgm:pt modelId="{17865A0E-3337-4D70-8D52-C600AF6C1429}" type="parTrans" cxnId="{66819A69-7DCC-469B-9A55-62D08604C223}">
      <dgm:prSet/>
      <dgm:spPr/>
      <dgm:t>
        <a:bodyPr/>
        <a:lstStyle/>
        <a:p>
          <a:endParaRPr lang="zh-TW" altLang="en-US"/>
        </a:p>
      </dgm:t>
    </dgm:pt>
    <dgm:pt modelId="{8416E582-F51E-458B-8D17-F50516748272}" type="sibTrans" cxnId="{66819A69-7DCC-469B-9A55-62D08604C223}">
      <dgm:prSet/>
      <dgm:spPr/>
      <dgm:t>
        <a:bodyPr/>
        <a:lstStyle/>
        <a:p>
          <a:endParaRPr lang="zh-TW" altLang="en-US"/>
        </a:p>
      </dgm:t>
    </dgm:pt>
    <dgm:pt modelId="{51FBC169-030F-422A-BD51-C538D591BA01}" type="pres">
      <dgm:prSet presAssocID="{59796363-8B7C-450B-871C-F316389C5934}" presName="linear" presStyleCnt="0">
        <dgm:presLayoutVars>
          <dgm:animLvl val="lvl"/>
          <dgm:resizeHandles val="exact"/>
        </dgm:presLayoutVars>
      </dgm:prSet>
      <dgm:spPr/>
    </dgm:pt>
    <dgm:pt modelId="{BBB9A7DE-C749-45BF-9CD9-891B4FFFB08F}" type="pres">
      <dgm:prSet presAssocID="{909834A9-3CBE-4A09-8269-88B9CEC39BE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677A882-FF97-4FE8-9E40-B6B4A707B7A3}" type="pres">
      <dgm:prSet presAssocID="{909834A9-3CBE-4A09-8269-88B9CEC39BED}" presName="childText" presStyleLbl="revTx" presStyleIdx="0" presStyleCnt="1">
        <dgm:presLayoutVars>
          <dgm:bulletEnabled val="1"/>
        </dgm:presLayoutVars>
      </dgm:prSet>
      <dgm:spPr/>
    </dgm:pt>
    <dgm:pt modelId="{9AA379AE-7003-4918-98E5-8C7ED0641C0A}" type="pres">
      <dgm:prSet presAssocID="{4F946C92-BFDF-4163-A0D9-1F09871360D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EF80601-13C8-45F1-8C97-BB2AB7CB4FFF}" srcId="{59796363-8B7C-450B-871C-F316389C5934}" destId="{909834A9-3CBE-4A09-8269-88B9CEC39BED}" srcOrd="0" destOrd="0" parTransId="{665698C0-1557-4796-83DC-1026D2F77F98}" sibTransId="{AD972A39-6902-4D00-B501-DF519BDB2642}"/>
    <dgm:cxn modelId="{0A68DF1C-E887-4A43-8F1B-71F69E54BF64}" srcId="{59796363-8B7C-450B-871C-F316389C5934}" destId="{4F946C92-BFDF-4163-A0D9-1F09871360DE}" srcOrd="1" destOrd="0" parTransId="{0ECEDC43-FB1D-48E7-853E-B6C02C2A8203}" sibTransId="{8EBED2A5-F545-4A1E-B199-49C52A40C3C5}"/>
    <dgm:cxn modelId="{66819A69-7DCC-469B-9A55-62D08604C223}" srcId="{4228B5D4-8088-4247-B750-1E19AD28CA4F}" destId="{8B515EF9-EFD2-4E4D-A934-AC83E02E1680}" srcOrd="0" destOrd="0" parTransId="{17865A0E-3337-4D70-8D52-C600AF6C1429}" sibTransId="{8416E582-F51E-458B-8D17-F50516748272}"/>
    <dgm:cxn modelId="{06284D4C-3AD0-428D-8784-A5B7E9118681}" type="presOf" srcId="{A3010CDE-1CDC-41D3-8BE0-1FFC2FD5E792}" destId="{B677A882-FF97-4FE8-9E40-B6B4A707B7A3}" srcOrd="0" destOrd="3" presId="urn:microsoft.com/office/officeart/2005/8/layout/vList2"/>
    <dgm:cxn modelId="{93D05A6D-D297-4ECA-BA4F-A61F694866FC}" type="presOf" srcId="{4F946C92-BFDF-4163-A0D9-1F09871360DE}" destId="{9AA379AE-7003-4918-98E5-8C7ED0641C0A}" srcOrd="0" destOrd="0" presId="urn:microsoft.com/office/officeart/2005/8/layout/vList2"/>
    <dgm:cxn modelId="{78B5BF50-ABE7-4662-A8E1-2F5B23C22EF4}" srcId="{4228B5D4-8088-4247-B750-1E19AD28CA4F}" destId="{190E3C00-AC8A-48FC-8BD8-6DF01E6AE640}" srcOrd="1" destOrd="0" parTransId="{93998529-A5F3-4622-8404-CA3594F58DC0}" sibTransId="{06F4BF24-091A-499B-A78D-6837661F2F13}"/>
    <dgm:cxn modelId="{FF4CC559-B2DC-4989-A96C-D6DC6C8B7F52}" type="presOf" srcId="{59796363-8B7C-450B-871C-F316389C5934}" destId="{51FBC169-030F-422A-BD51-C538D591BA01}" srcOrd="0" destOrd="0" presId="urn:microsoft.com/office/officeart/2005/8/layout/vList2"/>
    <dgm:cxn modelId="{A1762384-8DBE-46E5-B6F9-FF88C5C44A9E}" type="presOf" srcId="{190E3C00-AC8A-48FC-8BD8-6DF01E6AE640}" destId="{B677A882-FF97-4FE8-9E40-B6B4A707B7A3}" srcOrd="0" destOrd="2" presId="urn:microsoft.com/office/officeart/2005/8/layout/vList2"/>
    <dgm:cxn modelId="{D29F8187-55B9-401A-A8B2-F69F887FEDB9}" srcId="{909834A9-3CBE-4A09-8269-88B9CEC39BED}" destId="{4228B5D4-8088-4247-B750-1E19AD28CA4F}" srcOrd="0" destOrd="0" parTransId="{00D57CDA-2266-492E-A5C2-B7A060FA6F46}" sibTransId="{B3C80310-DCCE-4512-B06E-F32479687125}"/>
    <dgm:cxn modelId="{91DB64A9-03A9-4C55-8992-CEBF9249DCE0}" type="presOf" srcId="{909834A9-3CBE-4A09-8269-88B9CEC39BED}" destId="{BBB9A7DE-C749-45BF-9CD9-891B4FFFB08F}" srcOrd="0" destOrd="0" presId="urn:microsoft.com/office/officeart/2005/8/layout/vList2"/>
    <dgm:cxn modelId="{48AEBEB2-3073-4D3F-A8A2-1B6741A4D536}" srcId="{909834A9-3CBE-4A09-8269-88B9CEC39BED}" destId="{A3010CDE-1CDC-41D3-8BE0-1FFC2FD5E792}" srcOrd="1" destOrd="0" parTransId="{FF4C9A52-BA80-42A6-82BA-0779830B2DC0}" sibTransId="{9BAB56E1-F95A-443C-A978-CEC2C1A5B114}"/>
    <dgm:cxn modelId="{C68090C8-1D44-430F-96F4-79A9281F2987}" type="presOf" srcId="{4228B5D4-8088-4247-B750-1E19AD28CA4F}" destId="{B677A882-FF97-4FE8-9E40-B6B4A707B7A3}" srcOrd="0" destOrd="0" presId="urn:microsoft.com/office/officeart/2005/8/layout/vList2"/>
    <dgm:cxn modelId="{D070F9F0-4722-434B-B530-E22739A6CED8}" type="presOf" srcId="{8B515EF9-EFD2-4E4D-A934-AC83E02E1680}" destId="{B677A882-FF97-4FE8-9E40-B6B4A707B7A3}" srcOrd="0" destOrd="1" presId="urn:microsoft.com/office/officeart/2005/8/layout/vList2"/>
    <dgm:cxn modelId="{CAD35151-9BDC-414D-A4B1-0429570124B1}" type="presParOf" srcId="{51FBC169-030F-422A-BD51-C538D591BA01}" destId="{BBB9A7DE-C749-45BF-9CD9-891B4FFFB08F}" srcOrd="0" destOrd="0" presId="urn:microsoft.com/office/officeart/2005/8/layout/vList2"/>
    <dgm:cxn modelId="{B6C7BF28-403C-4EA7-82AF-92ACD38715AE}" type="presParOf" srcId="{51FBC169-030F-422A-BD51-C538D591BA01}" destId="{B677A882-FF97-4FE8-9E40-B6B4A707B7A3}" srcOrd="1" destOrd="0" presId="urn:microsoft.com/office/officeart/2005/8/layout/vList2"/>
    <dgm:cxn modelId="{10BB05B3-5537-41D3-B8A0-C83EDF9A67AB}" type="presParOf" srcId="{51FBC169-030F-422A-BD51-C538D591BA01}" destId="{9AA379AE-7003-4918-98E5-8C7ED0641C0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9796363-8B7C-450B-871C-F316389C593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09834A9-3CBE-4A09-8269-88B9CEC39BED}">
      <dgm:prSet phldrT="[文字]" custT="1"/>
      <dgm:spPr/>
      <dgm:t>
        <a:bodyPr/>
        <a:lstStyle/>
        <a:p>
          <a:r>
            <a:rPr lang="en-US" altLang="zh-TW" sz="4000" dirty="0"/>
            <a:t>Unsupervised Learning</a:t>
          </a:r>
          <a:endParaRPr lang="zh-TW" altLang="en-US" sz="4000" dirty="0"/>
        </a:p>
      </dgm:t>
    </dgm:pt>
    <dgm:pt modelId="{665698C0-1557-4796-83DC-1026D2F77F98}" type="parTrans" cxnId="{8EF80601-13C8-45F1-8C97-BB2AB7CB4FFF}">
      <dgm:prSet/>
      <dgm:spPr/>
      <dgm:t>
        <a:bodyPr/>
        <a:lstStyle/>
        <a:p>
          <a:endParaRPr lang="zh-TW" altLang="en-US"/>
        </a:p>
      </dgm:t>
    </dgm:pt>
    <dgm:pt modelId="{AD972A39-6902-4D00-B501-DF519BDB2642}" type="sibTrans" cxnId="{8EF80601-13C8-45F1-8C97-BB2AB7CB4FFF}">
      <dgm:prSet/>
      <dgm:spPr/>
      <dgm:t>
        <a:bodyPr/>
        <a:lstStyle/>
        <a:p>
          <a:endParaRPr lang="zh-TW" altLang="en-US"/>
        </a:p>
      </dgm:t>
    </dgm:pt>
    <dgm:pt modelId="{4F946C92-BFDF-4163-A0D9-1F09871360DE}">
      <dgm:prSet phldrT="[文字]" custT="1"/>
      <dgm:spPr/>
      <dgm:t>
        <a:bodyPr/>
        <a:lstStyle/>
        <a:p>
          <a:r>
            <a:rPr lang="en-US" altLang="zh-TW" sz="4000" dirty="0"/>
            <a:t>Reinforcement Learning</a:t>
          </a:r>
          <a:endParaRPr lang="zh-TW" altLang="en-US" sz="4000" dirty="0"/>
        </a:p>
      </dgm:t>
    </dgm:pt>
    <dgm:pt modelId="{0ECEDC43-FB1D-48E7-853E-B6C02C2A8203}" type="parTrans" cxnId="{0A68DF1C-E887-4A43-8F1B-71F69E54BF64}">
      <dgm:prSet/>
      <dgm:spPr/>
      <dgm:t>
        <a:bodyPr/>
        <a:lstStyle/>
        <a:p>
          <a:endParaRPr lang="zh-TW" altLang="en-US"/>
        </a:p>
      </dgm:t>
    </dgm:pt>
    <dgm:pt modelId="{8EBED2A5-F545-4A1E-B199-49C52A40C3C5}" type="sibTrans" cxnId="{0A68DF1C-E887-4A43-8F1B-71F69E54BF64}">
      <dgm:prSet/>
      <dgm:spPr/>
      <dgm:t>
        <a:bodyPr/>
        <a:lstStyle/>
        <a:p>
          <a:endParaRPr lang="zh-TW" altLang="en-US"/>
        </a:p>
      </dgm:t>
    </dgm:pt>
    <dgm:pt modelId="{4228B5D4-8088-4247-B750-1E19AD28CA4F}">
      <dgm:prSet phldrT="[文字]" custT="1"/>
      <dgm:spPr/>
      <dgm:t>
        <a:bodyPr/>
        <a:lstStyle/>
        <a:p>
          <a:r>
            <a:rPr lang="zh-TW" altLang="en-US" sz="3600" dirty="0"/>
            <a:t>化繁為簡</a:t>
          </a:r>
        </a:p>
      </dgm:t>
    </dgm:pt>
    <dgm:pt modelId="{00D57CDA-2266-492E-A5C2-B7A060FA6F46}" type="parTrans" cxnId="{D29F8187-55B9-401A-A8B2-F69F887FEDB9}">
      <dgm:prSet/>
      <dgm:spPr/>
      <dgm:t>
        <a:bodyPr/>
        <a:lstStyle/>
        <a:p>
          <a:endParaRPr lang="zh-TW" altLang="en-US"/>
        </a:p>
      </dgm:t>
    </dgm:pt>
    <dgm:pt modelId="{B3C80310-DCCE-4512-B06E-F32479687125}" type="sibTrans" cxnId="{D29F8187-55B9-401A-A8B2-F69F887FEDB9}">
      <dgm:prSet/>
      <dgm:spPr/>
      <dgm:t>
        <a:bodyPr/>
        <a:lstStyle/>
        <a:p>
          <a:endParaRPr lang="zh-TW" altLang="en-US"/>
        </a:p>
      </dgm:t>
    </dgm:pt>
    <dgm:pt modelId="{A3010CDE-1CDC-41D3-8BE0-1FFC2FD5E792}">
      <dgm:prSet phldrT="[文字]"/>
      <dgm:spPr/>
      <dgm:t>
        <a:bodyPr/>
        <a:lstStyle/>
        <a:p>
          <a:r>
            <a:rPr lang="zh-TW" altLang="en-US" sz="3600" dirty="0"/>
            <a:t>無中生有</a:t>
          </a:r>
        </a:p>
      </dgm:t>
    </dgm:pt>
    <dgm:pt modelId="{FF4C9A52-BA80-42A6-82BA-0779830B2DC0}" type="parTrans" cxnId="{48AEBEB2-3073-4D3F-A8A2-1B6741A4D536}">
      <dgm:prSet/>
      <dgm:spPr/>
      <dgm:t>
        <a:bodyPr/>
        <a:lstStyle/>
        <a:p>
          <a:endParaRPr lang="zh-TW" altLang="en-US"/>
        </a:p>
      </dgm:t>
    </dgm:pt>
    <dgm:pt modelId="{9BAB56E1-F95A-443C-A978-CEC2C1A5B114}" type="sibTrans" cxnId="{48AEBEB2-3073-4D3F-A8A2-1B6741A4D536}">
      <dgm:prSet/>
      <dgm:spPr/>
      <dgm:t>
        <a:bodyPr/>
        <a:lstStyle/>
        <a:p>
          <a:endParaRPr lang="zh-TW" altLang="en-US"/>
        </a:p>
      </dgm:t>
    </dgm:pt>
    <dgm:pt modelId="{190E3C00-AC8A-48FC-8BD8-6DF01E6AE640}">
      <dgm:prSet phldrT="[文字]" custT="1"/>
      <dgm:spPr/>
      <dgm:t>
        <a:bodyPr/>
        <a:lstStyle/>
        <a:p>
          <a:r>
            <a:rPr lang="en-US" altLang="zh-TW" sz="2800" dirty="0"/>
            <a:t>Word Vector and Audio Word Vector</a:t>
          </a:r>
          <a:endParaRPr lang="zh-TW" altLang="en-US" sz="2800" dirty="0"/>
        </a:p>
      </dgm:t>
    </dgm:pt>
    <dgm:pt modelId="{93998529-A5F3-4622-8404-CA3594F58DC0}" type="parTrans" cxnId="{78B5BF50-ABE7-4662-A8E1-2F5B23C22EF4}">
      <dgm:prSet/>
      <dgm:spPr/>
      <dgm:t>
        <a:bodyPr/>
        <a:lstStyle/>
        <a:p>
          <a:endParaRPr lang="zh-TW" altLang="en-US"/>
        </a:p>
      </dgm:t>
    </dgm:pt>
    <dgm:pt modelId="{06F4BF24-091A-499B-A78D-6837661F2F13}" type="sibTrans" cxnId="{78B5BF50-ABE7-4662-A8E1-2F5B23C22EF4}">
      <dgm:prSet/>
      <dgm:spPr/>
      <dgm:t>
        <a:bodyPr/>
        <a:lstStyle/>
        <a:p>
          <a:endParaRPr lang="zh-TW" altLang="en-US"/>
        </a:p>
      </dgm:t>
    </dgm:pt>
    <dgm:pt modelId="{8B515EF9-EFD2-4E4D-A934-AC83E02E1680}">
      <dgm:prSet phldrT="[文字]" custT="1"/>
      <dgm:spPr/>
      <dgm:t>
        <a:bodyPr/>
        <a:lstStyle/>
        <a:p>
          <a:r>
            <a:rPr lang="en-US" altLang="zh-TW" sz="2800" dirty="0"/>
            <a:t>Auto-encoder</a:t>
          </a:r>
          <a:endParaRPr lang="zh-TW" altLang="en-US" sz="2800" dirty="0"/>
        </a:p>
      </dgm:t>
    </dgm:pt>
    <dgm:pt modelId="{17865A0E-3337-4D70-8D52-C600AF6C1429}" type="parTrans" cxnId="{66819A69-7DCC-469B-9A55-62D08604C223}">
      <dgm:prSet/>
      <dgm:spPr/>
      <dgm:t>
        <a:bodyPr/>
        <a:lstStyle/>
        <a:p>
          <a:endParaRPr lang="zh-TW" altLang="en-US"/>
        </a:p>
      </dgm:t>
    </dgm:pt>
    <dgm:pt modelId="{8416E582-F51E-458B-8D17-F50516748272}" type="sibTrans" cxnId="{66819A69-7DCC-469B-9A55-62D08604C223}">
      <dgm:prSet/>
      <dgm:spPr/>
      <dgm:t>
        <a:bodyPr/>
        <a:lstStyle/>
        <a:p>
          <a:endParaRPr lang="zh-TW" altLang="en-US"/>
        </a:p>
      </dgm:t>
    </dgm:pt>
    <dgm:pt modelId="{51FBC169-030F-422A-BD51-C538D591BA01}" type="pres">
      <dgm:prSet presAssocID="{59796363-8B7C-450B-871C-F316389C5934}" presName="linear" presStyleCnt="0">
        <dgm:presLayoutVars>
          <dgm:animLvl val="lvl"/>
          <dgm:resizeHandles val="exact"/>
        </dgm:presLayoutVars>
      </dgm:prSet>
      <dgm:spPr/>
    </dgm:pt>
    <dgm:pt modelId="{BBB9A7DE-C749-45BF-9CD9-891B4FFFB08F}" type="pres">
      <dgm:prSet presAssocID="{909834A9-3CBE-4A09-8269-88B9CEC39BE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677A882-FF97-4FE8-9E40-B6B4A707B7A3}" type="pres">
      <dgm:prSet presAssocID="{909834A9-3CBE-4A09-8269-88B9CEC39BED}" presName="childText" presStyleLbl="revTx" presStyleIdx="0" presStyleCnt="1">
        <dgm:presLayoutVars>
          <dgm:bulletEnabled val="1"/>
        </dgm:presLayoutVars>
      </dgm:prSet>
      <dgm:spPr/>
    </dgm:pt>
    <dgm:pt modelId="{9AA379AE-7003-4918-98E5-8C7ED0641C0A}" type="pres">
      <dgm:prSet presAssocID="{4F946C92-BFDF-4163-A0D9-1F09871360D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EF80601-13C8-45F1-8C97-BB2AB7CB4FFF}" srcId="{59796363-8B7C-450B-871C-F316389C5934}" destId="{909834A9-3CBE-4A09-8269-88B9CEC39BED}" srcOrd="0" destOrd="0" parTransId="{665698C0-1557-4796-83DC-1026D2F77F98}" sibTransId="{AD972A39-6902-4D00-B501-DF519BDB2642}"/>
    <dgm:cxn modelId="{0A68DF1C-E887-4A43-8F1B-71F69E54BF64}" srcId="{59796363-8B7C-450B-871C-F316389C5934}" destId="{4F946C92-BFDF-4163-A0D9-1F09871360DE}" srcOrd="1" destOrd="0" parTransId="{0ECEDC43-FB1D-48E7-853E-B6C02C2A8203}" sibTransId="{8EBED2A5-F545-4A1E-B199-49C52A40C3C5}"/>
    <dgm:cxn modelId="{66819A69-7DCC-469B-9A55-62D08604C223}" srcId="{4228B5D4-8088-4247-B750-1E19AD28CA4F}" destId="{8B515EF9-EFD2-4E4D-A934-AC83E02E1680}" srcOrd="0" destOrd="0" parTransId="{17865A0E-3337-4D70-8D52-C600AF6C1429}" sibTransId="{8416E582-F51E-458B-8D17-F50516748272}"/>
    <dgm:cxn modelId="{06284D4C-3AD0-428D-8784-A5B7E9118681}" type="presOf" srcId="{A3010CDE-1CDC-41D3-8BE0-1FFC2FD5E792}" destId="{B677A882-FF97-4FE8-9E40-B6B4A707B7A3}" srcOrd="0" destOrd="3" presId="urn:microsoft.com/office/officeart/2005/8/layout/vList2"/>
    <dgm:cxn modelId="{93D05A6D-D297-4ECA-BA4F-A61F694866FC}" type="presOf" srcId="{4F946C92-BFDF-4163-A0D9-1F09871360DE}" destId="{9AA379AE-7003-4918-98E5-8C7ED0641C0A}" srcOrd="0" destOrd="0" presId="urn:microsoft.com/office/officeart/2005/8/layout/vList2"/>
    <dgm:cxn modelId="{78B5BF50-ABE7-4662-A8E1-2F5B23C22EF4}" srcId="{4228B5D4-8088-4247-B750-1E19AD28CA4F}" destId="{190E3C00-AC8A-48FC-8BD8-6DF01E6AE640}" srcOrd="1" destOrd="0" parTransId="{93998529-A5F3-4622-8404-CA3594F58DC0}" sibTransId="{06F4BF24-091A-499B-A78D-6837661F2F13}"/>
    <dgm:cxn modelId="{FF4CC559-B2DC-4989-A96C-D6DC6C8B7F52}" type="presOf" srcId="{59796363-8B7C-450B-871C-F316389C5934}" destId="{51FBC169-030F-422A-BD51-C538D591BA01}" srcOrd="0" destOrd="0" presId="urn:microsoft.com/office/officeart/2005/8/layout/vList2"/>
    <dgm:cxn modelId="{A1762384-8DBE-46E5-B6F9-FF88C5C44A9E}" type="presOf" srcId="{190E3C00-AC8A-48FC-8BD8-6DF01E6AE640}" destId="{B677A882-FF97-4FE8-9E40-B6B4A707B7A3}" srcOrd="0" destOrd="2" presId="urn:microsoft.com/office/officeart/2005/8/layout/vList2"/>
    <dgm:cxn modelId="{D29F8187-55B9-401A-A8B2-F69F887FEDB9}" srcId="{909834A9-3CBE-4A09-8269-88B9CEC39BED}" destId="{4228B5D4-8088-4247-B750-1E19AD28CA4F}" srcOrd="0" destOrd="0" parTransId="{00D57CDA-2266-492E-A5C2-B7A060FA6F46}" sibTransId="{B3C80310-DCCE-4512-B06E-F32479687125}"/>
    <dgm:cxn modelId="{91DB64A9-03A9-4C55-8992-CEBF9249DCE0}" type="presOf" srcId="{909834A9-3CBE-4A09-8269-88B9CEC39BED}" destId="{BBB9A7DE-C749-45BF-9CD9-891B4FFFB08F}" srcOrd="0" destOrd="0" presId="urn:microsoft.com/office/officeart/2005/8/layout/vList2"/>
    <dgm:cxn modelId="{48AEBEB2-3073-4D3F-A8A2-1B6741A4D536}" srcId="{909834A9-3CBE-4A09-8269-88B9CEC39BED}" destId="{A3010CDE-1CDC-41D3-8BE0-1FFC2FD5E792}" srcOrd="1" destOrd="0" parTransId="{FF4C9A52-BA80-42A6-82BA-0779830B2DC0}" sibTransId="{9BAB56E1-F95A-443C-A978-CEC2C1A5B114}"/>
    <dgm:cxn modelId="{C68090C8-1D44-430F-96F4-79A9281F2987}" type="presOf" srcId="{4228B5D4-8088-4247-B750-1E19AD28CA4F}" destId="{B677A882-FF97-4FE8-9E40-B6B4A707B7A3}" srcOrd="0" destOrd="0" presId="urn:microsoft.com/office/officeart/2005/8/layout/vList2"/>
    <dgm:cxn modelId="{D070F9F0-4722-434B-B530-E22739A6CED8}" type="presOf" srcId="{8B515EF9-EFD2-4E4D-A934-AC83E02E1680}" destId="{B677A882-FF97-4FE8-9E40-B6B4A707B7A3}" srcOrd="0" destOrd="1" presId="urn:microsoft.com/office/officeart/2005/8/layout/vList2"/>
    <dgm:cxn modelId="{CAD35151-9BDC-414D-A4B1-0429570124B1}" type="presParOf" srcId="{51FBC169-030F-422A-BD51-C538D591BA01}" destId="{BBB9A7DE-C749-45BF-9CD9-891B4FFFB08F}" srcOrd="0" destOrd="0" presId="urn:microsoft.com/office/officeart/2005/8/layout/vList2"/>
    <dgm:cxn modelId="{B6C7BF28-403C-4EA7-82AF-92ACD38715AE}" type="presParOf" srcId="{51FBC169-030F-422A-BD51-C538D591BA01}" destId="{B677A882-FF97-4FE8-9E40-B6B4A707B7A3}" srcOrd="1" destOrd="0" presId="urn:microsoft.com/office/officeart/2005/8/layout/vList2"/>
    <dgm:cxn modelId="{10BB05B3-5537-41D3-B8A0-C83EDF9A67AB}" type="presParOf" srcId="{51FBC169-030F-422A-BD51-C538D591BA01}" destId="{9AA379AE-7003-4918-98E5-8C7ED0641C0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9796363-8B7C-450B-871C-F316389C593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09834A9-3CBE-4A09-8269-88B9CEC39BED}">
      <dgm:prSet phldrT="[文字]" custT="1"/>
      <dgm:spPr/>
      <dgm:t>
        <a:bodyPr/>
        <a:lstStyle/>
        <a:p>
          <a:r>
            <a:rPr lang="en-US" altLang="zh-TW" sz="4000" dirty="0"/>
            <a:t>Unsupervised Learning</a:t>
          </a:r>
          <a:endParaRPr lang="zh-TW" altLang="en-US" sz="4000" dirty="0"/>
        </a:p>
      </dgm:t>
    </dgm:pt>
    <dgm:pt modelId="{665698C0-1557-4796-83DC-1026D2F77F98}" type="parTrans" cxnId="{8EF80601-13C8-45F1-8C97-BB2AB7CB4FFF}">
      <dgm:prSet/>
      <dgm:spPr/>
      <dgm:t>
        <a:bodyPr/>
        <a:lstStyle/>
        <a:p>
          <a:endParaRPr lang="zh-TW" altLang="en-US"/>
        </a:p>
      </dgm:t>
    </dgm:pt>
    <dgm:pt modelId="{AD972A39-6902-4D00-B501-DF519BDB2642}" type="sibTrans" cxnId="{8EF80601-13C8-45F1-8C97-BB2AB7CB4FFF}">
      <dgm:prSet/>
      <dgm:spPr/>
      <dgm:t>
        <a:bodyPr/>
        <a:lstStyle/>
        <a:p>
          <a:endParaRPr lang="zh-TW" altLang="en-US"/>
        </a:p>
      </dgm:t>
    </dgm:pt>
    <dgm:pt modelId="{4F946C92-BFDF-4163-A0D9-1F09871360DE}">
      <dgm:prSet phldrT="[文字]" custT="1"/>
      <dgm:spPr/>
      <dgm:t>
        <a:bodyPr/>
        <a:lstStyle/>
        <a:p>
          <a:r>
            <a:rPr lang="en-US" altLang="zh-TW" sz="4000" dirty="0"/>
            <a:t>Reinforcement Learning</a:t>
          </a:r>
          <a:endParaRPr lang="zh-TW" altLang="en-US" sz="4000" dirty="0"/>
        </a:p>
      </dgm:t>
    </dgm:pt>
    <dgm:pt modelId="{0ECEDC43-FB1D-48E7-853E-B6C02C2A8203}" type="parTrans" cxnId="{0A68DF1C-E887-4A43-8F1B-71F69E54BF64}">
      <dgm:prSet/>
      <dgm:spPr/>
      <dgm:t>
        <a:bodyPr/>
        <a:lstStyle/>
        <a:p>
          <a:endParaRPr lang="zh-TW" altLang="en-US"/>
        </a:p>
      </dgm:t>
    </dgm:pt>
    <dgm:pt modelId="{8EBED2A5-F545-4A1E-B199-49C52A40C3C5}" type="sibTrans" cxnId="{0A68DF1C-E887-4A43-8F1B-71F69E54BF64}">
      <dgm:prSet/>
      <dgm:spPr/>
      <dgm:t>
        <a:bodyPr/>
        <a:lstStyle/>
        <a:p>
          <a:endParaRPr lang="zh-TW" altLang="en-US"/>
        </a:p>
      </dgm:t>
    </dgm:pt>
    <dgm:pt modelId="{4228B5D4-8088-4247-B750-1E19AD28CA4F}">
      <dgm:prSet phldrT="[文字]" custT="1"/>
      <dgm:spPr/>
      <dgm:t>
        <a:bodyPr/>
        <a:lstStyle/>
        <a:p>
          <a:r>
            <a:rPr lang="zh-TW" altLang="en-US" sz="3600" dirty="0"/>
            <a:t>化繁為簡</a:t>
          </a:r>
        </a:p>
      </dgm:t>
    </dgm:pt>
    <dgm:pt modelId="{00D57CDA-2266-492E-A5C2-B7A060FA6F46}" type="parTrans" cxnId="{D29F8187-55B9-401A-A8B2-F69F887FEDB9}">
      <dgm:prSet/>
      <dgm:spPr/>
      <dgm:t>
        <a:bodyPr/>
        <a:lstStyle/>
        <a:p>
          <a:endParaRPr lang="zh-TW" altLang="en-US"/>
        </a:p>
      </dgm:t>
    </dgm:pt>
    <dgm:pt modelId="{B3C80310-DCCE-4512-B06E-F32479687125}" type="sibTrans" cxnId="{D29F8187-55B9-401A-A8B2-F69F887FEDB9}">
      <dgm:prSet/>
      <dgm:spPr/>
      <dgm:t>
        <a:bodyPr/>
        <a:lstStyle/>
        <a:p>
          <a:endParaRPr lang="zh-TW" altLang="en-US"/>
        </a:p>
      </dgm:t>
    </dgm:pt>
    <dgm:pt modelId="{A3010CDE-1CDC-41D3-8BE0-1FFC2FD5E792}">
      <dgm:prSet phldrT="[文字]"/>
      <dgm:spPr/>
      <dgm:t>
        <a:bodyPr/>
        <a:lstStyle/>
        <a:p>
          <a:r>
            <a:rPr lang="zh-TW" altLang="en-US" sz="3600" dirty="0"/>
            <a:t>無中生有</a:t>
          </a:r>
        </a:p>
      </dgm:t>
    </dgm:pt>
    <dgm:pt modelId="{FF4C9A52-BA80-42A6-82BA-0779830B2DC0}" type="parTrans" cxnId="{48AEBEB2-3073-4D3F-A8A2-1B6741A4D536}">
      <dgm:prSet/>
      <dgm:spPr/>
      <dgm:t>
        <a:bodyPr/>
        <a:lstStyle/>
        <a:p>
          <a:endParaRPr lang="zh-TW" altLang="en-US"/>
        </a:p>
      </dgm:t>
    </dgm:pt>
    <dgm:pt modelId="{9BAB56E1-F95A-443C-A978-CEC2C1A5B114}" type="sibTrans" cxnId="{48AEBEB2-3073-4D3F-A8A2-1B6741A4D536}">
      <dgm:prSet/>
      <dgm:spPr/>
      <dgm:t>
        <a:bodyPr/>
        <a:lstStyle/>
        <a:p>
          <a:endParaRPr lang="zh-TW" altLang="en-US"/>
        </a:p>
      </dgm:t>
    </dgm:pt>
    <dgm:pt modelId="{190E3C00-AC8A-48FC-8BD8-6DF01E6AE640}">
      <dgm:prSet phldrT="[文字]" custT="1"/>
      <dgm:spPr/>
      <dgm:t>
        <a:bodyPr/>
        <a:lstStyle/>
        <a:p>
          <a:r>
            <a:rPr lang="en-US" altLang="zh-TW" sz="2800" dirty="0"/>
            <a:t>Word Vector and Audio Word Vector</a:t>
          </a:r>
          <a:endParaRPr lang="zh-TW" altLang="en-US" sz="2800" dirty="0"/>
        </a:p>
      </dgm:t>
    </dgm:pt>
    <dgm:pt modelId="{93998529-A5F3-4622-8404-CA3594F58DC0}" type="parTrans" cxnId="{78B5BF50-ABE7-4662-A8E1-2F5B23C22EF4}">
      <dgm:prSet/>
      <dgm:spPr/>
      <dgm:t>
        <a:bodyPr/>
        <a:lstStyle/>
        <a:p>
          <a:endParaRPr lang="zh-TW" altLang="en-US"/>
        </a:p>
      </dgm:t>
    </dgm:pt>
    <dgm:pt modelId="{06F4BF24-091A-499B-A78D-6837661F2F13}" type="sibTrans" cxnId="{78B5BF50-ABE7-4662-A8E1-2F5B23C22EF4}">
      <dgm:prSet/>
      <dgm:spPr/>
      <dgm:t>
        <a:bodyPr/>
        <a:lstStyle/>
        <a:p>
          <a:endParaRPr lang="zh-TW" altLang="en-US"/>
        </a:p>
      </dgm:t>
    </dgm:pt>
    <dgm:pt modelId="{8B515EF9-EFD2-4E4D-A934-AC83E02E1680}">
      <dgm:prSet phldrT="[文字]" custT="1"/>
      <dgm:spPr/>
      <dgm:t>
        <a:bodyPr/>
        <a:lstStyle/>
        <a:p>
          <a:r>
            <a:rPr lang="en-US" altLang="zh-TW" sz="2800" dirty="0"/>
            <a:t>Auto-encoder</a:t>
          </a:r>
          <a:endParaRPr lang="zh-TW" altLang="en-US" sz="2800" dirty="0"/>
        </a:p>
      </dgm:t>
    </dgm:pt>
    <dgm:pt modelId="{17865A0E-3337-4D70-8D52-C600AF6C1429}" type="parTrans" cxnId="{66819A69-7DCC-469B-9A55-62D08604C223}">
      <dgm:prSet/>
      <dgm:spPr/>
      <dgm:t>
        <a:bodyPr/>
        <a:lstStyle/>
        <a:p>
          <a:endParaRPr lang="zh-TW" altLang="en-US"/>
        </a:p>
      </dgm:t>
    </dgm:pt>
    <dgm:pt modelId="{8416E582-F51E-458B-8D17-F50516748272}" type="sibTrans" cxnId="{66819A69-7DCC-469B-9A55-62D08604C223}">
      <dgm:prSet/>
      <dgm:spPr/>
      <dgm:t>
        <a:bodyPr/>
        <a:lstStyle/>
        <a:p>
          <a:endParaRPr lang="zh-TW" altLang="en-US"/>
        </a:p>
      </dgm:t>
    </dgm:pt>
    <dgm:pt modelId="{51FBC169-030F-422A-BD51-C538D591BA01}" type="pres">
      <dgm:prSet presAssocID="{59796363-8B7C-450B-871C-F316389C5934}" presName="linear" presStyleCnt="0">
        <dgm:presLayoutVars>
          <dgm:animLvl val="lvl"/>
          <dgm:resizeHandles val="exact"/>
        </dgm:presLayoutVars>
      </dgm:prSet>
      <dgm:spPr/>
    </dgm:pt>
    <dgm:pt modelId="{BBB9A7DE-C749-45BF-9CD9-891B4FFFB08F}" type="pres">
      <dgm:prSet presAssocID="{909834A9-3CBE-4A09-8269-88B9CEC39BE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677A882-FF97-4FE8-9E40-B6B4A707B7A3}" type="pres">
      <dgm:prSet presAssocID="{909834A9-3CBE-4A09-8269-88B9CEC39BED}" presName="childText" presStyleLbl="revTx" presStyleIdx="0" presStyleCnt="1">
        <dgm:presLayoutVars>
          <dgm:bulletEnabled val="1"/>
        </dgm:presLayoutVars>
      </dgm:prSet>
      <dgm:spPr/>
    </dgm:pt>
    <dgm:pt modelId="{9AA379AE-7003-4918-98E5-8C7ED0641C0A}" type="pres">
      <dgm:prSet presAssocID="{4F946C92-BFDF-4163-A0D9-1F09871360D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EF80601-13C8-45F1-8C97-BB2AB7CB4FFF}" srcId="{59796363-8B7C-450B-871C-F316389C5934}" destId="{909834A9-3CBE-4A09-8269-88B9CEC39BED}" srcOrd="0" destOrd="0" parTransId="{665698C0-1557-4796-83DC-1026D2F77F98}" sibTransId="{AD972A39-6902-4D00-B501-DF519BDB2642}"/>
    <dgm:cxn modelId="{0A68DF1C-E887-4A43-8F1B-71F69E54BF64}" srcId="{59796363-8B7C-450B-871C-F316389C5934}" destId="{4F946C92-BFDF-4163-A0D9-1F09871360DE}" srcOrd="1" destOrd="0" parTransId="{0ECEDC43-FB1D-48E7-853E-B6C02C2A8203}" sibTransId="{8EBED2A5-F545-4A1E-B199-49C52A40C3C5}"/>
    <dgm:cxn modelId="{66819A69-7DCC-469B-9A55-62D08604C223}" srcId="{4228B5D4-8088-4247-B750-1E19AD28CA4F}" destId="{8B515EF9-EFD2-4E4D-A934-AC83E02E1680}" srcOrd="0" destOrd="0" parTransId="{17865A0E-3337-4D70-8D52-C600AF6C1429}" sibTransId="{8416E582-F51E-458B-8D17-F50516748272}"/>
    <dgm:cxn modelId="{06284D4C-3AD0-428D-8784-A5B7E9118681}" type="presOf" srcId="{A3010CDE-1CDC-41D3-8BE0-1FFC2FD5E792}" destId="{B677A882-FF97-4FE8-9E40-B6B4A707B7A3}" srcOrd="0" destOrd="3" presId="urn:microsoft.com/office/officeart/2005/8/layout/vList2"/>
    <dgm:cxn modelId="{93D05A6D-D297-4ECA-BA4F-A61F694866FC}" type="presOf" srcId="{4F946C92-BFDF-4163-A0D9-1F09871360DE}" destId="{9AA379AE-7003-4918-98E5-8C7ED0641C0A}" srcOrd="0" destOrd="0" presId="urn:microsoft.com/office/officeart/2005/8/layout/vList2"/>
    <dgm:cxn modelId="{78B5BF50-ABE7-4662-A8E1-2F5B23C22EF4}" srcId="{4228B5D4-8088-4247-B750-1E19AD28CA4F}" destId="{190E3C00-AC8A-48FC-8BD8-6DF01E6AE640}" srcOrd="1" destOrd="0" parTransId="{93998529-A5F3-4622-8404-CA3594F58DC0}" sibTransId="{06F4BF24-091A-499B-A78D-6837661F2F13}"/>
    <dgm:cxn modelId="{FF4CC559-B2DC-4989-A96C-D6DC6C8B7F52}" type="presOf" srcId="{59796363-8B7C-450B-871C-F316389C5934}" destId="{51FBC169-030F-422A-BD51-C538D591BA01}" srcOrd="0" destOrd="0" presId="urn:microsoft.com/office/officeart/2005/8/layout/vList2"/>
    <dgm:cxn modelId="{A1762384-8DBE-46E5-B6F9-FF88C5C44A9E}" type="presOf" srcId="{190E3C00-AC8A-48FC-8BD8-6DF01E6AE640}" destId="{B677A882-FF97-4FE8-9E40-B6B4A707B7A3}" srcOrd="0" destOrd="2" presId="urn:microsoft.com/office/officeart/2005/8/layout/vList2"/>
    <dgm:cxn modelId="{D29F8187-55B9-401A-A8B2-F69F887FEDB9}" srcId="{909834A9-3CBE-4A09-8269-88B9CEC39BED}" destId="{4228B5D4-8088-4247-B750-1E19AD28CA4F}" srcOrd="0" destOrd="0" parTransId="{00D57CDA-2266-492E-A5C2-B7A060FA6F46}" sibTransId="{B3C80310-DCCE-4512-B06E-F32479687125}"/>
    <dgm:cxn modelId="{91DB64A9-03A9-4C55-8992-CEBF9249DCE0}" type="presOf" srcId="{909834A9-3CBE-4A09-8269-88B9CEC39BED}" destId="{BBB9A7DE-C749-45BF-9CD9-891B4FFFB08F}" srcOrd="0" destOrd="0" presId="urn:microsoft.com/office/officeart/2005/8/layout/vList2"/>
    <dgm:cxn modelId="{48AEBEB2-3073-4D3F-A8A2-1B6741A4D536}" srcId="{909834A9-3CBE-4A09-8269-88B9CEC39BED}" destId="{A3010CDE-1CDC-41D3-8BE0-1FFC2FD5E792}" srcOrd="1" destOrd="0" parTransId="{FF4C9A52-BA80-42A6-82BA-0779830B2DC0}" sibTransId="{9BAB56E1-F95A-443C-A978-CEC2C1A5B114}"/>
    <dgm:cxn modelId="{C68090C8-1D44-430F-96F4-79A9281F2987}" type="presOf" srcId="{4228B5D4-8088-4247-B750-1E19AD28CA4F}" destId="{B677A882-FF97-4FE8-9E40-B6B4A707B7A3}" srcOrd="0" destOrd="0" presId="urn:microsoft.com/office/officeart/2005/8/layout/vList2"/>
    <dgm:cxn modelId="{D070F9F0-4722-434B-B530-E22739A6CED8}" type="presOf" srcId="{8B515EF9-EFD2-4E4D-A934-AC83E02E1680}" destId="{B677A882-FF97-4FE8-9E40-B6B4A707B7A3}" srcOrd="0" destOrd="1" presId="urn:microsoft.com/office/officeart/2005/8/layout/vList2"/>
    <dgm:cxn modelId="{CAD35151-9BDC-414D-A4B1-0429570124B1}" type="presParOf" srcId="{51FBC169-030F-422A-BD51-C538D591BA01}" destId="{BBB9A7DE-C749-45BF-9CD9-891B4FFFB08F}" srcOrd="0" destOrd="0" presId="urn:microsoft.com/office/officeart/2005/8/layout/vList2"/>
    <dgm:cxn modelId="{B6C7BF28-403C-4EA7-82AF-92ACD38715AE}" type="presParOf" srcId="{51FBC169-030F-422A-BD51-C538D591BA01}" destId="{B677A882-FF97-4FE8-9E40-B6B4A707B7A3}" srcOrd="1" destOrd="0" presId="urn:microsoft.com/office/officeart/2005/8/layout/vList2"/>
    <dgm:cxn modelId="{10BB05B3-5537-41D3-B8A0-C83EDF9A67AB}" type="presParOf" srcId="{51FBC169-030F-422A-BD51-C538D591BA01}" destId="{9AA379AE-7003-4918-98E5-8C7ED0641C0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9796363-8B7C-450B-871C-F316389C5934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09834A9-3CBE-4A09-8269-88B9CEC39BED}">
      <dgm:prSet phldrT="[文字]" custT="1"/>
      <dgm:spPr/>
      <dgm:t>
        <a:bodyPr/>
        <a:lstStyle/>
        <a:p>
          <a:r>
            <a:rPr lang="en-US" altLang="zh-TW" sz="4000" dirty="0"/>
            <a:t>Unsupervised Learning</a:t>
          </a:r>
          <a:endParaRPr lang="zh-TW" altLang="en-US" sz="4000" dirty="0"/>
        </a:p>
      </dgm:t>
    </dgm:pt>
    <dgm:pt modelId="{665698C0-1557-4796-83DC-1026D2F77F98}" type="parTrans" cxnId="{8EF80601-13C8-45F1-8C97-BB2AB7CB4FFF}">
      <dgm:prSet/>
      <dgm:spPr/>
      <dgm:t>
        <a:bodyPr/>
        <a:lstStyle/>
        <a:p>
          <a:endParaRPr lang="zh-TW" altLang="en-US"/>
        </a:p>
      </dgm:t>
    </dgm:pt>
    <dgm:pt modelId="{AD972A39-6902-4D00-B501-DF519BDB2642}" type="sibTrans" cxnId="{8EF80601-13C8-45F1-8C97-BB2AB7CB4FFF}">
      <dgm:prSet/>
      <dgm:spPr/>
      <dgm:t>
        <a:bodyPr/>
        <a:lstStyle/>
        <a:p>
          <a:endParaRPr lang="zh-TW" altLang="en-US"/>
        </a:p>
      </dgm:t>
    </dgm:pt>
    <dgm:pt modelId="{4F946C92-BFDF-4163-A0D9-1F09871360DE}">
      <dgm:prSet phldrT="[文字]" custT="1"/>
      <dgm:spPr/>
      <dgm:t>
        <a:bodyPr/>
        <a:lstStyle/>
        <a:p>
          <a:r>
            <a:rPr lang="en-US" altLang="zh-TW" sz="4000" dirty="0"/>
            <a:t>Reinforcement Learning</a:t>
          </a:r>
          <a:endParaRPr lang="zh-TW" altLang="en-US" sz="4000" dirty="0"/>
        </a:p>
      </dgm:t>
    </dgm:pt>
    <dgm:pt modelId="{0ECEDC43-FB1D-48E7-853E-B6C02C2A8203}" type="parTrans" cxnId="{0A68DF1C-E887-4A43-8F1B-71F69E54BF64}">
      <dgm:prSet/>
      <dgm:spPr/>
      <dgm:t>
        <a:bodyPr/>
        <a:lstStyle/>
        <a:p>
          <a:endParaRPr lang="zh-TW" altLang="en-US"/>
        </a:p>
      </dgm:t>
    </dgm:pt>
    <dgm:pt modelId="{8EBED2A5-F545-4A1E-B199-49C52A40C3C5}" type="sibTrans" cxnId="{0A68DF1C-E887-4A43-8F1B-71F69E54BF64}">
      <dgm:prSet/>
      <dgm:spPr/>
      <dgm:t>
        <a:bodyPr/>
        <a:lstStyle/>
        <a:p>
          <a:endParaRPr lang="zh-TW" altLang="en-US"/>
        </a:p>
      </dgm:t>
    </dgm:pt>
    <dgm:pt modelId="{4228B5D4-8088-4247-B750-1E19AD28CA4F}">
      <dgm:prSet phldrT="[文字]" custT="1"/>
      <dgm:spPr/>
      <dgm:t>
        <a:bodyPr/>
        <a:lstStyle/>
        <a:p>
          <a:r>
            <a:rPr lang="zh-TW" altLang="en-US" sz="3600" dirty="0"/>
            <a:t>化繁為簡</a:t>
          </a:r>
        </a:p>
      </dgm:t>
    </dgm:pt>
    <dgm:pt modelId="{00D57CDA-2266-492E-A5C2-B7A060FA6F46}" type="parTrans" cxnId="{D29F8187-55B9-401A-A8B2-F69F887FEDB9}">
      <dgm:prSet/>
      <dgm:spPr/>
      <dgm:t>
        <a:bodyPr/>
        <a:lstStyle/>
        <a:p>
          <a:endParaRPr lang="zh-TW" altLang="en-US"/>
        </a:p>
      </dgm:t>
    </dgm:pt>
    <dgm:pt modelId="{B3C80310-DCCE-4512-B06E-F32479687125}" type="sibTrans" cxnId="{D29F8187-55B9-401A-A8B2-F69F887FEDB9}">
      <dgm:prSet/>
      <dgm:spPr/>
      <dgm:t>
        <a:bodyPr/>
        <a:lstStyle/>
        <a:p>
          <a:endParaRPr lang="zh-TW" altLang="en-US"/>
        </a:p>
      </dgm:t>
    </dgm:pt>
    <dgm:pt modelId="{A3010CDE-1CDC-41D3-8BE0-1FFC2FD5E792}">
      <dgm:prSet phldrT="[文字]"/>
      <dgm:spPr/>
      <dgm:t>
        <a:bodyPr/>
        <a:lstStyle/>
        <a:p>
          <a:r>
            <a:rPr lang="zh-TW" altLang="en-US" sz="3600" dirty="0"/>
            <a:t>無中生有</a:t>
          </a:r>
        </a:p>
      </dgm:t>
    </dgm:pt>
    <dgm:pt modelId="{FF4C9A52-BA80-42A6-82BA-0779830B2DC0}" type="parTrans" cxnId="{48AEBEB2-3073-4D3F-A8A2-1B6741A4D536}">
      <dgm:prSet/>
      <dgm:spPr/>
      <dgm:t>
        <a:bodyPr/>
        <a:lstStyle/>
        <a:p>
          <a:endParaRPr lang="zh-TW" altLang="en-US"/>
        </a:p>
      </dgm:t>
    </dgm:pt>
    <dgm:pt modelId="{9BAB56E1-F95A-443C-A978-CEC2C1A5B114}" type="sibTrans" cxnId="{48AEBEB2-3073-4D3F-A8A2-1B6741A4D536}">
      <dgm:prSet/>
      <dgm:spPr/>
      <dgm:t>
        <a:bodyPr/>
        <a:lstStyle/>
        <a:p>
          <a:endParaRPr lang="zh-TW" altLang="en-US"/>
        </a:p>
      </dgm:t>
    </dgm:pt>
    <dgm:pt modelId="{190E3C00-AC8A-48FC-8BD8-6DF01E6AE640}">
      <dgm:prSet phldrT="[文字]" custT="1"/>
      <dgm:spPr/>
      <dgm:t>
        <a:bodyPr/>
        <a:lstStyle/>
        <a:p>
          <a:r>
            <a:rPr lang="en-US" altLang="zh-TW" sz="2800" dirty="0"/>
            <a:t>Example: Word Vector and Audio Word Vector</a:t>
          </a:r>
          <a:endParaRPr lang="zh-TW" altLang="en-US" sz="2800" dirty="0"/>
        </a:p>
      </dgm:t>
    </dgm:pt>
    <dgm:pt modelId="{93998529-A5F3-4622-8404-CA3594F58DC0}" type="parTrans" cxnId="{78B5BF50-ABE7-4662-A8E1-2F5B23C22EF4}">
      <dgm:prSet/>
      <dgm:spPr/>
      <dgm:t>
        <a:bodyPr/>
        <a:lstStyle/>
        <a:p>
          <a:endParaRPr lang="zh-TW" altLang="en-US"/>
        </a:p>
      </dgm:t>
    </dgm:pt>
    <dgm:pt modelId="{06F4BF24-091A-499B-A78D-6837661F2F13}" type="sibTrans" cxnId="{78B5BF50-ABE7-4662-A8E1-2F5B23C22EF4}">
      <dgm:prSet/>
      <dgm:spPr/>
      <dgm:t>
        <a:bodyPr/>
        <a:lstStyle/>
        <a:p>
          <a:endParaRPr lang="zh-TW" altLang="en-US"/>
        </a:p>
      </dgm:t>
    </dgm:pt>
    <dgm:pt modelId="{51FBC169-030F-422A-BD51-C538D591BA01}" type="pres">
      <dgm:prSet presAssocID="{59796363-8B7C-450B-871C-F316389C5934}" presName="linear" presStyleCnt="0">
        <dgm:presLayoutVars>
          <dgm:animLvl val="lvl"/>
          <dgm:resizeHandles val="exact"/>
        </dgm:presLayoutVars>
      </dgm:prSet>
      <dgm:spPr/>
    </dgm:pt>
    <dgm:pt modelId="{BBB9A7DE-C749-45BF-9CD9-891B4FFFB08F}" type="pres">
      <dgm:prSet presAssocID="{909834A9-3CBE-4A09-8269-88B9CEC39BE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677A882-FF97-4FE8-9E40-B6B4A707B7A3}" type="pres">
      <dgm:prSet presAssocID="{909834A9-3CBE-4A09-8269-88B9CEC39BED}" presName="childText" presStyleLbl="revTx" presStyleIdx="0" presStyleCnt="1">
        <dgm:presLayoutVars>
          <dgm:bulletEnabled val="1"/>
        </dgm:presLayoutVars>
      </dgm:prSet>
      <dgm:spPr/>
    </dgm:pt>
    <dgm:pt modelId="{9AA379AE-7003-4918-98E5-8C7ED0641C0A}" type="pres">
      <dgm:prSet presAssocID="{4F946C92-BFDF-4163-A0D9-1F09871360D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EF80601-13C8-45F1-8C97-BB2AB7CB4FFF}" srcId="{59796363-8B7C-450B-871C-F316389C5934}" destId="{909834A9-3CBE-4A09-8269-88B9CEC39BED}" srcOrd="0" destOrd="0" parTransId="{665698C0-1557-4796-83DC-1026D2F77F98}" sibTransId="{AD972A39-6902-4D00-B501-DF519BDB2642}"/>
    <dgm:cxn modelId="{0A68DF1C-E887-4A43-8F1B-71F69E54BF64}" srcId="{59796363-8B7C-450B-871C-F316389C5934}" destId="{4F946C92-BFDF-4163-A0D9-1F09871360DE}" srcOrd="1" destOrd="0" parTransId="{0ECEDC43-FB1D-48E7-853E-B6C02C2A8203}" sibTransId="{8EBED2A5-F545-4A1E-B199-49C52A40C3C5}"/>
    <dgm:cxn modelId="{06284D4C-3AD0-428D-8784-A5B7E9118681}" type="presOf" srcId="{A3010CDE-1CDC-41D3-8BE0-1FFC2FD5E792}" destId="{B677A882-FF97-4FE8-9E40-B6B4A707B7A3}" srcOrd="0" destOrd="2" presId="urn:microsoft.com/office/officeart/2005/8/layout/vList2"/>
    <dgm:cxn modelId="{93D05A6D-D297-4ECA-BA4F-A61F694866FC}" type="presOf" srcId="{4F946C92-BFDF-4163-A0D9-1F09871360DE}" destId="{9AA379AE-7003-4918-98E5-8C7ED0641C0A}" srcOrd="0" destOrd="0" presId="urn:microsoft.com/office/officeart/2005/8/layout/vList2"/>
    <dgm:cxn modelId="{78B5BF50-ABE7-4662-A8E1-2F5B23C22EF4}" srcId="{4228B5D4-8088-4247-B750-1E19AD28CA4F}" destId="{190E3C00-AC8A-48FC-8BD8-6DF01E6AE640}" srcOrd="0" destOrd="0" parTransId="{93998529-A5F3-4622-8404-CA3594F58DC0}" sibTransId="{06F4BF24-091A-499B-A78D-6837661F2F13}"/>
    <dgm:cxn modelId="{FF4CC559-B2DC-4989-A96C-D6DC6C8B7F52}" type="presOf" srcId="{59796363-8B7C-450B-871C-F316389C5934}" destId="{51FBC169-030F-422A-BD51-C538D591BA01}" srcOrd="0" destOrd="0" presId="urn:microsoft.com/office/officeart/2005/8/layout/vList2"/>
    <dgm:cxn modelId="{A1762384-8DBE-46E5-B6F9-FF88C5C44A9E}" type="presOf" srcId="{190E3C00-AC8A-48FC-8BD8-6DF01E6AE640}" destId="{B677A882-FF97-4FE8-9E40-B6B4A707B7A3}" srcOrd="0" destOrd="1" presId="urn:microsoft.com/office/officeart/2005/8/layout/vList2"/>
    <dgm:cxn modelId="{D29F8187-55B9-401A-A8B2-F69F887FEDB9}" srcId="{909834A9-3CBE-4A09-8269-88B9CEC39BED}" destId="{4228B5D4-8088-4247-B750-1E19AD28CA4F}" srcOrd="0" destOrd="0" parTransId="{00D57CDA-2266-492E-A5C2-B7A060FA6F46}" sibTransId="{B3C80310-DCCE-4512-B06E-F32479687125}"/>
    <dgm:cxn modelId="{91DB64A9-03A9-4C55-8992-CEBF9249DCE0}" type="presOf" srcId="{909834A9-3CBE-4A09-8269-88B9CEC39BED}" destId="{BBB9A7DE-C749-45BF-9CD9-891B4FFFB08F}" srcOrd="0" destOrd="0" presId="urn:microsoft.com/office/officeart/2005/8/layout/vList2"/>
    <dgm:cxn modelId="{48AEBEB2-3073-4D3F-A8A2-1B6741A4D536}" srcId="{909834A9-3CBE-4A09-8269-88B9CEC39BED}" destId="{A3010CDE-1CDC-41D3-8BE0-1FFC2FD5E792}" srcOrd="1" destOrd="0" parTransId="{FF4C9A52-BA80-42A6-82BA-0779830B2DC0}" sibTransId="{9BAB56E1-F95A-443C-A978-CEC2C1A5B114}"/>
    <dgm:cxn modelId="{C68090C8-1D44-430F-96F4-79A9281F2987}" type="presOf" srcId="{4228B5D4-8088-4247-B750-1E19AD28CA4F}" destId="{B677A882-FF97-4FE8-9E40-B6B4A707B7A3}" srcOrd="0" destOrd="0" presId="urn:microsoft.com/office/officeart/2005/8/layout/vList2"/>
    <dgm:cxn modelId="{CAD35151-9BDC-414D-A4B1-0429570124B1}" type="presParOf" srcId="{51FBC169-030F-422A-BD51-C538D591BA01}" destId="{BBB9A7DE-C749-45BF-9CD9-891B4FFFB08F}" srcOrd="0" destOrd="0" presId="urn:microsoft.com/office/officeart/2005/8/layout/vList2"/>
    <dgm:cxn modelId="{B6C7BF28-403C-4EA7-82AF-92ACD38715AE}" type="presParOf" srcId="{51FBC169-030F-422A-BD51-C538D591BA01}" destId="{B677A882-FF97-4FE8-9E40-B6B4A707B7A3}" srcOrd="1" destOrd="0" presId="urn:microsoft.com/office/officeart/2005/8/layout/vList2"/>
    <dgm:cxn modelId="{10BB05B3-5537-41D3-B8A0-C83EDF9A67AB}" type="presParOf" srcId="{51FBC169-030F-422A-BD51-C538D591BA01}" destId="{9AA379AE-7003-4918-98E5-8C7ED0641C0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8F73C6-CAF0-4F5F-90A8-7D38D47DA6A7}" type="doc">
      <dgm:prSet loTypeId="urn:microsoft.com/office/officeart/2005/8/layout/process4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B088B17-FAF7-4E68-8951-4553CB1D1B43}">
      <dgm:prSet phldrT="[文字]" custT="1"/>
      <dgm:spPr/>
      <dgm:t>
        <a:bodyPr/>
        <a:lstStyle/>
        <a:p>
          <a:r>
            <a:rPr lang="en-US" altLang="zh-TW" sz="3200"/>
            <a:t>Step 1: define a set of function              </a:t>
          </a:r>
          <a:endParaRPr lang="zh-TW" altLang="en-US" sz="3200"/>
        </a:p>
      </dgm:t>
    </dgm:pt>
    <dgm:pt modelId="{6D3AE3D4-D523-41E8-92C1-C24D394989AC}" type="parTrans" cxnId="{B3C4566F-6345-4982-AC70-9237EABB9DCA}">
      <dgm:prSet/>
      <dgm:spPr/>
      <dgm:t>
        <a:bodyPr/>
        <a:lstStyle/>
        <a:p>
          <a:endParaRPr lang="zh-TW" altLang="en-US"/>
        </a:p>
      </dgm:t>
    </dgm:pt>
    <dgm:pt modelId="{B9092FDF-71F5-4CDE-B867-D02BF5D059AB}" type="sibTrans" cxnId="{B3C4566F-6345-4982-AC70-9237EABB9DCA}">
      <dgm:prSet/>
      <dgm:spPr/>
      <dgm:t>
        <a:bodyPr/>
        <a:lstStyle/>
        <a:p>
          <a:endParaRPr lang="zh-TW" altLang="en-US"/>
        </a:p>
      </dgm:t>
    </dgm:pt>
    <dgm:pt modelId="{C045E27F-CC6D-44E4-921E-043A45D69E29}">
      <dgm:prSet phldrT="[文字]" custT="1"/>
      <dgm:spPr/>
      <dgm:t>
        <a:bodyPr/>
        <a:lstStyle/>
        <a:p>
          <a:r>
            <a:rPr lang="en-US" altLang="zh-TW" sz="3200" dirty="0"/>
            <a:t>Step 2: goodness of function</a:t>
          </a:r>
          <a:endParaRPr lang="zh-TW" altLang="en-US" sz="3200" dirty="0"/>
        </a:p>
      </dgm:t>
    </dgm:pt>
    <dgm:pt modelId="{AE92E503-D95A-45BB-B593-6A6A2342715E}" type="parTrans" cxnId="{0A39D95E-F8A0-4CD2-A57A-9BA16AD4935E}">
      <dgm:prSet/>
      <dgm:spPr/>
      <dgm:t>
        <a:bodyPr/>
        <a:lstStyle/>
        <a:p>
          <a:endParaRPr lang="zh-TW" altLang="en-US"/>
        </a:p>
      </dgm:t>
    </dgm:pt>
    <dgm:pt modelId="{3F87110D-8A08-4156-B984-FAC40F2BCBC7}" type="sibTrans" cxnId="{0A39D95E-F8A0-4CD2-A57A-9BA16AD4935E}">
      <dgm:prSet/>
      <dgm:spPr/>
      <dgm:t>
        <a:bodyPr/>
        <a:lstStyle/>
        <a:p>
          <a:endParaRPr lang="zh-TW" altLang="en-US"/>
        </a:p>
      </dgm:t>
    </dgm:pt>
    <dgm:pt modelId="{6E633C15-BDBA-46FE-B4C2-DD22AAB1629D}">
      <dgm:prSet phldrT="[文字]" custT="1"/>
      <dgm:spPr/>
      <dgm:t>
        <a:bodyPr/>
        <a:lstStyle/>
        <a:p>
          <a:r>
            <a:rPr lang="en-US" altLang="zh-TW" sz="3200" dirty="0"/>
            <a:t>Step 3: pick the best function</a:t>
          </a:r>
          <a:endParaRPr lang="zh-TW" altLang="en-US" sz="3200" dirty="0"/>
        </a:p>
      </dgm:t>
    </dgm:pt>
    <dgm:pt modelId="{44F827EE-A0CA-427C-A76A-65840A148D57}" type="parTrans" cxnId="{EAAB4069-9C34-465D-9CDC-BDFBB741B3D5}">
      <dgm:prSet/>
      <dgm:spPr/>
      <dgm:t>
        <a:bodyPr/>
        <a:lstStyle/>
        <a:p>
          <a:endParaRPr lang="zh-TW" altLang="en-US"/>
        </a:p>
      </dgm:t>
    </dgm:pt>
    <dgm:pt modelId="{D3E3BF7C-F9D5-48DE-9454-9501EE53C243}" type="sibTrans" cxnId="{EAAB4069-9C34-465D-9CDC-BDFBB741B3D5}">
      <dgm:prSet/>
      <dgm:spPr/>
      <dgm:t>
        <a:bodyPr/>
        <a:lstStyle/>
        <a:p>
          <a:endParaRPr lang="zh-TW" altLang="en-US"/>
        </a:p>
      </dgm:t>
    </dgm:pt>
    <dgm:pt modelId="{3662EEEA-979E-495A-8E71-C48CDB0BB455}" type="pres">
      <dgm:prSet presAssocID="{338F73C6-CAF0-4F5F-90A8-7D38D47DA6A7}" presName="Name0" presStyleCnt="0">
        <dgm:presLayoutVars>
          <dgm:dir/>
          <dgm:animLvl val="lvl"/>
          <dgm:resizeHandles val="exact"/>
        </dgm:presLayoutVars>
      </dgm:prSet>
      <dgm:spPr/>
    </dgm:pt>
    <dgm:pt modelId="{46DE4021-BA95-4917-9551-43ECCA844D9D}" type="pres">
      <dgm:prSet presAssocID="{6E633C15-BDBA-46FE-B4C2-DD22AAB1629D}" presName="boxAndChildren" presStyleCnt="0"/>
      <dgm:spPr/>
    </dgm:pt>
    <dgm:pt modelId="{EF8DF8C9-B159-41BE-98D5-D6757343F54B}" type="pres">
      <dgm:prSet presAssocID="{6E633C15-BDBA-46FE-B4C2-DD22AAB1629D}" presName="parentTextBox" presStyleLbl="node1" presStyleIdx="0" presStyleCnt="3"/>
      <dgm:spPr/>
    </dgm:pt>
    <dgm:pt modelId="{2E2479ED-070F-46E7-A901-5DF6B12590CE}" type="pres">
      <dgm:prSet presAssocID="{3F87110D-8A08-4156-B984-FAC40F2BCBC7}" presName="sp" presStyleCnt="0"/>
      <dgm:spPr/>
    </dgm:pt>
    <dgm:pt modelId="{9358B299-9DEA-47B3-B2EE-E0A727AAA3FA}" type="pres">
      <dgm:prSet presAssocID="{C045E27F-CC6D-44E4-921E-043A45D69E29}" presName="arrowAndChildren" presStyleCnt="0"/>
      <dgm:spPr/>
    </dgm:pt>
    <dgm:pt modelId="{CC79D3D5-9A8A-4191-83E2-7CDB53064805}" type="pres">
      <dgm:prSet presAssocID="{C045E27F-CC6D-44E4-921E-043A45D69E29}" presName="parentTextArrow" presStyleLbl="node1" presStyleIdx="1" presStyleCnt="3"/>
      <dgm:spPr/>
    </dgm:pt>
    <dgm:pt modelId="{40B0FF22-FC78-493D-8859-CAE7EB10C43C}" type="pres">
      <dgm:prSet presAssocID="{B9092FDF-71F5-4CDE-B867-D02BF5D059AB}" presName="sp" presStyleCnt="0"/>
      <dgm:spPr/>
    </dgm:pt>
    <dgm:pt modelId="{41BE1B0E-E5A0-49EF-838D-5B9F9C8C3E34}" type="pres">
      <dgm:prSet presAssocID="{9B088B17-FAF7-4E68-8951-4553CB1D1B43}" presName="arrowAndChildren" presStyleCnt="0"/>
      <dgm:spPr/>
    </dgm:pt>
    <dgm:pt modelId="{EF76621B-300A-4B85-A68D-21B3AA638756}" type="pres">
      <dgm:prSet presAssocID="{9B088B17-FAF7-4E68-8951-4553CB1D1B43}" presName="parentTextArrow" presStyleLbl="node1" presStyleIdx="2" presStyleCnt="3"/>
      <dgm:spPr/>
    </dgm:pt>
  </dgm:ptLst>
  <dgm:cxnLst>
    <dgm:cxn modelId="{83551410-9C8B-4AD5-ADAE-8750CE3008C5}" type="presOf" srcId="{C045E27F-CC6D-44E4-921E-043A45D69E29}" destId="{CC79D3D5-9A8A-4191-83E2-7CDB53064805}" srcOrd="0" destOrd="0" presId="urn:microsoft.com/office/officeart/2005/8/layout/process4"/>
    <dgm:cxn modelId="{84D2D816-9049-48AA-A235-00BD0B0664D3}" type="presOf" srcId="{338F73C6-CAF0-4F5F-90A8-7D38D47DA6A7}" destId="{3662EEEA-979E-495A-8E71-C48CDB0BB455}" srcOrd="0" destOrd="0" presId="urn:microsoft.com/office/officeart/2005/8/layout/process4"/>
    <dgm:cxn modelId="{0A39D95E-F8A0-4CD2-A57A-9BA16AD4935E}" srcId="{338F73C6-CAF0-4F5F-90A8-7D38D47DA6A7}" destId="{C045E27F-CC6D-44E4-921E-043A45D69E29}" srcOrd="1" destOrd="0" parTransId="{AE92E503-D95A-45BB-B593-6A6A2342715E}" sibTransId="{3F87110D-8A08-4156-B984-FAC40F2BCBC7}"/>
    <dgm:cxn modelId="{EAAB4069-9C34-465D-9CDC-BDFBB741B3D5}" srcId="{338F73C6-CAF0-4F5F-90A8-7D38D47DA6A7}" destId="{6E633C15-BDBA-46FE-B4C2-DD22AAB1629D}" srcOrd="2" destOrd="0" parTransId="{44F827EE-A0CA-427C-A76A-65840A148D57}" sibTransId="{D3E3BF7C-F9D5-48DE-9454-9501EE53C243}"/>
    <dgm:cxn modelId="{B3C4566F-6345-4982-AC70-9237EABB9DCA}" srcId="{338F73C6-CAF0-4F5F-90A8-7D38D47DA6A7}" destId="{9B088B17-FAF7-4E68-8951-4553CB1D1B43}" srcOrd="0" destOrd="0" parTransId="{6D3AE3D4-D523-41E8-92C1-C24D394989AC}" sibTransId="{B9092FDF-71F5-4CDE-B867-D02BF5D059AB}"/>
    <dgm:cxn modelId="{9CE803D7-AE64-4EB8-A192-170E790D6E60}" type="presOf" srcId="{6E633C15-BDBA-46FE-B4C2-DD22AAB1629D}" destId="{EF8DF8C9-B159-41BE-98D5-D6757343F54B}" srcOrd="0" destOrd="0" presId="urn:microsoft.com/office/officeart/2005/8/layout/process4"/>
    <dgm:cxn modelId="{C3527FF7-07A8-47A7-9D09-825751C8AA63}" type="presOf" srcId="{9B088B17-FAF7-4E68-8951-4553CB1D1B43}" destId="{EF76621B-300A-4B85-A68D-21B3AA638756}" srcOrd="0" destOrd="0" presId="urn:microsoft.com/office/officeart/2005/8/layout/process4"/>
    <dgm:cxn modelId="{E63EA712-993E-4224-80D6-71483BB6FAB4}" type="presParOf" srcId="{3662EEEA-979E-495A-8E71-C48CDB0BB455}" destId="{46DE4021-BA95-4917-9551-43ECCA844D9D}" srcOrd="0" destOrd="0" presId="urn:microsoft.com/office/officeart/2005/8/layout/process4"/>
    <dgm:cxn modelId="{FEE5C02A-7918-442F-8EC4-D6A5DDF1D982}" type="presParOf" srcId="{46DE4021-BA95-4917-9551-43ECCA844D9D}" destId="{EF8DF8C9-B159-41BE-98D5-D6757343F54B}" srcOrd="0" destOrd="0" presId="urn:microsoft.com/office/officeart/2005/8/layout/process4"/>
    <dgm:cxn modelId="{7614C11F-C4E3-4111-AD69-DC941D9C34DB}" type="presParOf" srcId="{3662EEEA-979E-495A-8E71-C48CDB0BB455}" destId="{2E2479ED-070F-46E7-A901-5DF6B12590CE}" srcOrd="1" destOrd="0" presId="urn:microsoft.com/office/officeart/2005/8/layout/process4"/>
    <dgm:cxn modelId="{B0C40299-7B97-492D-8D12-6962D39FAF30}" type="presParOf" srcId="{3662EEEA-979E-495A-8E71-C48CDB0BB455}" destId="{9358B299-9DEA-47B3-B2EE-E0A727AAA3FA}" srcOrd="2" destOrd="0" presId="urn:microsoft.com/office/officeart/2005/8/layout/process4"/>
    <dgm:cxn modelId="{66554407-914A-4792-BD15-F939F91C47FF}" type="presParOf" srcId="{9358B299-9DEA-47B3-B2EE-E0A727AAA3FA}" destId="{CC79D3D5-9A8A-4191-83E2-7CDB53064805}" srcOrd="0" destOrd="0" presId="urn:microsoft.com/office/officeart/2005/8/layout/process4"/>
    <dgm:cxn modelId="{D0772681-AEC8-4697-A7CE-1CC93E6256BD}" type="presParOf" srcId="{3662EEEA-979E-495A-8E71-C48CDB0BB455}" destId="{40B0FF22-FC78-493D-8859-CAE7EB10C43C}" srcOrd="3" destOrd="0" presId="urn:microsoft.com/office/officeart/2005/8/layout/process4"/>
    <dgm:cxn modelId="{A5CF7E92-94FF-496A-A800-4F5255DC648F}" type="presParOf" srcId="{3662EEEA-979E-495A-8E71-C48CDB0BB455}" destId="{41BE1B0E-E5A0-49EF-838D-5B9F9C8C3E34}" srcOrd="4" destOrd="0" presId="urn:microsoft.com/office/officeart/2005/8/layout/process4"/>
    <dgm:cxn modelId="{542379FA-9C25-496A-9FAC-0329192A74A1}" type="presParOf" srcId="{41BE1B0E-E5A0-49EF-838D-5B9F9C8C3E34}" destId="{EF76621B-300A-4B85-A68D-21B3AA63875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8F73C6-CAF0-4F5F-90A8-7D38D47DA6A7}" type="doc">
      <dgm:prSet loTypeId="urn:microsoft.com/office/officeart/2005/8/layout/process4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B088B17-FAF7-4E68-8951-4553CB1D1B43}">
      <dgm:prSet phldrT="[文字]" custT="1"/>
      <dgm:spPr/>
      <dgm:t>
        <a:bodyPr/>
        <a:lstStyle/>
        <a:p>
          <a:r>
            <a:rPr lang="en-US" altLang="zh-TW" sz="3200"/>
            <a:t>Step 1: define a set of function              </a:t>
          </a:r>
          <a:endParaRPr lang="zh-TW" altLang="en-US" sz="3200"/>
        </a:p>
      </dgm:t>
    </dgm:pt>
    <dgm:pt modelId="{6D3AE3D4-D523-41E8-92C1-C24D394989AC}" type="parTrans" cxnId="{B3C4566F-6345-4982-AC70-9237EABB9DCA}">
      <dgm:prSet/>
      <dgm:spPr/>
      <dgm:t>
        <a:bodyPr/>
        <a:lstStyle/>
        <a:p>
          <a:endParaRPr lang="zh-TW" altLang="en-US"/>
        </a:p>
      </dgm:t>
    </dgm:pt>
    <dgm:pt modelId="{B9092FDF-71F5-4CDE-B867-D02BF5D059AB}" type="sibTrans" cxnId="{B3C4566F-6345-4982-AC70-9237EABB9DCA}">
      <dgm:prSet/>
      <dgm:spPr/>
      <dgm:t>
        <a:bodyPr/>
        <a:lstStyle/>
        <a:p>
          <a:endParaRPr lang="zh-TW" altLang="en-US"/>
        </a:p>
      </dgm:t>
    </dgm:pt>
    <dgm:pt modelId="{C045E27F-CC6D-44E4-921E-043A45D69E29}">
      <dgm:prSet phldrT="[文字]" custT="1"/>
      <dgm:spPr/>
      <dgm:t>
        <a:bodyPr/>
        <a:lstStyle/>
        <a:p>
          <a:r>
            <a:rPr lang="en-US" altLang="zh-TW" sz="3200" dirty="0"/>
            <a:t>Step 2: goodness of function</a:t>
          </a:r>
          <a:endParaRPr lang="zh-TW" altLang="en-US" sz="3200" dirty="0"/>
        </a:p>
      </dgm:t>
    </dgm:pt>
    <dgm:pt modelId="{AE92E503-D95A-45BB-B593-6A6A2342715E}" type="parTrans" cxnId="{0A39D95E-F8A0-4CD2-A57A-9BA16AD4935E}">
      <dgm:prSet/>
      <dgm:spPr/>
      <dgm:t>
        <a:bodyPr/>
        <a:lstStyle/>
        <a:p>
          <a:endParaRPr lang="zh-TW" altLang="en-US"/>
        </a:p>
      </dgm:t>
    </dgm:pt>
    <dgm:pt modelId="{3F87110D-8A08-4156-B984-FAC40F2BCBC7}" type="sibTrans" cxnId="{0A39D95E-F8A0-4CD2-A57A-9BA16AD4935E}">
      <dgm:prSet/>
      <dgm:spPr/>
      <dgm:t>
        <a:bodyPr/>
        <a:lstStyle/>
        <a:p>
          <a:endParaRPr lang="zh-TW" altLang="en-US"/>
        </a:p>
      </dgm:t>
    </dgm:pt>
    <dgm:pt modelId="{6E633C15-BDBA-46FE-B4C2-DD22AAB1629D}">
      <dgm:prSet phldrT="[文字]" custT="1"/>
      <dgm:spPr/>
      <dgm:t>
        <a:bodyPr/>
        <a:lstStyle/>
        <a:p>
          <a:r>
            <a:rPr lang="en-US" altLang="zh-TW" sz="3200" dirty="0"/>
            <a:t>Step 3: pick the best function</a:t>
          </a:r>
          <a:endParaRPr lang="zh-TW" altLang="en-US" sz="3200" dirty="0"/>
        </a:p>
      </dgm:t>
    </dgm:pt>
    <dgm:pt modelId="{44F827EE-A0CA-427C-A76A-65840A148D57}" type="parTrans" cxnId="{EAAB4069-9C34-465D-9CDC-BDFBB741B3D5}">
      <dgm:prSet/>
      <dgm:spPr/>
      <dgm:t>
        <a:bodyPr/>
        <a:lstStyle/>
        <a:p>
          <a:endParaRPr lang="zh-TW" altLang="en-US"/>
        </a:p>
      </dgm:t>
    </dgm:pt>
    <dgm:pt modelId="{D3E3BF7C-F9D5-48DE-9454-9501EE53C243}" type="sibTrans" cxnId="{EAAB4069-9C34-465D-9CDC-BDFBB741B3D5}">
      <dgm:prSet/>
      <dgm:spPr/>
      <dgm:t>
        <a:bodyPr/>
        <a:lstStyle/>
        <a:p>
          <a:endParaRPr lang="zh-TW" altLang="en-US"/>
        </a:p>
      </dgm:t>
    </dgm:pt>
    <dgm:pt modelId="{3662EEEA-979E-495A-8E71-C48CDB0BB455}" type="pres">
      <dgm:prSet presAssocID="{338F73C6-CAF0-4F5F-90A8-7D38D47DA6A7}" presName="Name0" presStyleCnt="0">
        <dgm:presLayoutVars>
          <dgm:dir/>
          <dgm:animLvl val="lvl"/>
          <dgm:resizeHandles val="exact"/>
        </dgm:presLayoutVars>
      </dgm:prSet>
      <dgm:spPr/>
    </dgm:pt>
    <dgm:pt modelId="{46DE4021-BA95-4917-9551-43ECCA844D9D}" type="pres">
      <dgm:prSet presAssocID="{6E633C15-BDBA-46FE-B4C2-DD22AAB1629D}" presName="boxAndChildren" presStyleCnt="0"/>
      <dgm:spPr/>
    </dgm:pt>
    <dgm:pt modelId="{EF8DF8C9-B159-41BE-98D5-D6757343F54B}" type="pres">
      <dgm:prSet presAssocID="{6E633C15-BDBA-46FE-B4C2-DD22AAB1629D}" presName="parentTextBox" presStyleLbl="node1" presStyleIdx="0" presStyleCnt="3"/>
      <dgm:spPr/>
    </dgm:pt>
    <dgm:pt modelId="{2E2479ED-070F-46E7-A901-5DF6B12590CE}" type="pres">
      <dgm:prSet presAssocID="{3F87110D-8A08-4156-B984-FAC40F2BCBC7}" presName="sp" presStyleCnt="0"/>
      <dgm:spPr/>
    </dgm:pt>
    <dgm:pt modelId="{9358B299-9DEA-47B3-B2EE-E0A727AAA3FA}" type="pres">
      <dgm:prSet presAssocID="{C045E27F-CC6D-44E4-921E-043A45D69E29}" presName="arrowAndChildren" presStyleCnt="0"/>
      <dgm:spPr/>
    </dgm:pt>
    <dgm:pt modelId="{CC79D3D5-9A8A-4191-83E2-7CDB53064805}" type="pres">
      <dgm:prSet presAssocID="{C045E27F-CC6D-44E4-921E-043A45D69E29}" presName="parentTextArrow" presStyleLbl="node1" presStyleIdx="1" presStyleCnt="3"/>
      <dgm:spPr/>
    </dgm:pt>
    <dgm:pt modelId="{40B0FF22-FC78-493D-8859-CAE7EB10C43C}" type="pres">
      <dgm:prSet presAssocID="{B9092FDF-71F5-4CDE-B867-D02BF5D059AB}" presName="sp" presStyleCnt="0"/>
      <dgm:spPr/>
    </dgm:pt>
    <dgm:pt modelId="{41BE1B0E-E5A0-49EF-838D-5B9F9C8C3E34}" type="pres">
      <dgm:prSet presAssocID="{9B088B17-FAF7-4E68-8951-4553CB1D1B43}" presName="arrowAndChildren" presStyleCnt="0"/>
      <dgm:spPr/>
    </dgm:pt>
    <dgm:pt modelId="{EF76621B-300A-4B85-A68D-21B3AA638756}" type="pres">
      <dgm:prSet presAssocID="{9B088B17-FAF7-4E68-8951-4553CB1D1B43}" presName="parentTextArrow" presStyleLbl="node1" presStyleIdx="2" presStyleCnt="3"/>
      <dgm:spPr/>
    </dgm:pt>
  </dgm:ptLst>
  <dgm:cxnLst>
    <dgm:cxn modelId="{83551410-9C8B-4AD5-ADAE-8750CE3008C5}" type="presOf" srcId="{C045E27F-CC6D-44E4-921E-043A45D69E29}" destId="{CC79D3D5-9A8A-4191-83E2-7CDB53064805}" srcOrd="0" destOrd="0" presId="urn:microsoft.com/office/officeart/2005/8/layout/process4"/>
    <dgm:cxn modelId="{84D2D816-9049-48AA-A235-00BD0B0664D3}" type="presOf" srcId="{338F73C6-CAF0-4F5F-90A8-7D38D47DA6A7}" destId="{3662EEEA-979E-495A-8E71-C48CDB0BB455}" srcOrd="0" destOrd="0" presId="urn:microsoft.com/office/officeart/2005/8/layout/process4"/>
    <dgm:cxn modelId="{0A39D95E-F8A0-4CD2-A57A-9BA16AD4935E}" srcId="{338F73C6-CAF0-4F5F-90A8-7D38D47DA6A7}" destId="{C045E27F-CC6D-44E4-921E-043A45D69E29}" srcOrd="1" destOrd="0" parTransId="{AE92E503-D95A-45BB-B593-6A6A2342715E}" sibTransId="{3F87110D-8A08-4156-B984-FAC40F2BCBC7}"/>
    <dgm:cxn modelId="{EAAB4069-9C34-465D-9CDC-BDFBB741B3D5}" srcId="{338F73C6-CAF0-4F5F-90A8-7D38D47DA6A7}" destId="{6E633C15-BDBA-46FE-B4C2-DD22AAB1629D}" srcOrd="2" destOrd="0" parTransId="{44F827EE-A0CA-427C-A76A-65840A148D57}" sibTransId="{D3E3BF7C-F9D5-48DE-9454-9501EE53C243}"/>
    <dgm:cxn modelId="{B3C4566F-6345-4982-AC70-9237EABB9DCA}" srcId="{338F73C6-CAF0-4F5F-90A8-7D38D47DA6A7}" destId="{9B088B17-FAF7-4E68-8951-4553CB1D1B43}" srcOrd="0" destOrd="0" parTransId="{6D3AE3D4-D523-41E8-92C1-C24D394989AC}" sibTransId="{B9092FDF-71F5-4CDE-B867-D02BF5D059AB}"/>
    <dgm:cxn modelId="{9CE803D7-AE64-4EB8-A192-170E790D6E60}" type="presOf" srcId="{6E633C15-BDBA-46FE-B4C2-DD22AAB1629D}" destId="{EF8DF8C9-B159-41BE-98D5-D6757343F54B}" srcOrd="0" destOrd="0" presId="urn:microsoft.com/office/officeart/2005/8/layout/process4"/>
    <dgm:cxn modelId="{C3527FF7-07A8-47A7-9D09-825751C8AA63}" type="presOf" srcId="{9B088B17-FAF7-4E68-8951-4553CB1D1B43}" destId="{EF76621B-300A-4B85-A68D-21B3AA638756}" srcOrd="0" destOrd="0" presId="urn:microsoft.com/office/officeart/2005/8/layout/process4"/>
    <dgm:cxn modelId="{E63EA712-993E-4224-80D6-71483BB6FAB4}" type="presParOf" srcId="{3662EEEA-979E-495A-8E71-C48CDB0BB455}" destId="{46DE4021-BA95-4917-9551-43ECCA844D9D}" srcOrd="0" destOrd="0" presId="urn:microsoft.com/office/officeart/2005/8/layout/process4"/>
    <dgm:cxn modelId="{FEE5C02A-7918-442F-8EC4-D6A5DDF1D982}" type="presParOf" srcId="{46DE4021-BA95-4917-9551-43ECCA844D9D}" destId="{EF8DF8C9-B159-41BE-98D5-D6757343F54B}" srcOrd="0" destOrd="0" presId="urn:microsoft.com/office/officeart/2005/8/layout/process4"/>
    <dgm:cxn modelId="{7614C11F-C4E3-4111-AD69-DC941D9C34DB}" type="presParOf" srcId="{3662EEEA-979E-495A-8E71-C48CDB0BB455}" destId="{2E2479ED-070F-46E7-A901-5DF6B12590CE}" srcOrd="1" destOrd="0" presId="urn:microsoft.com/office/officeart/2005/8/layout/process4"/>
    <dgm:cxn modelId="{B0C40299-7B97-492D-8D12-6962D39FAF30}" type="presParOf" srcId="{3662EEEA-979E-495A-8E71-C48CDB0BB455}" destId="{9358B299-9DEA-47B3-B2EE-E0A727AAA3FA}" srcOrd="2" destOrd="0" presId="urn:microsoft.com/office/officeart/2005/8/layout/process4"/>
    <dgm:cxn modelId="{66554407-914A-4792-BD15-F939F91C47FF}" type="presParOf" srcId="{9358B299-9DEA-47B3-B2EE-E0A727AAA3FA}" destId="{CC79D3D5-9A8A-4191-83E2-7CDB53064805}" srcOrd="0" destOrd="0" presId="urn:microsoft.com/office/officeart/2005/8/layout/process4"/>
    <dgm:cxn modelId="{D0772681-AEC8-4697-A7CE-1CC93E6256BD}" type="presParOf" srcId="{3662EEEA-979E-495A-8E71-C48CDB0BB455}" destId="{40B0FF22-FC78-493D-8859-CAE7EB10C43C}" srcOrd="3" destOrd="0" presId="urn:microsoft.com/office/officeart/2005/8/layout/process4"/>
    <dgm:cxn modelId="{A5CF7E92-94FF-496A-A800-4F5255DC648F}" type="presParOf" srcId="{3662EEEA-979E-495A-8E71-C48CDB0BB455}" destId="{41BE1B0E-E5A0-49EF-838D-5B9F9C8C3E34}" srcOrd="4" destOrd="0" presId="urn:microsoft.com/office/officeart/2005/8/layout/process4"/>
    <dgm:cxn modelId="{542379FA-9C25-496A-9FAC-0329192A74A1}" type="presParOf" srcId="{41BE1B0E-E5A0-49EF-838D-5B9F9C8C3E34}" destId="{EF76621B-300A-4B85-A68D-21B3AA63875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ABBEAF7-C373-4176-BC82-DCCB6D5E3E26}" type="doc">
      <dgm:prSet loTypeId="urn:microsoft.com/office/officeart/2005/8/layout/process1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01111EC-7761-4006-9B8D-BDD3478D6A0C}">
      <dgm:prSet phldrT="[文字]" custT="1"/>
      <dgm:spPr/>
      <dgm:t>
        <a:bodyPr/>
        <a:lstStyle/>
        <a:p>
          <a:r>
            <a:rPr lang="en-US" altLang="zh-TW" sz="2800" dirty="0"/>
            <a:t>Step 1: define a set of function              </a:t>
          </a:r>
          <a:endParaRPr lang="zh-TW" altLang="en-US" sz="2800" dirty="0"/>
        </a:p>
      </dgm:t>
    </dgm:pt>
    <dgm:pt modelId="{741192AF-66D8-44B3-8D71-D609A9576CFF}" type="parTrans" cxnId="{7021B101-6AE5-4EA4-923F-149909DC3C09}">
      <dgm:prSet/>
      <dgm:spPr/>
      <dgm:t>
        <a:bodyPr/>
        <a:lstStyle/>
        <a:p>
          <a:endParaRPr lang="zh-TW" altLang="en-US" sz="2800"/>
        </a:p>
      </dgm:t>
    </dgm:pt>
    <dgm:pt modelId="{E857221A-734F-4396-A642-04F985B7D590}" type="sibTrans" cxnId="{7021B101-6AE5-4EA4-923F-149909DC3C09}">
      <dgm:prSet custT="1"/>
      <dgm:spPr/>
      <dgm:t>
        <a:bodyPr/>
        <a:lstStyle/>
        <a:p>
          <a:endParaRPr lang="zh-TW" altLang="en-US" sz="2800"/>
        </a:p>
      </dgm:t>
    </dgm:pt>
    <dgm:pt modelId="{380F6D09-15D5-4E2B-BF8A-CECE4B7C4A20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2: goodness of function</a:t>
          </a:r>
          <a:endParaRPr lang="zh-TW" altLang="en-US" sz="2800" dirty="0"/>
        </a:p>
      </dgm:t>
    </dgm:pt>
    <dgm:pt modelId="{35DF94FE-4269-42A8-B274-51E32D4D5D54}" type="parTrans" cxnId="{7DBA789E-FBE8-47EE-B779-737798DB8CF2}">
      <dgm:prSet/>
      <dgm:spPr/>
      <dgm:t>
        <a:bodyPr/>
        <a:lstStyle/>
        <a:p>
          <a:endParaRPr lang="zh-TW" altLang="en-US" sz="2800"/>
        </a:p>
      </dgm:t>
    </dgm:pt>
    <dgm:pt modelId="{D60C5607-81DE-4CC8-91B3-C56E5666A49F}" type="sibTrans" cxnId="{7DBA789E-FBE8-47EE-B779-737798DB8CF2}">
      <dgm:prSet custT="1"/>
      <dgm:spPr/>
      <dgm:t>
        <a:bodyPr/>
        <a:lstStyle/>
        <a:p>
          <a:endParaRPr lang="zh-TW" altLang="en-US" sz="2800"/>
        </a:p>
      </dgm:t>
    </dgm:pt>
    <dgm:pt modelId="{680F7195-4FD3-481E-8A2B-5AD54C8280AB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3: pick the best function</a:t>
          </a:r>
          <a:endParaRPr lang="zh-TW" altLang="en-US" sz="2800" dirty="0"/>
        </a:p>
      </dgm:t>
    </dgm:pt>
    <dgm:pt modelId="{E0770B27-10B9-4E3F-A134-B86908A61FFE}" type="par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382B596D-4079-47F6-BAC4-80EDB1CFB95D}" type="sib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A491758C-84A6-4A4D-888E-93118B4129B4}" type="pres">
      <dgm:prSet presAssocID="{7ABBEAF7-C373-4176-BC82-DCCB6D5E3E26}" presName="Name0" presStyleCnt="0">
        <dgm:presLayoutVars>
          <dgm:dir/>
          <dgm:resizeHandles val="exact"/>
        </dgm:presLayoutVars>
      </dgm:prSet>
      <dgm:spPr/>
    </dgm:pt>
    <dgm:pt modelId="{CFEBD105-9F67-4F60-B070-C671AE93A28A}" type="pres">
      <dgm:prSet presAssocID="{801111EC-7761-4006-9B8D-BDD3478D6A0C}" presName="node" presStyleLbl="node1" presStyleIdx="0" presStyleCnt="3">
        <dgm:presLayoutVars>
          <dgm:bulletEnabled val="1"/>
        </dgm:presLayoutVars>
      </dgm:prSet>
      <dgm:spPr/>
    </dgm:pt>
    <dgm:pt modelId="{888540DF-FD49-4215-991C-C7B2A2E10D35}" type="pres">
      <dgm:prSet presAssocID="{E857221A-734F-4396-A642-04F985B7D590}" presName="sibTrans" presStyleLbl="sibTrans2D1" presStyleIdx="0" presStyleCnt="2"/>
      <dgm:spPr/>
    </dgm:pt>
    <dgm:pt modelId="{FCAC1A52-7A03-424B-8708-40DF70DCEBE1}" type="pres">
      <dgm:prSet presAssocID="{E857221A-734F-4396-A642-04F985B7D590}" presName="connectorText" presStyleLbl="sibTrans2D1" presStyleIdx="0" presStyleCnt="2"/>
      <dgm:spPr/>
    </dgm:pt>
    <dgm:pt modelId="{2C9E42A7-D692-4DEF-A008-68C3A4D1516E}" type="pres">
      <dgm:prSet presAssocID="{380F6D09-15D5-4E2B-BF8A-CECE4B7C4A20}" presName="node" presStyleLbl="node1" presStyleIdx="1" presStyleCnt="3">
        <dgm:presLayoutVars>
          <dgm:bulletEnabled val="1"/>
        </dgm:presLayoutVars>
      </dgm:prSet>
      <dgm:spPr/>
    </dgm:pt>
    <dgm:pt modelId="{75576B2E-DB43-49F5-8A31-D5CBF5F78EEC}" type="pres">
      <dgm:prSet presAssocID="{D60C5607-81DE-4CC8-91B3-C56E5666A49F}" presName="sibTrans" presStyleLbl="sibTrans2D1" presStyleIdx="1" presStyleCnt="2"/>
      <dgm:spPr/>
    </dgm:pt>
    <dgm:pt modelId="{1FFABC42-5BE3-4E33-A2BE-582BDAFB0BDF}" type="pres">
      <dgm:prSet presAssocID="{D60C5607-81DE-4CC8-91B3-C56E5666A49F}" presName="connectorText" presStyleLbl="sibTrans2D1" presStyleIdx="1" presStyleCnt="2"/>
      <dgm:spPr/>
    </dgm:pt>
    <dgm:pt modelId="{B28036AB-B71B-48DE-97C4-D287BC3BE7AC}" type="pres">
      <dgm:prSet presAssocID="{680F7195-4FD3-481E-8A2B-5AD54C8280AB}" presName="node" presStyleLbl="node1" presStyleIdx="2" presStyleCnt="3">
        <dgm:presLayoutVars>
          <dgm:bulletEnabled val="1"/>
        </dgm:presLayoutVars>
      </dgm:prSet>
      <dgm:spPr/>
    </dgm:pt>
  </dgm:ptLst>
  <dgm:cxnLst>
    <dgm:cxn modelId="{133C0C00-F0FE-4A61-A256-F0AAEAE8213F}" type="presOf" srcId="{680F7195-4FD3-481E-8A2B-5AD54C8280AB}" destId="{B28036AB-B71B-48DE-97C4-D287BC3BE7AC}" srcOrd="0" destOrd="0" presId="urn:microsoft.com/office/officeart/2005/8/layout/process1"/>
    <dgm:cxn modelId="{7021B101-6AE5-4EA4-923F-149909DC3C09}" srcId="{7ABBEAF7-C373-4176-BC82-DCCB6D5E3E26}" destId="{801111EC-7761-4006-9B8D-BDD3478D6A0C}" srcOrd="0" destOrd="0" parTransId="{741192AF-66D8-44B3-8D71-D609A9576CFF}" sibTransId="{E857221A-734F-4396-A642-04F985B7D590}"/>
    <dgm:cxn modelId="{D07F2734-35B0-41F4-8123-F5D84E35F12C}" type="presOf" srcId="{D60C5607-81DE-4CC8-91B3-C56E5666A49F}" destId="{75576B2E-DB43-49F5-8A31-D5CBF5F78EEC}" srcOrd="0" destOrd="0" presId="urn:microsoft.com/office/officeart/2005/8/layout/process1"/>
    <dgm:cxn modelId="{3796133B-9324-48E1-895B-CB33B607472F}" srcId="{7ABBEAF7-C373-4176-BC82-DCCB6D5E3E26}" destId="{680F7195-4FD3-481E-8A2B-5AD54C8280AB}" srcOrd="2" destOrd="0" parTransId="{E0770B27-10B9-4E3F-A134-B86908A61FFE}" sibTransId="{382B596D-4079-47F6-BAC4-80EDB1CFB95D}"/>
    <dgm:cxn modelId="{4248B03F-C96F-47F8-ADE8-DFD71BEF62D6}" type="presOf" srcId="{E857221A-734F-4396-A642-04F985B7D590}" destId="{FCAC1A52-7A03-424B-8708-40DF70DCEBE1}" srcOrd="1" destOrd="0" presId="urn:microsoft.com/office/officeart/2005/8/layout/process1"/>
    <dgm:cxn modelId="{840B9462-DD70-4757-BBE3-B6C79942C95B}" type="presOf" srcId="{380F6D09-15D5-4E2B-BF8A-CECE4B7C4A20}" destId="{2C9E42A7-D692-4DEF-A008-68C3A4D1516E}" srcOrd="0" destOrd="0" presId="urn:microsoft.com/office/officeart/2005/8/layout/process1"/>
    <dgm:cxn modelId="{BE49AD78-7C29-4AC3-AF57-20332C71B727}" type="presOf" srcId="{7ABBEAF7-C373-4176-BC82-DCCB6D5E3E26}" destId="{A491758C-84A6-4A4D-888E-93118B4129B4}" srcOrd="0" destOrd="0" presId="urn:microsoft.com/office/officeart/2005/8/layout/process1"/>
    <dgm:cxn modelId="{7CBEB184-58A1-4640-A305-30B980B4B933}" type="presOf" srcId="{D60C5607-81DE-4CC8-91B3-C56E5666A49F}" destId="{1FFABC42-5BE3-4E33-A2BE-582BDAFB0BDF}" srcOrd="1" destOrd="0" presId="urn:microsoft.com/office/officeart/2005/8/layout/process1"/>
    <dgm:cxn modelId="{0E05AB86-8D4D-4AB9-944C-806FF3479015}" type="presOf" srcId="{801111EC-7761-4006-9B8D-BDD3478D6A0C}" destId="{CFEBD105-9F67-4F60-B070-C671AE93A28A}" srcOrd="0" destOrd="0" presId="urn:microsoft.com/office/officeart/2005/8/layout/process1"/>
    <dgm:cxn modelId="{7DBA789E-FBE8-47EE-B779-737798DB8CF2}" srcId="{7ABBEAF7-C373-4176-BC82-DCCB6D5E3E26}" destId="{380F6D09-15D5-4E2B-BF8A-CECE4B7C4A20}" srcOrd="1" destOrd="0" parTransId="{35DF94FE-4269-42A8-B274-51E32D4D5D54}" sibTransId="{D60C5607-81DE-4CC8-91B3-C56E5666A49F}"/>
    <dgm:cxn modelId="{98F53DB2-9DDB-4233-967E-19F2597A0CDF}" type="presOf" srcId="{E857221A-734F-4396-A642-04F985B7D590}" destId="{888540DF-FD49-4215-991C-C7B2A2E10D35}" srcOrd="0" destOrd="0" presId="urn:microsoft.com/office/officeart/2005/8/layout/process1"/>
    <dgm:cxn modelId="{0233D140-046A-49F6-9654-EFBCA808CFAF}" type="presParOf" srcId="{A491758C-84A6-4A4D-888E-93118B4129B4}" destId="{CFEBD105-9F67-4F60-B070-C671AE93A28A}" srcOrd="0" destOrd="0" presId="urn:microsoft.com/office/officeart/2005/8/layout/process1"/>
    <dgm:cxn modelId="{1CB9F477-7C0E-4FE9-A51D-FAA1F7E0625D}" type="presParOf" srcId="{A491758C-84A6-4A4D-888E-93118B4129B4}" destId="{888540DF-FD49-4215-991C-C7B2A2E10D35}" srcOrd="1" destOrd="0" presId="urn:microsoft.com/office/officeart/2005/8/layout/process1"/>
    <dgm:cxn modelId="{D49B4AAF-9052-4551-8A51-B33F09706DDE}" type="presParOf" srcId="{888540DF-FD49-4215-991C-C7B2A2E10D35}" destId="{FCAC1A52-7A03-424B-8708-40DF70DCEBE1}" srcOrd="0" destOrd="0" presId="urn:microsoft.com/office/officeart/2005/8/layout/process1"/>
    <dgm:cxn modelId="{96ED2255-E286-41A8-A302-9A08819E426D}" type="presParOf" srcId="{A491758C-84A6-4A4D-888E-93118B4129B4}" destId="{2C9E42A7-D692-4DEF-A008-68C3A4D1516E}" srcOrd="2" destOrd="0" presId="urn:microsoft.com/office/officeart/2005/8/layout/process1"/>
    <dgm:cxn modelId="{73209280-49FD-4897-9031-AD98C5249AA5}" type="presParOf" srcId="{A491758C-84A6-4A4D-888E-93118B4129B4}" destId="{75576B2E-DB43-49F5-8A31-D5CBF5F78EEC}" srcOrd="3" destOrd="0" presId="urn:microsoft.com/office/officeart/2005/8/layout/process1"/>
    <dgm:cxn modelId="{92B25151-E477-446B-BC47-7C51E58FCCA9}" type="presParOf" srcId="{75576B2E-DB43-49F5-8A31-D5CBF5F78EEC}" destId="{1FFABC42-5BE3-4E33-A2BE-582BDAFB0BDF}" srcOrd="0" destOrd="0" presId="urn:microsoft.com/office/officeart/2005/8/layout/process1"/>
    <dgm:cxn modelId="{07AE6E9E-6398-4D7F-BBB7-A32683355599}" type="presParOf" srcId="{A491758C-84A6-4A4D-888E-93118B4129B4}" destId="{B28036AB-B71B-48DE-97C4-D287BC3BE7A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0C0BFA-968C-4CB3-9C02-5EFFED2FC34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B015DEF-ABCA-4FA7-9B48-7A67978CF41F}">
      <dgm:prSet phldrT="[文字]" custT="1"/>
      <dgm:spPr/>
      <dgm:t>
        <a:bodyPr/>
        <a:lstStyle/>
        <a:p>
          <a:r>
            <a:rPr lang="en-US" altLang="zh-TW" sz="3200" dirty="0"/>
            <a:t>“Hello World” for Deep Learning</a:t>
          </a:r>
          <a:endParaRPr lang="zh-TW" altLang="en-US" sz="3200" dirty="0"/>
        </a:p>
      </dgm:t>
    </dgm:pt>
    <dgm:pt modelId="{93154986-C434-4431-9ECB-22ABEB3DF1C7}" type="parTrans" cxnId="{3CCD75B6-79D3-4524-9769-675685C04534}">
      <dgm:prSet/>
      <dgm:spPr/>
      <dgm:t>
        <a:bodyPr/>
        <a:lstStyle/>
        <a:p>
          <a:endParaRPr lang="zh-TW" altLang="en-US"/>
        </a:p>
      </dgm:t>
    </dgm:pt>
    <dgm:pt modelId="{5611315B-F0F7-417B-B994-4B8095CBB15F}" type="sibTrans" cxnId="{3CCD75B6-79D3-4524-9769-675685C04534}">
      <dgm:prSet/>
      <dgm:spPr/>
      <dgm:t>
        <a:bodyPr/>
        <a:lstStyle/>
        <a:p>
          <a:endParaRPr lang="zh-TW" altLang="en-US"/>
        </a:p>
      </dgm:t>
    </dgm:pt>
    <dgm:pt modelId="{E1DC843A-09CF-4A7D-8F05-A167F9F97D20}">
      <dgm:prSet phldrT="[文字]" custT="1"/>
      <dgm:spPr/>
      <dgm:t>
        <a:bodyPr/>
        <a:lstStyle/>
        <a:p>
          <a:r>
            <a:rPr lang="en-US" altLang="zh-TW" sz="3200" dirty="0"/>
            <a:t>Introduction of </a:t>
          </a:r>
          <a:r>
            <a:rPr lang="en-US" altLang="zh-TW" sz="3200"/>
            <a:t>Deep Learning</a:t>
          </a:r>
          <a:endParaRPr lang="zh-TW" altLang="en-US" sz="3200" dirty="0"/>
        </a:p>
      </dgm:t>
    </dgm:pt>
    <dgm:pt modelId="{ED02D781-1C18-42B9-AAB2-FB356EAAA473}" type="parTrans" cxnId="{779BC091-E57C-4620-9E4C-57EB4965F5CE}">
      <dgm:prSet/>
      <dgm:spPr/>
      <dgm:t>
        <a:bodyPr/>
        <a:lstStyle/>
        <a:p>
          <a:endParaRPr lang="zh-TW" altLang="en-US"/>
        </a:p>
      </dgm:t>
    </dgm:pt>
    <dgm:pt modelId="{3C38B05F-A369-48E1-ABE9-4D3EF6064C81}" type="sibTrans" cxnId="{779BC091-E57C-4620-9E4C-57EB4965F5CE}">
      <dgm:prSet/>
      <dgm:spPr/>
      <dgm:t>
        <a:bodyPr/>
        <a:lstStyle/>
        <a:p>
          <a:endParaRPr lang="zh-TW" altLang="en-US"/>
        </a:p>
      </dgm:t>
    </dgm:pt>
    <dgm:pt modelId="{DBBDF00F-D7C3-4A57-AFC6-3103CA6A71F0}">
      <dgm:prSet phldrT="[文字]" custT="1"/>
      <dgm:spPr/>
      <dgm:t>
        <a:bodyPr/>
        <a:lstStyle/>
        <a:p>
          <a:r>
            <a:rPr lang="en-US" altLang="zh-TW" sz="3200" dirty="0"/>
            <a:t>Tips for Deep Learning</a:t>
          </a:r>
          <a:endParaRPr lang="zh-TW" altLang="en-US" sz="3200" dirty="0"/>
        </a:p>
      </dgm:t>
    </dgm:pt>
    <dgm:pt modelId="{D51E6903-15A1-45EC-8A88-64DE4393EF09}" type="parTrans" cxnId="{C1AD765C-4821-419F-B8C2-6CCB2AE5053E}">
      <dgm:prSet/>
      <dgm:spPr/>
      <dgm:t>
        <a:bodyPr/>
        <a:lstStyle/>
        <a:p>
          <a:endParaRPr lang="zh-TW" altLang="en-US"/>
        </a:p>
      </dgm:t>
    </dgm:pt>
    <dgm:pt modelId="{E86B420D-B363-4A7D-8EB0-8ADF85C3F725}" type="sibTrans" cxnId="{C1AD765C-4821-419F-B8C2-6CCB2AE5053E}">
      <dgm:prSet/>
      <dgm:spPr/>
      <dgm:t>
        <a:bodyPr/>
        <a:lstStyle/>
        <a:p>
          <a:endParaRPr lang="zh-TW" altLang="en-US"/>
        </a:p>
      </dgm:t>
    </dgm:pt>
    <dgm:pt modelId="{ADC41C54-7C8C-4E9E-B484-31F027689F8A}" type="pres">
      <dgm:prSet presAssocID="{850C0BFA-968C-4CB3-9C02-5EFFED2FC34B}" presName="linear" presStyleCnt="0">
        <dgm:presLayoutVars>
          <dgm:animLvl val="lvl"/>
          <dgm:resizeHandles val="exact"/>
        </dgm:presLayoutVars>
      </dgm:prSet>
      <dgm:spPr/>
    </dgm:pt>
    <dgm:pt modelId="{B4579BBE-425C-4833-9EAC-C237828C7C18}" type="pres">
      <dgm:prSet presAssocID="{E1DC843A-09CF-4A7D-8F05-A167F9F97D2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E590A01-9340-422B-8D3B-6A09BBBF282D}" type="pres">
      <dgm:prSet presAssocID="{3C38B05F-A369-48E1-ABE9-4D3EF6064C81}" presName="spacer" presStyleCnt="0"/>
      <dgm:spPr/>
    </dgm:pt>
    <dgm:pt modelId="{8C706D79-89A7-4D2F-8501-5CBF97248B9F}" type="pres">
      <dgm:prSet presAssocID="{BB015DEF-ABCA-4FA7-9B48-7A67978CF41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90EE062-F8A7-48DB-9C4B-74244DE04A80}" type="pres">
      <dgm:prSet presAssocID="{5611315B-F0F7-417B-B994-4B8095CBB15F}" presName="spacer" presStyleCnt="0"/>
      <dgm:spPr/>
    </dgm:pt>
    <dgm:pt modelId="{AF31406E-85B3-421B-990D-C7D795886C23}" type="pres">
      <dgm:prSet presAssocID="{DBBDF00F-D7C3-4A57-AFC6-3103CA6A71F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F9A6D09-04AC-4017-9828-98F0110308EE}" type="presOf" srcId="{BB015DEF-ABCA-4FA7-9B48-7A67978CF41F}" destId="{8C706D79-89A7-4D2F-8501-5CBF97248B9F}" srcOrd="0" destOrd="0" presId="urn:microsoft.com/office/officeart/2005/8/layout/vList2"/>
    <dgm:cxn modelId="{C1AD765C-4821-419F-B8C2-6CCB2AE5053E}" srcId="{850C0BFA-968C-4CB3-9C02-5EFFED2FC34B}" destId="{DBBDF00F-D7C3-4A57-AFC6-3103CA6A71F0}" srcOrd="2" destOrd="0" parTransId="{D51E6903-15A1-45EC-8A88-64DE4393EF09}" sibTransId="{E86B420D-B363-4A7D-8EB0-8ADF85C3F725}"/>
    <dgm:cxn modelId="{AE3ABD8D-A31B-4EFF-B789-22C8AF3E8CA3}" type="presOf" srcId="{850C0BFA-968C-4CB3-9C02-5EFFED2FC34B}" destId="{ADC41C54-7C8C-4E9E-B484-31F027689F8A}" srcOrd="0" destOrd="0" presId="urn:microsoft.com/office/officeart/2005/8/layout/vList2"/>
    <dgm:cxn modelId="{779BC091-E57C-4620-9E4C-57EB4965F5CE}" srcId="{850C0BFA-968C-4CB3-9C02-5EFFED2FC34B}" destId="{E1DC843A-09CF-4A7D-8F05-A167F9F97D20}" srcOrd="0" destOrd="0" parTransId="{ED02D781-1C18-42B9-AAB2-FB356EAAA473}" sibTransId="{3C38B05F-A369-48E1-ABE9-4D3EF6064C81}"/>
    <dgm:cxn modelId="{5D5582AE-622A-4BCD-A3C3-47A3ED947BF2}" type="presOf" srcId="{DBBDF00F-D7C3-4A57-AFC6-3103CA6A71F0}" destId="{AF31406E-85B3-421B-990D-C7D795886C23}" srcOrd="0" destOrd="0" presId="urn:microsoft.com/office/officeart/2005/8/layout/vList2"/>
    <dgm:cxn modelId="{3CCD75B6-79D3-4524-9769-675685C04534}" srcId="{850C0BFA-968C-4CB3-9C02-5EFFED2FC34B}" destId="{BB015DEF-ABCA-4FA7-9B48-7A67978CF41F}" srcOrd="1" destOrd="0" parTransId="{93154986-C434-4431-9ECB-22ABEB3DF1C7}" sibTransId="{5611315B-F0F7-417B-B994-4B8095CBB15F}"/>
    <dgm:cxn modelId="{B1A129C8-C873-4528-95D9-EF7C080EF715}" type="presOf" srcId="{E1DC843A-09CF-4A7D-8F05-A167F9F97D20}" destId="{B4579BBE-425C-4833-9EAC-C237828C7C18}" srcOrd="0" destOrd="0" presId="urn:microsoft.com/office/officeart/2005/8/layout/vList2"/>
    <dgm:cxn modelId="{D6EAD4C7-5DDE-4346-B1DD-B9F57CD6CE9D}" type="presParOf" srcId="{ADC41C54-7C8C-4E9E-B484-31F027689F8A}" destId="{B4579BBE-425C-4833-9EAC-C237828C7C18}" srcOrd="0" destOrd="0" presId="urn:microsoft.com/office/officeart/2005/8/layout/vList2"/>
    <dgm:cxn modelId="{5BB7A82D-3A95-4BDC-B00A-B454E752DEC5}" type="presParOf" srcId="{ADC41C54-7C8C-4E9E-B484-31F027689F8A}" destId="{1E590A01-9340-422B-8D3B-6A09BBBF282D}" srcOrd="1" destOrd="0" presId="urn:microsoft.com/office/officeart/2005/8/layout/vList2"/>
    <dgm:cxn modelId="{12946035-EE6C-417D-A07D-40905F5DB212}" type="presParOf" srcId="{ADC41C54-7C8C-4E9E-B484-31F027689F8A}" destId="{8C706D79-89A7-4D2F-8501-5CBF97248B9F}" srcOrd="2" destOrd="0" presId="urn:microsoft.com/office/officeart/2005/8/layout/vList2"/>
    <dgm:cxn modelId="{A7D56240-CD61-40D4-9A99-813F6792503B}" type="presParOf" srcId="{ADC41C54-7C8C-4E9E-B484-31F027689F8A}" destId="{390EE062-F8A7-48DB-9C4B-74244DE04A80}" srcOrd="3" destOrd="0" presId="urn:microsoft.com/office/officeart/2005/8/layout/vList2"/>
    <dgm:cxn modelId="{649ADEC8-215D-4D50-A625-25E3C4E33D2B}" type="presParOf" srcId="{ADC41C54-7C8C-4E9E-B484-31F027689F8A}" destId="{AF31406E-85B3-421B-990D-C7D795886C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BBEAF7-C373-4176-BC82-DCCB6D5E3E26}" type="doc">
      <dgm:prSet loTypeId="urn:microsoft.com/office/officeart/2005/8/layout/process1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01111EC-7761-4006-9B8D-BDD3478D6A0C}">
      <dgm:prSet phldrT="[文字]" custT="1"/>
      <dgm:spPr/>
      <dgm:t>
        <a:bodyPr/>
        <a:lstStyle/>
        <a:p>
          <a:r>
            <a:rPr lang="en-US" altLang="zh-TW" sz="2800" dirty="0"/>
            <a:t>Step 1: define a set of function              </a:t>
          </a:r>
          <a:endParaRPr lang="zh-TW" altLang="en-US" sz="2800" dirty="0"/>
        </a:p>
      </dgm:t>
    </dgm:pt>
    <dgm:pt modelId="{741192AF-66D8-44B3-8D71-D609A9576CFF}" type="parTrans" cxnId="{7021B101-6AE5-4EA4-923F-149909DC3C09}">
      <dgm:prSet/>
      <dgm:spPr/>
      <dgm:t>
        <a:bodyPr/>
        <a:lstStyle/>
        <a:p>
          <a:endParaRPr lang="zh-TW" altLang="en-US" sz="2800"/>
        </a:p>
      </dgm:t>
    </dgm:pt>
    <dgm:pt modelId="{E857221A-734F-4396-A642-04F985B7D590}" type="sibTrans" cxnId="{7021B101-6AE5-4EA4-923F-149909DC3C09}">
      <dgm:prSet custT="1"/>
      <dgm:spPr/>
      <dgm:t>
        <a:bodyPr/>
        <a:lstStyle/>
        <a:p>
          <a:endParaRPr lang="zh-TW" altLang="en-US" sz="2800"/>
        </a:p>
      </dgm:t>
    </dgm:pt>
    <dgm:pt modelId="{380F6D09-15D5-4E2B-BF8A-CECE4B7C4A20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2: goodness of function</a:t>
          </a:r>
          <a:endParaRPr lang="zh-TW" altLang="en-US" sz="2800" dirty="0"/>
        </a:p>
      </dgm:t>
    </dgm:pt>
    <dgm:pt modelId="{35DF94FE-4269-42A8-B274-51E32D4D5D54}" type="parTrans" cxnId="{7DBA789E-FBE8-47EE-B779-737798DB8CF2}">
      <dgm:prSet/>
      <dgm:spPr/>
      <dgm:t>
        <a:bodyPr/>
        <a:lstStyle/>
        <a:p>
          <a:endParaRPr lang="zh-TW" altLang="en-US" sz="2800"/>
        </a:p>
      </dgm:t>
    </dgm:pt>
    <dgm:pt modelId="{D60C5607-81DE-4CC8-91B3-C56E5666A49F}" type="sibTrans" cxnId="{7DBA789E-FBE8-47EE-B779-737798DB8CF2}">
      <dgm:prSet custT="1"/>
      <dgm:spPr/>
      <dgm:t>
        <a:bodyPr/>
        <a:lstStyle/>
        <a:p>
          <a:endParaRPr lang="zh-TW" altLang="en-US" sz="2800"/>
        </a:p>
      </dgm:t>
    </dgm:pt>
    <dgm:pt modelId="{680F7195-4FD3-481E-8A2B-5AD54C8280AB}">
      <dgm:prSet phldrT="[文字]" custT="1"/>
      <dgm:spPr/>
      <dgm:t>
        <a:bodyPr/>
        <a:lstStyle/>
        <a:p>
          <a:r>
            <a:rPr lang="en-US" altLang="zh-TW" sz="2800" dirty="0"/>
            <a:t>Step </a:t>
          </a:r>
          <a:r>
            <a:rPr lang="en-US" altLang="zh-TW" sz="2800"/>
            <a:t>3: pick the best function</a:t>
          </a:r>
          <a:endParaRPr lang="zh-TW" altLang="en-US" sz="2800" dirty="0"/>
        </a:p>
      </dgm:t>
    </dgm:pt>
    <dgm:pt modelId="{E0770B27-10B9-4E3F-A134-B86908A61FFE}" type="par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382B596D-4079-47F6-BAC4-80EDB1CFB95D}" type="sibTrans" cxnId="{3796133B-9324-48E1-895B-CB33B607472F}">
      <dgm:prSet/>
      <dgm:spPr/>
      <dgm:t>
        <a:bodyPr/>
        <a:lstStyle/>
        <a:p>
          <a:endParaRPr lang="zh-TW" altLang="en-US" sz="2800"/>
        </a:p>
      </dgm:t>
    </dgm:pt>
    <dgm:pt modelId="{A491758C-84A6-4A4D-888E-93118B4129B4}" type="pres">
      <dgm:prSet presAssocID="{7ABBEAF7-C373-4176-BC82-DCCB6D5E3E26}" presName="Name0" presStyleCnt="0">
        <dgm:presLayoutVars>
          <dgm:dir/>
          <dgm:resizeHandles val="exact"/>
        </dgm:presLayoutVars>
      </dgm:prSet>
      <dgm:spPr/>
    </dgm:pt>
    <dgm:pt modelId="{CFEBD105-9F67-4F60-B070-C671AE93A28A}" type="pres">
      <dgm:prSet presAssocID="{801111EC-7761-4006-9B8D-BDD3478D6A0C}" presName="node" presStyleLbl="node1" presStyleIdx="0" presStyleCnt="3">
        <dgm:presLayoutVars>
          <dgm:bulletEnabled val="1"/>
        </dgm:presLayoutVars>
      </dgm:prSet>
      <dgm:spPr/>
    </dgm:pt>
    <dgm:pt modelId="{888540DF-FD49-4215-991C-C7B2A2E10D35}" type="pres">
      <dgm:prSet presAssocID="{E857221A-734F-4396-A642-04F985B7D590}" presName="sibTrans" presStyleLbl="sibTrans2D1" presStyleIdx="0" presStyleCnt="2"/>
      <dgm:spPr/>
    </dgm:pt>
    <dgm:pt modelId="{FCAC1A52-7A03-424B-8708-40DF70DCEBE1}" type="pres">
      <dgm:prSet presAssocID="{E857221A-734F-4396-A642-04F985B7D590}" presName="connectorText" presStyleLbl="sibTrans2D1" presStyleIdx="0" presStyleCnt="2"/>
      <dgm:spPr/>
    </dgm:pt>
    <dgm:pt modelId="{2C9E42A7-D692-4DEF-A008-68C3A4D1516E}" type="pres">
      <dgm:prSet presAssocID="{380F6D09-15D5-4E2B-BF8A-CECE4B7C4A20}" presName="node" presStyleLbl="node1" presStyleIdx="1" presStyleCnt="3">
        <dgm:presLayoutVars>
          <dgm:bulletEnabled val="1"/>
        </dgm:presLayoutVars>
      </dgm:prSet>
      <dgm:spPr/>
    </dgm:pt>
    <dgm:pt modelId="{75576B2E-DB43-49F5-8A31-D5CBF5F78EEC}" type="pres">
      <dgm:prSet presAssocID="{D60C5607-81DE-4CC8-91B3-C56E5666A49F}" presName="sibTrans" presStyleLbl="sibTrans2D1" presStyleIdx="1" presStyleCnt="2"/>
      <dgm:spPr/>
    </dgm:pt>
    <dgm:pt modelId="{1FFABC42-5BE3-4E33-A2BE-582BDAFB0BDF}" type="pres">
      <dgm:prSet presAssocID="{D60C5607-81DE-4CC8-91B3-C56E5666A49F}" presName="connectorText" presStyleLbl="sibTrans2D1" presStyleIdx="1" presStyleCnt="2"/>
      <dgm:spPr/>
    </dgm:pt>
    <dgm:pt modelId="{B28036AB-B71B-48DE-97C4-D287BC3BE7AC}" type="pres">
      <dgm:prSet presAssocID="{680F7195-4FD3-481E-8A2B-5AD54C8280AB}" presName="node" presStyleLbl="node1" presStyleIdx="2" presStyleCnt="3">
        <dgm:presLayoutVars>
          <dgm:bulletEnabled val="1"/>
        </dgm:presLayoutVars>
      </dgm:prSet>
      <dgm:spPr/>
    </dgm:pt>
  </dgm:ptLst>
  <dgm:cxnLst>
    <dgm:cxn modelId="{133C0C00-F0FE-4A61-A256-F0AAEAE8213F}" type="presOf" srcId="{680F7195-4FD3-481E-8A2B-5AD54C8280AB}" destId="{B28036AB-B71B-48DE-97C4-D287BC3BE7AC}" srcOrd="0" destOrd="0" presId="urn:microsoft.com/office/officeart/2005/8/layout/process1"/>
    <dgm:cxn modelId="{7021B101-6AE5-4EA4-923F-149909DC3C09}" srcId="{7ABBEAF7-C373-4176-BC82-DCCB6D5E3E26}" destId="{801111EC-7761-4006-9B8D-BDD3478D6A0C}" srcOrd="0" destOrd="0" parTransId="{741192AF-66D8-44B3-8D71-D609A9576CFF}" sibTransId="{E857221A-734F-4396-A642-04F985B7D590}"/>
    <dgm:cxn modelId="{D07F2734-35B0-41F4-8123-F5D84E35F12C}" type="presOf" srcId="{D60C5607-81DE-4CC8-91B3-C56E5666A49F}" destId="{75576B2E-DB43-49F5-8A31-D5CBF5F78EEC}" srcOrd="0" destOrd="0" presId="urn:microsoft.com/office/officeart/2005/8/layout/process1"/>
    <dgm:cxn modelId="{3796133B-9324-48E1-895B-CB33B607472F}" srcId="{7ABBEAF7-C373-4176-BC82-DCCB6D5E3E26}" destId="{680F7195-4FD3-481E-8A2B-5AD54C8280AB}" srcOrd="2" destOrd="0" parTransId="{E0770B27-10B9-4E3F-A134-B86908A61FFE}" sibTransId="{382B596D-4079-47F6-BAC4-80EDB1CFB95D}"/>
    <dgm:cxn modelId="{4248B03F-C96F-47F8-ADE8-DFD71BEF62D6}" type="presOf" srcId="{E857221A-734F-4396-A642-04F985B7D590}" destId="{FCAC1A52-7A03-424B-8708-40DF70DCEBE1}" srcOrd="1" destOrd="0" presId="urn:microsoft.com/office/officeart/2005/8/layout/process1"/>
    <dgm:cxn modelId="{840B9462-DD70-4757-BBE3-B6C79942C95B}" type="presOf" srcId="{380F6D09-15D5-4E2B-BF8A-CECE4B7C4A20}" destId="{2C9E42A7-D692-4DEF-A008-68C3A4D1516E}" srcOrd="0" destOrd="0" presId="urn:microsoft.com/office/officeart/2005/8/layout/process1"/>
    <dgm:cxn modelId="{BE49AD78-7C29-4AC3-AF57-20332C71B727}" type="presOf" srcId="{7ABBEAF7-C373-4176-BC82-DCCB6D5E3E26}" destId="{A491758C-84A6-4A4D-888E-93118B4129B4}" srcOrd="0" destOrd="0" presId="urn:microsoft.com/office/officeart/2005/8/layout/process1"/>
    <dgm:cxn modelId="{7CBEB184-58A1-4640-A305-30B980B4B933}" type="presOf" srcId="{D60C5607-81DE-4CC8-91B3-C56E5666A49F}" destId="{1FFABC42-5BE3-4E33-A2BE-582BDAFB0BDF}" srcOrd="1" destOrd="0" presId="urn:microsoft.com/office/officeart/2005/8/layout/process1"/>
    <dgm:cxn modelId="{0E05AB86-8D4D-4AB9-944C-806FF3479015}" type="presOf" srcId="{801111EC-7761-4006-9B8D-BDD3478D6A0C}" destId="{CFEBD105-9F67-4F60-B070-C671AE93A28A}" srcOrd="0" destOrd="0" presId="urn:microsoft.com/office/officeart/2005/8/layout/process1"/>
    <dgm:cxn modelId="{7DBA789E-FBE8-47EE-B779-737798DB8CF2}" srcId="{7ABBEAF7-C373-4176-BC82-DCCB6D5E3E26}" destId="{380F6D09-15D5-4E2B-BF8A-CECE4B7C4A20}" srcOrd="1" destOrd="0" parTransId="{35DF94FE-4269-42A8-B274-51E32D4D5D54}" sibTransId="{D60C5607-81DE-4CC8-91B3-C56E5666A49F}"/>
    <dgm:cxn modelId="{98F53DB2-9DDB-4233-967E-19F2597A0CDF}" type="presOf" srcId="{E857221A-734F-4396-A642-04F985B7D590}" destId="{888540DF-FD49-4215-991C-C7B2A2E10D35}" srcOrd="0" destOrd="0" presId="urn:microsoft.com/office/officeart/2005/8/layout/process1"/>
    <dgm:cxn modelId="{0233D140-046A-49F6-9654-EFBCA808CFAF}" type="presParOf" srcId="{A491758C-84A6-4A4D-888E-93118B4129B4}" destId="{CFEBD105-9F67-4F60-B070-C671AE93A28A}" srcOrd="0" destOrd="0" presId="urn:microsoft.com/office/officeart/2005/8/layout/process1"/>
    <dgm:cxn modelId="{1CB9F477-7C0E-4FE9-A51D-FAA1F7E0625D}" type="presParOf" srcId="{A491758C-84A6-4A4D-888E-93118B4129B4}" destId="{888540DF-FD49-4215-991C-C7B2A2E10D35}" srcOrd="1" destOrd="0" presId="urn:microsoft.com/office/officeart/2005/8/layout/process1"/>
    <dgm:cxn modelId="{D49B4AAF-9052-4551-8A51-B33F09706DDE}" type="presParOf" srcId="{888540DF-FD49-4215-991C-C7B2A2E10D35}" destId="{FCAC1A52-7A03-424B-8708-40DF70DCEBE1}" srcOrd="0" destOrd="0" presId="urn:microsoft.com/office/officeart/2005/8/layout/process1"/>
    <dgm:cxn modelId="{96ED2255-E286-41A8-A302-9A08819E426D}" type="presParOf" srcId="{A491758C-84A6-4A4D-888E-93118B4129B4}" destId="{2C9E42A7-D692-4DEF-A008-68C3A4D1516E}" srcOrd="2" destOrd="0" presId="urn:microsoft.com/office/officeart/2005/8/layout/process1"/>
    <dgm:cxn modelId="{73209280-49FD-4897-9031-AD98C5249AA5}" type="presParOf" srcId="{A491758C-84A6-4A4D-888E-93118B4129B4}" destId="{75576B2E-DB43-49F5-8A31-D5CBF5F78EEC}" srcOrd="3" destOrd="0" presId="urn:microsoft.com/office/officeart/2005/8/layout/process1"/>
    <dgm:cxn modelId="{92B25151-E477-446B-BC47-7C51E58FCCA9}" type="presParOf" srcId="{75576B2E-DB43-49F5-8A31-D5CBF5F78EEC}" destId="{1FFABC42-5BE3-4E33-A2BE-582BDAFB0BDF}" srcOrd="0" destOrd="0" presId="urn:microsoft.com/office/officeart/2005/8/layout/process1"/>
    <dgm:cxn modelId="{07AE6E9E-6398-4D7F-BBB7-A32683355599}" type="presParOf" srcId="{A491758C-84A6-4A4D-888E-93118B4129B4}" destId="{B28036AB-B71B-48DE-97C4-D287BC3BE7A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0C0BFA-968C-4CB3-9C02-5EFFED2FC34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B015DEF-ABCA-4FA7-9B48-7A67978CF41F}">
      <dgm:prSet phldrT="[文字]" custT="1"/>
      <dgm:spPr/>
      <dgm:t>
        <a:bodyPr/>
        <a:lstStyle/>
        <a:p>
          <a:r>
            <a:rPr lang="en-US" altLang="zh-TW" sz="3200" dirty="0"/>
            <a:t>“Hello World” for Deep Learning</a:t>
          </a:r>
          <a:endParaRPr lang="zh-TW" altLang="en-US" sz="3200" dirty="0"/>
        </a:p>
      </dgm:t>
    </dgm:pt>
    <dgm:pt modelId="{93154986-C434-4431-9ECB-22ABEB3DF1C7}" type="parTrans" cxnId="{3CCD75B6-79D3-4524-9769-675685C04534}">
      <dgm:prSet/>
      <dgm:spPr/>
      <dgm:t>
        <a:bodyPr/>
        <a:lstStyle/>
        <a:p>
          <a:endParaRPr lang="zh-TW" altLang="en-US"/>
        </a:p>
      </dgm:t>
    </dgm:pt>
    <dgm:pt modelId="{5611315B-F0F7-417B-B994-4B8095CBB15F}" type="sibTrans" cxnId="{3CCD75B6-79D3-4524-9769-675685C04534}">
      <dgm:prSet/>
      <dgm:spPr/>
      <dgm:t>
        <a:bodyPr/>
        <a:lstStyle/>
        <a:p>
          <a:endParaRPr lang="zh-TW" altLang="en-US"/>
        </a:p>
      </dgm:t>
    </dgm:pt>
    <dgm:pt modelId="{E1DC843A-09CF-4A7D-8F05-A167F9F97D20}">
      <dgm:prSet phldrT="[文字]" custT="1"/>
      <dgm:spPr/>
      <dgm:t>
        <a:bodyPr/>
        <a:lstStyle/>
        <a:p>
          <a:r>
            <a:rPr lang="en-US" altLang="zh-TW" sz="3200" dirty="0"/>
            <a:t>Introduction of </a:t>
          </a:r>
          <a:r>
            <a:rPr lang="en-US" altLang="zh-TW" sz="3200"/>
            <a:t>Deep Learning</a:t>
          </a:r>
          <a:endParaRPr lang="zh-TW" altLang="en-US" sz="3200" dirty="0"/>
        </a:p>
      </dgm:t>
    </dgm:pt>
    <dgm:pt modelId="{ED02D781-1C18-42B9-AAB2-FB356EAAA473}" type="parTrans" cxnId="{779BC091-E57C-4620-9E4C-57EB4965F5CE}">
      <dgm:prSet/>
      <dgm:spPr/>
      <dgm:t>
        <a:bodyPr/>
        <a:lstStyle/>
        <a:p>
          <a:endParaRPr lang="zh-TW" altLang="en-US"/>
        </a:p>
      </dgm:t>
    </dgm:pt>
    <dgm:pt modelId="{3C38B05F-A369-48E1-ABE9-4D3EF6064C81}" type="sibTrans" cxnId="{779BC091-E57C-4620-9E4C-57EB4965F5CE}">
      <dgm:prSet/>
      <dgm:spPr/>
      <dgm:t>
        <a:bodyPr/>
        <a:lstStyle/>
        <a:p>
          <a:endParaRPr lang="zh-TW" altLang="en-US"/>
        </a:p>
      </dgm:t>
    </dgm:pt>
    <dgm:pt modelId="{DBBDF00F-D7C3-4A57-AFC6-3103CA6A71F0}">
      <dgm:prSet phldrT="[文字]" custT="1"/>
      <dgm:spPr/>
      <dgm:t>
        <a:bodyPr/>
        <a:lstStyle/>
        <a:p>
          <a:r>
            <a:rPr lang="en-US" altLang="zh-TW" sz="3200" dirty="0"/>
            <a:t>Tips for Deep Learning</a:t>
          </a:r>
          <a:endParaRPr lang="zh-TW" altLang="en-US" sz="3200" dirty="0"/>
        </a:p>
      </dgm:t>
    </dgm:pt>
    <dgm:pt modelId="{D51E6903-15A1-45EC-8A88-64DE4393EF09}" type="parTrans" cxnId="{C1AD765C-4821-419F-B8C2-6CCB2AE5053E}">
      <dgm:prSet/>
      <dgm:spPr/>
      <dgm:t>
        <a:bodyPr/>
        <a:lstStyle/>
        <a:p>
          <a:endParaRPr lang="zh-TW" altLang="en-US"/>
        </a:p>
      </dgm:t>
    </dgm:pt>
    <dgm:pt modelId="{E86B420D-B363-4A7D-8EB0-8ADF85C3F725}" type="sibTrans" cxnId="{C1AD765C-4821-419F-B8C2-6CCB2AE5053E}">
      <dgm:prSet/>
      <dgm:spPr/>
      <dgm:t>
        <a:bodyPr/>
        <a:lstStyle/>
        <a:p>
          <a:endParaRPr lang="zh-TW" altLang="en-US"/>
        </a:p>
      </dgm:t>
    </dgm:pt>
    <dgm:pt modelId="{ADC41C54-7C8C-4E9E-B484-31F027689F8A}" type="pres">
      <dgm:prSet presAssocID="{850C0BFA-968C-4CB3-9C02-5EFFED2FC34B}" presName="linear" presStyleCnt="0">
        <dgm:presLayoutVars>
          <dgm:animLvl val="lvl"/>
          <dgm:resizeHandles val="exact"/>
        </dgm:presLayoutVars>
      </dgm:prSet>
      <dgm:spPr/>
    </dgm:pt>
    <dgm:pt modelId="{B4579BBE-425C-4833-9EAC-C237828C7C18}" type="pres">
      <dgm:prSet presAssocID="{E1DC843A-09CF-4A7D-8F05-A167F9F97D2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E590A01-9340-422B-8D3B-6A09BBBF282D}" type="pres">
      <dgm:prSet presAssocID="{3C38B05F-A369-48E1-ABE9-4D3EF6064C81}" presName="spacer" presStyleCnt="0"/>
      <dgm:spPr/>
    </dgm:pt>
    <dgm:pt modelId="{8C706D79-89A7-4D2F-8501-5CBF97248B9F}" type="pres">
      <dgm:prSet presAssocID="{BB015DEF-ABCA-4FA7-9B48-7A67978CF41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90EE062-F8A7-48DB-9C4B-74244DE04A80}" type="pres">
      <dgm:prSet presAssocID="{5611315B-F0F7-417B-B994-4B8095CBB15F}" presName="spacer" presStyleCnt="0"/>
      <dgm:spPr/>
    </dgm:pt>
    <dgm:pt modelId="{AF31406E-85B3-421B-990D-C7D795886C23}" type="pres">
      <dgm:prSet presAssocID="{DBBDF00F-D7C3-4A57-AFC6-3103CA6A71F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F9A6D09-04AC-4017-9828-98F0110308EE}" type="presOf" srcId="{BB015DEF-ABCA-4FA7-9B48-7A67978CF41F}" destId="{8C706D79-89A7-4D2F-8501-5CBF97248B9F}" srcOrd="0" destOrd="0" presId="urn:microsoft.com/office/officeart/2005/8/layout/vList2"/>
    <dgm:cxn modelId="{C1AD765C-4821-419F-B8C2-6CCB2AE5053E}" srcId="{850C0BFA-968C-4CB3-9C02-5EFFED2FC34B}" destId="{DBBDF00F-D7C3-4A57-AFC6-3103CA6A71F0}" srcOrd="2" destOrd="0" parTransId="{D51E6903-15A1-45EC-8A88-64DE4393EF09}" sibTransId="{E86B420D-B363-4A7D-8EB0-8ADF85C3F725}"/>
    <dgm:cxn modelId="{AE3ABD8D-A31B-4EFF-B789-22C8AF3E8CA3}" type="presOf" srcId="{850C0BFA-968C-4CB3-9C02-5EFFED2FC34B}" destId="{ADC41C54-7C8C-4E9E-B484-31F027689F8A}" srcOrd="0" destOrd="0" presId="urn:microsoft.com/office/officeart/2005/8/layout/vList2"/>
    <dgm:cxn modelId="{779BC091-E57C-4620-9E4C-57EB4965F5CE}" srcId="{850C0BFA-968C-4CB3-9C02-5EFFED2FC34B}" destId="{E1DC843A-09CF-4A7D-8F05-A167F9F97D20}" srcOrd="0" destOrd="0" parTransId="{ED02D781-1C18-42B9-AAB2-FB356EAAA473}" sibTransId="{3C38B05F-A369-48E1-ABE9-4D3EF6064C81}"/>
    <dgm:cxn modelId="{5D5582AE-622A-4BCD-A3C3-47A3ED947BF2}" type="presOf" srcId="{DBBDF00F-D7C3-4A57-AFC6-3103CA6A71F0}" destId="{AF31406E-85B3-421B-990D-C7D795886C23}" srcOrd="0" destOrd="0" presId="urn:microsoft.com/office/officeart/2005/8/layout/vList2"/>
    <dgm:cxn modelId="{3CCD75B6-79D3-4524-9769-675685C04534}" srcId="{850C0BFA-968C-4CB3-9C02-5EFFED2FC34B}" destId="{BB015DEF-ABCA-4FA7-9B48-7A67978CF41F}" srcOrd="1" destOrd="0" parTransId="{93154986-C434-4431-9ECB-22ABEB3DF1C7}" sibTransId="{5611315B-F0F7-417B-B994-4B8095CBB15F}"/>
    <dgm:cxn modelId="{B1A129C8-C873-4528-95D9-EF7C080EF715}" type="presOf" srcId="{E1DC843A-09CF-4A7D-8F05-A167F9F97D20}" destId="{B4579BBE-425C-4833-9EAC-C237828C7C18}" srcOrd="0" destOrd="0" presId="urn:microsoft.com/office/officeart/2005/8/layout/vList2"/>
    <dgm:cxn modelId="{D6EAD4C7-5DDE-4346-B1DD-B9F57CD6CE9D}" type="presParOf" srcId="{ADC41C54-7C8C-4E9E-B484-31F027689F8A}" destId="{B4579BBE-425C-4833-9EAC-C237828C7C18}" srcOrd="0" destOrd="0" presId="urn:microsoft.com/office/officeart/2005/8/layout/vList2"/>
    <dgm:cxn modelId="{5BB7A82D-3A95-4BDC-B00A-B454E752DEC5}" type="presParOf" srcId="{ADC41C54-7C8C-4E9E-B484-31F027689F8A}" destId="{1E590A01-9340-422B-8D3B-6A09BBBF282D}" srcOrd="1" destOrd="0" presId="urn:microsoft.com/office/officeart/2005/8/layout/vList2"/>
    <dgm:cxn modelId="{12946035-EE6C-417D-A07D-40905F5DB212}" type="presParOf" srcId="{ADC41C54-7C8C-4E9E-B484-31F027689F8A}" destId="{8C706D79-89A7-4D2F-8501-5CBF97248B9F}" srcOrd="2" destOrd="0" presId="urn:microsoft.com/office/officeart/2005/8/layout/vList2"/>
    <dgm:cxn modelId="{A7D56240-CD61-40D4-9A99-813F6792503B}" type="presParOf" srcId="{ADC41C54-7C8C-4E9E-B484-31F027689F8A}" destId="{390EE062-F8A7-48DB-9C4B-74244DE04A80}" srcOrd="3" destOrd="0" presId="urn:microsoft.com/office/officeart/2005/8/layout/vList2"/>
    <dgm:cxn modelId="{649ADEC8-215D-4D50-A625-25E3C4E33D2B}" type="presParOf" srcId="{ADC41C54-7C8C-4E9E-B484-31F027689F8A}" destId="{AF31406E-85B3-421B-990D-C7D795886C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C991D-B69B-4DB9-AF2C-AA6C42BE04F8}">
      <dsp:nvSpPr>
        <dsp:cNvPr id="0" name=""/>
        <dsp:cNvSpPr/>
      </dsp:nvSpPr>
      <dsp:spPr>
        <a:xfrm>
          <a:off x="0" y="3275482"/>
          <a:ext cx="7886700" cy="10750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Lecture III: Beyond Supervised Learning</a:t>
          </a:r>
          <a:endParaRPr lang="zh-TW" altLang="en-US" sz="2800" kern="1200" dirty="0"/>
        </a:p>
      </dsp:txBody>
      <dsp:txXfrm>
        <a:off x="0" y="3275482"/>
        <a:ext cx="7886700" cy="1075086"/>
      </dsp:txXfrm>
    </dsp:sp>
    <dsp:sp modelId="{B93EF2DA-CAE7-42C2-A7FF-FD5632D8A39A}">
      <dsp:nvSpPr>
        <dsp:cNvPr id="0" name=""/>
        <dsp:cNvSpPr/>
      </dsp:nvSpPr>
      <dsp:spPr>
        <a:xfrm rot="10800000">
          <a:off x="0" y="1638125"/>
          <a:ext cx="7886700" cy="1653482"/>
        </a:xfrm>
        <a:prstGeom prst="upArrowCallou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Lecture II: Variants of Neural Network</a:t>
          </a:r>
          <a:endParaRPr lang="zh-TW" altLang="en-US" sz="2800" kern="1200" dirty="0"/>
        </a:p>
      </dsp:txBody>
      <dsp:txXfrm rot="10800000">
        <a:off x="0" y="1638125"/>
        <a:ext cx="7886700" cy="1074383"/>
      </dsp:txXfrm>
    </dsp:sp>
    <dsp:sp modelId="{1A988A03-0D8C-4549-AA77-6A248011D73B}">
      <dsp:nvSpPr>
        <dsp:cNvPr id="0" name=""/>
        <dsp:cNvSpPr/>
      </dsp:nvSpPr>
      <dsp:spPr>
        <a:xfrm rot="10800000">
          <a:off x="0" y="769"/>
          <a:ext cx="7886700" cy="1653482"/>
        </a:xfrm>
        <a:prstGeom prst="upArrowCallou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Lecture I: Introduction of Deep Learning</a:t>
          </a:r>
          <a:endParaRPr lang="zh-TW" altLang="en-US" sz="2800" kern="1200" dirty="0"/>
        </a:p>
      </dsp:txBody>
      <dsp:txXfrm rot="10800000">
        <a:off x="0" y="769"/>
        <a:ext cx="7886700" cy="10743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FAD53-B753-4A58-A177-0DF55E30F75D}">
      <dsp:nvSpPr>
        <dsp:cNvPr id="0" name=""/>
        <dsp:cNvSpPr/>
      </dsp:nvSpPr>
      <dsp:spPr>
        <a:xfrm>
          <a:off x="0" y="2536514"/>
          <a:ext cx="3138132" cy="83254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3: pick the best function</a:t>
          </a:r>
          <a:endParaRPr lang="zh-TW" altLang="en-US" sz="2800" kern="1200" dirty="0"/>
        </a:p>
      </dsp:txBody>
      <dsp:txXfrm>
        <a:off x="0" y="2536514"/>
        <a:ext cx="3138132" cy="832540"/>
      </dsp:txXfrm>
    </dsp:sp>
    <dsp:sp modelId="{1E9D90BD-C08F-4B8E-BA1A-67740CDA9EFC}">
      <dsp:nvSpPr>
        <dsp:cNvPr id="0" name=""/>
        <dsp:cNvSpPr/>
      </dsp:nvSpPr>
      <dsp:spPr>
        <a:xfrm rot="10800000">
          <a:off x="0" y="1268555"/>
          <a:ext cx="3138132" cy="1280447"/>
        </a:xfrm>
        <a:prstGeom prst="upArrowCallou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2: goodness of function</a:t>
          </a:r>
          <a:endParaRPr lang="zh-TW" altLang="en-US" sz="2800" kern="1200" dirty="0"/>
        </a:p>
      </dsp:txBody>
      <dsp:txXfrm rot="10800000">
        <a:off x="0" y="1268555"/>
        <a:ext cx="3138132" cy="831996"/>
      </dsp:txXfrm>
    </dsp:sp>
    <dsp:sp modelId="{E824EC70-AE1E-4100-B32E-97CD66F66319}">
      <dsp:nvSpPr>
        <dsp:cNvPr id="0" name=""/>
        <dsp:cNvSpPr/>
      </dsp:nvSpPr>
      <dsp:spPr>
        <a:xfrm rot="10800000">
          <a:off x="0" y="595"/>
          <a:ext cx="3138132" cy="1280447"/>
        </a:xfrm>
        <a:prstGeom prst="upArrowCallou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1: define a set of function              </a:t>
          </a:r>
          <a:endParaRPr lang="zh-TW" altLang="en-US" sz="2800" kern="1200" dirty="0"/>
        </a:p>
      </dsp:txBody>
      <dsp:txXfrm rot="10800000">
        <a:off x="0" y="595"/>
        <a:ext cx="3138132" cy="8319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B49DE-E404-47C5-91F0-D3AE5133EE36}">
      <dsp:nvSpPr>
        <dsp:cNvPr id="0" name=""/>
        <dsp:cNvSpPr/>
      </dsp:nvSpPr>
      <dsp:spPr>
        <a:xfrm>
          <a:off x="0" y="20709"/>
          <a:ext cx="4046206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Choosing proper loss</a:t>
          </a:r>
          <a:endParaRPr lang="zh-TW" altLang="en-US" sz="2800" kern="1200" dirty="0"/>
        </a:p>
      </dsp:txBody>
      <dsp:txXfrm>
        <a:off x="37467" y="58176"/>
        <a:ext cx="3971272" cy="692586"/>
      </dsp:txXfrm>
    </dsp:sp>
    <dsp:sp modelId="{D79E5487-5E21-47C6-8561-5422FF769813}">
      <dsp:nvSpPr>
        <dsp:cNvPr id="0" name=""/>
        <dsp:cNvSpPr/>
      </dsp:nvSpPr>
      <dsp:spPr>
        <a:xfrm>
          <a:off x="0" y="906309"/>
          <a:ext cx="4046206" cy="767520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Mini-batch</a:t>
          </a:r>
          <a:endParaRPr lang="zh-TW" altLang="en-US" sz="2800" kern="1200" dirty="0"/>
        </a:p>
      </dsp:txBody>
      <dsp:txXfrm>
        <a:off x="37467" y="943776"/>
        <a:ext cx="3971272" cy="692586"/>
      </dsp:txXfrm>
    </dsp:sp>
    <dsp:sp modelId="{4DDF23AE-83CA-43A2-A96F-44DFAE5980C9}">
      <dsp:nvSpPr>
        <dsp:cNvPr id="0" name=""/>
        <dsp:cNvSpPr/>
      </dsp:nvSpPr>
      <dsp:spPr>
        <a:xfrm>
          <a:off x="0" y="1791909"/>
          <a:ext cx="4046206" cy="76752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New activation function</a:t>
          </a:r>
          <a:endParaRPr lang="zh-TW" altLang="en-US" sz="2800" kern="1200" dirty="0"/>
        </a:p>
      </dsp:txBody>
      <dsp:txXfrm>
        <a:off x="37467" y="1829376"/>
        <a:ext cx="3971272" cy="692586"/>
      </dsp:txXfrm>
    </dsp:sp>
    <dsp:sp modelId="{40F68FDF-8E0D-4DDE-99F6-0BBD630F25C7}">
      <dsp:nvSpPr>
        <dsp:cNvPr id="0" name=""/>
        <dsp:cNvSpPr/>
      </dsp:nvSpPr>
      <dsp:spPr>
        <a:xfrm>
          <a:off x="0" y="2677509"/>
          <a:ext cx="4046206" cy="767520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Adaptive Learning Rate</a:t>
          </a:r>
          <a:endParaRPr lang="zh-TW" altLang="en-US" sz="2800" kern="1200" dirty="0"/>
        </a:p>
      </dsp:txBody>
      <dsp:txXfrm>
        <a:off x="37467" y="2714976"/>
        <a:ext cx="3971272" cy="692586"/>
      </dsp:txXfrm>
    </dsp:sp>
    <dsp:sp modelId="{2992D90E-AE47-4551-B7AC-D65ADB54BF32}">
      <dsp:nvSpPr>
        <dsp:cNvPr id="0" name=""/>
        <dsp:cNvSpPr/>
      </dsp:nvSpPr>
      <dsp:spPr>
        <a:xfrm>
          <a:off x="0" y="3563109"/>
          <a:ext cx="4046206" cy="76752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Momentum</a:t>
          </a:r>
          <a:endParaRPr lang="zh-TW" altLang="en-US" sz="2800" kern="1200" dirty="0"/>
        </a:p>
      </dsp:txBody>
      <dsp:txXfrm>
        <a:off x="37467" y="3600576"/>
        <a:ext cx="3971272" cy="69258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B49DE-E404-47C5-91F0-D3AE5133EE36}">
      <dsp:nvSpPr>
        <dsp:cNvPr id="0" name=""/>
        <dsp:cNvSpPr/>
      </dsp:nvSpPr>
      <dsp:spPr>
        <a:xfrm>
          <a:off x="0" y="20709"/>
          <a:ext cx="4046206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Choosing proper loss</a:t>
          </a:r>
          <a:endParaRPr lang="zh-TW" altLang="en-US" sz="2800" kern="1200" dirty="0"/>
        </a:p>
      </dsp:txBody>
      <dsp:txXfrm>
        <a:off x="37467" y="58176"/>
        <a:ext cx="3971272" cy="692586"/>
      </dsp:txXfrm>
    </dsp:sp>
    <dsp:sp modelId="{D79E5487-5E21-47C6-8561-5422FF769813}">
      <dsp:nvSpPr>
        <dsp:cNvPr id="0" name=""/>
        <dsp:cNvSpPr/>
      </dsp:nvSpPr>
      <dsp:spPr>
        <a:xfrm>
          <a:off x="0" y="906309"/>
          <a:ext cx="4046206" cy="767520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Mini-batch</a:t>
          </a:r>
          <a:endParaRPr lang="zh-TW" altLang="en-US" sz="2800" kern="1200" dirty="0"/>
        </a:p>
      </dsp:txBody>
      <dsp:txXfrm>
        <a:off x="37467" y="943776"/>
        <a:ext cx="3971272" cy="692586"/>
      </dsp:txXfrm>
    </dsp:sp>
    <dsp:sp modelId="{4DDF23AE-83CA-43A2-A96F-44DFAE5980C9}">
      <dsp:nvSpPr>
        <dsp:cNvPr id="0" name=""/>
        <dsp:cNvSpPr/>
      </dsp:nvSpPr>
      <dsp:spPr>
        <a:xfrm>
          <a:off x="0" y="1791909"/>
          <a:ext cx="4046206" cy="76752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New activation function</a:t>
          </a:r>
          <a:endParaRPr lang="zh-TW" altLang="en-US" sz="2800" kern="1200" dirty="0"/>
        </a:p>
      </dsp:txBody>
      <dsp:txXfrm>
        <a:off x="37467" y="1829376"/>
        <a:ext cx="3971272" cy="692586"/>
      </dsp:txXfrm>
    </dsp:sp>
    <dsp:sp modelId="{40F68FDF-8E0D-4DDE-99F6-0BBD630F25C7}">
      <dsp:nvSpPr>
        <dsp:cNvPr id="0" name=""/>
        <dsp:cNvSpPr/>
      </dsp:nvSpPr>
      <dsp:spPr>
        <a:xfrm>
          <a:off x="0" y="2677509"/>
          <a:ext cx="4046206" cy="767520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Adaptive Learning Rate</a:t>
          </a:r>
          <a:endParaRPr lang="zh-TW" altLang="en-US" sz="2800" kern="1200" dirty="0"/>
        </a:p>
      </dsp:txBody>
      <dsp:txXfrm>
        <a:off x="37467" y="2714976"/>
        <a:ext cx="3971272" cy="692586"/>
      </dsp:txXfrm>
    </dsp:sp>
    <dsp:sp modelId="{2992D90E-AE47-4551-B7AC-D65ADB54BF32}">
      <dsp:nvSpPr>
        <dsp:cNvPr id="0" name=""/>
        <dsp:cNvSpPr/>
      </dsp:nvSpPr>
      <dsp:spPr>
        <a:xfrm>
          <a:off x="0" y="3563109"/>
          <a:ext cx="4046206" cy="76752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Momentum</a:t>
          </a:r>
          <a:endParaRPr lang="zh-TW" altLang="en-US" sz="2800" kern="1200" dirty="0"/>
        </a:p>
      </dsp:txBody>
      <dsp:txXfrm>
        <a:off x="37467" y="3600576"/>
        <a:ext cx="3971272" cy="69258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B49DE-E404-47C5-91F0-D3AE5133EE36}">
      <dsp:nvSpPr>
        <dsp:cNvPr id="0" name=""/>
        <dsp:cNvSpPr/>
      </dsp:nvSpPr>
      <dsp:spPr>
        <a:xfrm>
          <a:off x="0" y="20709"/>
          <a:ext cx="4046206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Choosing proper loss</a:t>
          </a:r>
          <a:endParaRPr lang="zh-TW" altLang="en-US" sz="2800" kern="1200" dirty="0"/>
        </a:p>
      </dsp:txBody>
      <dsp:txXfrm>
        <a:off x="37467" y="58176"/>
        <a:ext cx="3971272" cy="692586"/>
      </dsp:txXfrm>
    </dsp:sp>
    <dsp:sp modelId="{D79E5487-5E21-47C6-8561-5422FF769813}">
      <dsp:nvSpPr>
        <dsp:cNvPr id="0" name=""/>
        <dsp:cNvSpPr/>
      </dsp:nvSpPr>
      <dsp:spPr>
        <a:xfrm>
          <a:off x="0" y="906309"/>
          <a:ext cx="4046206" cy="767520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Mini-batch</a:t>
          </a:r>
          <a:endParaRPr lang="zh-TW" altLang="en-US" sz="2800" kern="1200" dirty="0"/>
        </a:p>
      </dsp:txBody>
      <dsp:txXfrm>
        <a:off x="37467" y="943776"/>
        <a:ext cx="3971272" cy="692586"/>
      </dsp:txXfrm>
    </dsp:sp>
    <dsp:sp modelId="{4DDF23AE-83CA-43A2-A96F-44DFAE5980C9}">
      <dsp:nvSpPr>
        <dsp:cNvPr id="0" name=""/>
        <dsp:cNvSpPr/>
      </dsp:nvSpPr>
      <dsp:spPr>
        <a:xfrm>
          <a:off x="0" y="1791909"/>
          <a:ext cx="4046206" cy="76752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New activation function</a:t>
          </a:r>
          <a:endParaRPr lang="zh-TW" altLang="en-US" sz="2800" kern="1200" dirty="0"/>
        </a:p>
      </dsp:txBody>
      <dsp:txXfrm>
        <a:off x="37467" y="1829376"/>
        <a:ext cx="3971272" cy="692586"/>
      </dsp:txXfrm>
    </dsp:sp>
    <dsp:sp modelId="{40F68FDF-8E0D-4DDE-99F6-0BBD630F25C7}">
      <dsp:nvSpPr>
        <dsp:cNvPr id="0" name=""/>
        <dsp:cNvSpPr/>
      </dsp:nvSpPr>
      <dsp:spPr>
        <a:xfrm>
          <a:off x="0" y="2677509"/>
          <a:ext cx="4046206" cy="767520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Adaptive Learning Rate</a:t>
          </a:r>
          <a:endParaRPr lang="zh-TW" altLang="en-US" sz="2800" kern="1200" dirty="0"/>
        </a:p>
      </dsp:txBody>
      <dsp:txXfrm>
        <a:off x="37467" y="2714976"/>
        <a:ext cx="3971272" cy="692586"/>
      </dsp:txXfrm>
    </dsp:sp>
    <dsp:sp modelId="{2992D90E-AE47-4551-B7AC-D65ADB54BF32}">
      <dsp:nvSpPr>
        <dsp:cNvPr id="0" name=""/>
        <dsp:cNvSpPr/>
      </dsp:nvSpPr>
      <dsp:spPr>
        <a:xfrm>
          <a:off x="0" y="3563109"/>
          <a:ext cx="4046206" cy="76752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Momentum</a:t>
          </a:r>
          <a:endParaRPr lang="zh-TW" altLang="en-US" sz="2800" kern="1200" dirty="0"/>
        </a:p>
      </dsp:txBody>
      <dsp:txXfrm>
        <a:off x="37467" y="3600576"/>
        <a:ext cx="3971272" cy="69258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B49DE-E404-47C5-91F0-D3AE5133EE36}">
      <dsp:nvSpPr>
        <dsp:cNvPr id="0" name=""/>
        <dsp:cNvSpPr/>
      </dsp:nvSpPr>
      <dsp:spPr>
        <a:xfrm>
          <a:off x="0" y="20709"/>
          <a:ext cx="4046206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Choosing proper loss</a:t>
          </a:r>
          <a:endParaRPr lang="zh-TW" altLang="en-US" sz="2800" kern="1200" dirty="0"/>
        </a:p>
      </dsp:txBody>
      <dsp:txXfrm>
        <a:off x="37467" y="58176"/>
        <a:ext cx="3971272" cy="692586"/>
      </dsp:txXfrm>
    </dsp:sp>
    <dsp:sp modelId="{D79E5487-5E21-47C6-8561-5422FF769813}">
      <dsp:nvSpPr>
        <dsp:cNvPr id="0" name=""/>
        <dsp:cNvSpPr/>
      </dsp:nvSpPr>
      <dsp:spPr>
        <a:xfrm>
          <a:off x="0" y="906309"/>
          <a:ext cx="4046206" cy="767520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Mini-batch</a:t>
          </a:r>
          <a:endParaRPr lang="zh-TW" altLang="en-US" sz="2800" kern="1200" dirty="0"/>
        </a:p>
      </dsp:txBody>
      <dsp:txXfrm>
        <a:off x="37467" y="943776"/>
        <a:ext cx="3971272" cy="692586"/>
      </dsp:txXfrm>
    </dsp:sp>
    <dsp:sp modelId="{4DDF23AE-83CA-43A2-A96F-44DFAE5980C9}">
      <dsp:nvSpPr>
        <dsp:cNvPr id="0" name=""/>
        <dsp:cNvSpPr/>
      </dsp:nvSpPr>
      <dsp:spPr>
        <a:xfrm>
          <a:off x="0" y="1791909"/>
          <a:ext cx="4046206" cy="76752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New activation function</a:t>
          </a:r>
          <a:endParaRPr lang="zh-TW" altLang="en-US" sz="2800" kern="1200" dirty="0"/>
        </a:p>
      </dsp:txBody>
      <dsp:txXfrm>
        <a:off x="37467" y="1829376"/>
        <a:ext cx="3971272" cy="692586"/>
      </dsp:txXfrm>
    </dsp:sp>
    <dsp:sp modelId="{40F68FDF-8E0D-4DDE-99F6-0BBD630F25C7}">
      <dsp:nvSpPr>
        <dsp:cNvPr id="0" name=""/>
        <dsp:cNvSpPr/>
      </dsp:nvSpPr>
      <dsp:spPr>
        <a:xfrm>
          <a:off x="0" y="2677509"/>
          <a:ext cx="4046206" cy="767520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Adaptive Learning Rate</a:t>
          </a:r>
          <a:endParaRPr lang="zh-TW" altLang="en-US" sz="2800" kern="1200" dirty="0"/>
        </a:p>
      </dsp:txBody>
      <dsp:txXfrm>
        <a:off x="37467" y="2714976"/>
        <a:ext cx="3971272" cy="692586"/>
      </dsp:txXfrm>
    </dsp:sp>
    <dsp:sp modelId="{2992D90E-AE47-4551-B7AC-D65ADB54BF32}">
      <dsp:nvSpPr>
        <dsp:cNvPr id="0" name=""/>
        <dsp:cNvSpPr/>
      </dsp:nvSpPr>
      <dsp:spPr>
        <a:xfrm>
          <a:off x="0" y="3563109"/>
          <a:ext cx="4046206" cy="76752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Momentum</a:t>
          </a:r>
          <a:endParaRPr lang="zh-TW" altLang="en-US" sz="2800" kern="1200" dirty="0"/>
        </a:p>
      </dsp:txBody>
      <dsp:txXfrm>
        <a:off x="37467" y="3600576"/>
        <a:ext cx="3971272" cy="69258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B49DE-E404-47C5-91F0-D3AE5133EE36}">
      <dsp:nvSpPr>
        <dsp:cNvPr id="0" name=""/>
        <dsp:cNvSpPr/>
      </dsp:nvSpPr>
      <dsp:spPr>
        <a:xfrm>
          <a:off x="0" y="20709"/>
          <a:ext cx="4046206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Choosing proper loss</a:t>
          </a:r>
          <a:endParaRPr lang="zh-TW" altLang="en-US" sz="2800" kern="1200" dirty="0"/>
        </a:p>
      </dsp:txBody>
      <dsp:txXfrm>
        <a:off x="37467" y="58176"/>
        <a:ext cx="3971272" cy="692586"/>
      </dsp:txXfrm>
    </dsp:sp>
    <dsp:sp modelId="{D79E5487-5E21-47C6-8561-5422FF769813}">
      <dsp:nvSpPr>
        <dsp:cNvPr id="0" name=""/>
        <dsp:cNvSpPr/>
      </dsp:nvSpPr>
      <dsp:spPr>
        <a:xfrm>
          <a:off x="0" y="906309"/>
          <a:ext cx="4046206" cy="767520"/>
        </a:xfrm>
        <a:prstGeom prst="round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Mini-batch</a:t>
          </a:r>
          <a:endParaRPr lang="zh-TW" altLang="en-US" sz="2800" kern="1200" dirty="0"/>
        </a:p>
      </dsp:txBody>
      <dsp:txXfrm>
        <a:off x="37467" y="943776"/>
        <a:ext cx="3971272" cy="692586"/>
      </dsp:txXfrm>
    </dsp:sp>
    <dsp:sp modelId="{4DDF23AE-83CA-43A2-A96F-44DFAE5980C9}">
      <dsp:nvSpPr>
        <dsp:cNvPr id="0" name=""/>
        <dsp:cNvSpPr/>
      </dsp:nvSpPr>
      <dsp:spPr>
        <a:xfrm>
          <a:off x="0" y="1791909"/>
          <a:ext cx="4046206" cy="76752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New activation function</a:t>
          </a:r>
          <a:endParaRPr lang="zh-TW" altLang="en-US" sz="2800" kern="1200" dirty="0"/>
        </a:p>
      </dsp:txBody>
      <dsp:txXfrm>
        <a:off x="37467" y="1829376"/>
        <a:ext cx="3971272" cy="692586"/>
      </dsp:txXfrm>
    </dsp:sp>
    <dsp:sp modelId="{40F68FDF-8E0D-4DDE-99F6-0BBD630F25C7}">
      <dsp:nvSpPr>
        <dsp:cNvPr id="0" name=""/>
        <dsp:cNvSpPr/>
      </dsp:nvSpPr>
      <dsp:spPr>
        <a:xfrm>
          <a:off x="0" y="2677509"/>
          <a:ext cx="4046206" cy="767520"/>
        </a:xfrm>
        <a:prstGeom prst="round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Adaptive Learning Rate</a:t>
          </a:r>
          <a:endParaRPr lang="zh-TW" altLang="en-US" sz="2800" kern="1200" dirty="0"/>
        </a:p>
      </dsp:txBody>
      <dsp:txXfrm>
        <a:off x="37467" y="2714976"/>
        <a:ext cx="3971272" cy="692586"/>
      </dsp:txXfrm>
    </dsp:sp>
    <dsp:sp modelId="{2992D90E-AE47-4551-B7AC-D65ADB54BF32}">
      <dsp:nvSpPr>
        <dsp:cNvPr id="0" name=""/>
        <dsp:cNvSpPr/>
      </dsp:nvSpPr>
      <dsp:spPr>
        <a:xfrm>
          <a:off x="0" y="3563109"/>
          <a:ext cx="4046206" cy="76752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Momentum</a:t>
          </a:r>
          <a:endParaRPr lang="zh-TW" altLang="en-US" sz="2800" kern="1200" dirty="0"/>
        </a:p>
      </dsp:txBody>
      <dsp:txXfrm>
        <a:off x="37467" y="3600576"/>
        <a:ext cx="3971272" cy="6925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8E92D-E30F-4C8D-88B1-9D990BBE20AE}">
      <dsp:nvSpPr>
        <dsp:cNvPr id="0" name=""/>
        <dsp:cNvSpPr/>
      </dsp:nvSpPr>
      <dsp:spPr>
        <a:xfrm>
          <a:off x="0" y="4149"/>
          <a:ext cx="4046206" cy="973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Early Stopping</a:t>
          </a:r>
          <a:endParaRPr lang="zh-TW" altLang="en-US" sz="2800" kern="1200" dirty="0"/>
        </a:p>
      </dsp:txBody>
      <dsp:txXfrm>
        <a:off x="47519" y="51668"/>
        <a:ext cx="3951168" cy="878402"/>
      </dsp:txXfrm>
    </dsp:sp>
    <dsp:sp modelId="{1A51C639-7532-4369-A92C-B85B7486367C}">
      <dsp:nvSpPr>
        <dsp:cNvPr id="0" name=""/>
        <dsp:cNvSpPr/>
      </dsp:nvSpPr>
      <dsp:spPr>
        <a:xfrm>
          <a:off x="0" y="1127349"/>
          <a:ext cx="4046206" cy="973440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Regularization</a:t>
          </a:r>
          <a:endParaRPr lang="zh-TW" altLang="en-US" sz="2800" kern="1200" dirty="0"/>
        </a:p>
      </dsp:txBody>
      <dsp:txXfrm>
        <a:off x="47519" y="1174868"/>
        <a:ext cx="3951168" cy="878402"/>
      </dsp:txXfrm>
    </dsp:sp>
    <dsp:sp modelId="{B87D5D77-BA87-4339-A7E3-042D09FFBFA9}">
      <dsp:nvSpPr>
        <dsp:cNvPr id="0" name=""/>
        <dsp:cNvSpPr/>
      </dsp:nvSpPr>
      <dsp:spPr>
        <a:xfrm>
          <a:off x="0" y="2250549"/>
          <a:ext cx="4046206" cy="973440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Dropout</a:t>
          </a:r>
          <a:endParaRPr lang="zh-TW" altLang="en-US" sz="2800" kern="1200" dirty="0"/>
        </a:p>
      </dsp:txBody>
      <dsp:txXfrm>
        <a:off x="47519" y="2298068"/>
        <a:ext cx="3951168" cy="878402"/>
      </dsp:txXfrm>
    </dsp:sp>
    <dsp:sp modelId="{D7062EB3-E08F-4811-B327-0AAC05DC19E0}">
      <dsp:nvSpPr>
        <dsp:cNvPr id="0" name=""/>
        <dsp:cNvSpPr/>
      </dsp:nvSpPr>
      <dsp:spPr>
        <a:xfrm>
          <a:off x="0" y="3373749"/>
          <a:ext cx="4046206" cy="97344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Network Structure</a:t>
          </a:r>
          <a:endParaRPr lang="zh-TW" altLang="en-US" sz="2800" kern="1200" dirty="0"/>
        </a:p>
      </dsp:txBody>
      <dsp:txXfrm>
        <a:off x="47519" y="3421268"/>
        <a:ext cx="3951168" cy="87840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8E92D-E30F-4C8D-88B1-9D990BBE20AE}">
      <dsp:nvSpPr>
        <dsp:cNvPr id="0" name=""/>
        <dsp:cNvSpPr/>
      </dsp:nvSpPr>
      <dsp:spPr>
        <a:xfrm>
          <a:off x="0" y="4149"/>
          <a:ext cx="4046206" cy="973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Early Stopping</a:t>
          </a:r>
          <a:endParaRPr lang="zh-TW" altLang="en-US" sz="2800" kern="1200" dirty="0"/>
        </a:p>
      </dsp:txBody>
      <dsp:txXfrm>
        <a:off x="47519" y="51668"/>
        <a:ext cx="3951168" cy="878402"/>
      </dsp:txXfrm>
    </dsp:sp>
    <dsp:sp modelId="{1A51C639-7532-4369-A92C-B85B7486367C}">
      <dsp:nvSpPr>
        <dsp:cNvPr id="0" name=""/>
        <dsp:cNvSpPr/>
      </dsp:nvSpPr>
      <dsp:spPr>
        <a:xfrm>
          <a:off x="0" y="1127349"/>
          <a:ext cx="4046206" cy="973440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Regularization</a:t>
          </a:r>
          <a:endParaRPr lang="zh-TW" altLang="en-US" sz="2800" kern="1200" dirty="0"/>
        </a:p>
      </dsp:txBody>
      <dsp:txXfrm>
        <a:off x="47519" y="1174868"/>
        <a:ext cx="3951168" cy="878402"/>
      </dsp:txXfrm>
    </dsp:sp>
    <dsp:sp modelId="{B87D5D77-BA87-4339-A7E3-042D09FFBFA9}">
      <dsp:nvSpPr>
        <dsp:cNvPr id="0" name=""/>
        <dsp:cNvSpPr/>
      </dsp:nvSpPr>
      <dsp:spPr>
        <a:xfrm>
          <a:off x="0" y="2250549"/>
          <a:ext cx="4046206" cy="973440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Dropout</a:t>
          </a:r>
          <a:endParaRPr lang="zh-TW" altLang="en-US" sz="2800" kern="1200" dirty="0"/>
        </a:p>
      </dsp:txBody>
      <dsp:txXfrm>
        <a:off x="47519" y="2298068"/>
        <a:ext cx="3951168" cy="878402"/>
      </dsp:txXfrm>
    </dsp:sp>
    <dsp:sp modelId="{D7062EB3-E08F-4811-B327-0AAC05DC19E0}">
      <dsp:nvSpPr>
        <dsp:cNvPr id="0" name=""/>
        <dsp:cNvSpPr/>
      </dsp:nvSpPr>
      <dsp:spPr>
        <a:xfrm>
          <a:off x="0" y="3373749"/>
          <a:ext cx="4046206" cy="97344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Network Structure</a:t>
          </a:r>
          <a:endParaRPr lang="zh-TW" altLang="en-US" sz="2800" kern="1200" dirty="0"/>
        </a:p>
      </dsp:txBody>
      <dsp:txXfrm>
        <a:off x="47519" y="3421268"/>
        <a:ext cx="3951168" cy="87840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8E92D-E30F-4C8D-88B1-9D990BBE20AE}">
      <dsp:nvSpPr>
        <dsp:cNvPr id="0" name=""/>
        <dsp:cNvSpPr/>
      </dsp:nvSpPr>
      <dsp:spPr>
        <a:xfrm>
          <a:off x="0" y="4149"/>
          <a:ext cx="4046206" cy="973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Early Stopping</a:t>
          </a:r>
          <a:endParaRPr lang="zh-TW" altLang="en-US" sz="2800" kern="1200" dirty="0"/>
        </a:p>
      </dsp:txBody>
      <dsp:txXfrm>
        <a:off x="47519" y="51668"/>
        <a:ext cx="3951168" cy="878402"/>
      </dsp:txXfrm>
    </dsp:sp>
    <dsp:sp modelId="{1A51C639-7532-4369-A92C-B85B7486367C}">
      <dsp:nvSpPr>
        <dsp:cNvPr id="0" name=""/>
        <dsp:cNvSpPr/>
      </dsp:nvSpPr>
      <dsp:spPr>
        <a:xfrm>
          <a:off x="0" y="1127349"/>
          <a:ext cx="4046206" cy="973440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Regularization</a:t>
          </a:r>
          <a:endParaRPr lang="zh-TW" altLang="en-US" sz="2800" kern="1200" dirty="0"/>
        </a:p>
      </dsp:txBody>
      <dsp:txXfrm>
        <a:off x="47519" y="1174868"/>
        <a:ext cx="3951168" cy="878402"/>
      </dsp:txXfrm>
    </dsp:sp>
    <dsp:sp modelId="{B87D5D77-BA87-4339-A7E3-042D09FFBFA9}">
      <dsp:nvSpPr>
        <dsp:cNvPr id="0" name=""/>
        <dsp:cNvSpPr/>
      </dsp:nvSpPr>
      <dsp:spPr>
        <a:xfrm>
          <a:off x="0" y="2250549"/>
          <a:ext cx="4046206" cy="973440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Dropout</a:t>
          </a:r>
          <a:endParaRPr lang="zh-TW" altLang="en-US" sz="2800" kern="1200" dirty="0"/>
        </a:p>
      </dsp:txBody>
      <dsp:txXfrm>
        <a:off x="47519" y="2298068"/>
        <a:ext cx="3951168" cy="878402"/>
      </dsp:txXfrm>
    </dsp:sp>
    <dsp:sp modelId="{D7062EB3-E08F-4811-B327-0AAC05DC19E0}">
      <dsp:nvSpPr>
        <dsp:cNvPr id="0" name=""/>
        <dsp:cNvSpPr/>
      </dsp:nvSpPr>
      <dsp:spPr>
        <a:xfrm>
          <a:off x="0" y="3373749"/>
          <a:ext cx="4046206" cy="97344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Network Structure</a:t>
          </a:r>
          <a:endParaRPr lang="zh-TW" altLang="en-US" sz="2800" kern="1200" dirty="0"/>
        </a:p>
      </dsp:txBody>
      <dsp:txXfrm>
        <a:off x="47519" y="3421268"/>
        <a:ext cx="3951168" cy="87840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0C478C-708C-4444-93E6-CAB6A97DE92B}">
      <dsp:nvSpPr>
        <dsp:cNvPr id="0" name=""/>
        <dsp:cNvSpPr/>
      </dsp:nvSpPr>
      <dsp:spPr>
        <a:xfrm>
          <a:off x="0" y="2536514"/>
          <a:ext cx="3138132" cy="83254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3: pick the best function</a:t>
          </a:r>
          <a:endParaRPr lang="zh-TW" altLang="en-US" sz="2800" kern="1200" dirty="0"/>
        </a:p>
      </dsp:txBody>
      <dsp:txXfrm>
        <a:off x="0" y="2536514"/>
        <a:ext cx="3138132" cy="832540"/>
      </dsp:txXfrm>
    </dsp:sp>
    <dsp:sp modelId="{9142ED90-42D7-4D20-B57E-43A88C8C590B}">
      <dsp:nvSpPr>
        <dsp:cNvPr id="0" name=""/>
        <dsp:cNvSpPr/>
      </dsp:nvSpPr>
      <dsp:spPr>
        <a:xfrm rot="10800000">
          <a:off x="0" y="1268555"/>
          <a:ext cx="3138132" cy="1280447"/>
        </a:xfrm>
        <a:prstGeom prst="upArrowCallou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2: goodness of function</a:t>
          </a:r>
          <a:endParaRPr lang="zh-TW" altLang="en-US" sz="2800" kern="1200" dirty="0"/>
        </a:p>
      </dsp:txBody>
      <dsp:txXfrm rot="10800000">
        <a:off x="0" y="1268555"/>
        <a:ext cx="3138132" cy="831996"/>
      </dsp:txXfrm>
    </dsp:sp>
    <dsp:sp modelId="{E824EC70-AE1E-4100-B32E-97CD66F66319}">
      <dsp:nvSpPr>
        <dsp:cNvPr id="0" name=""/>
        <dsp:cNvSpPr/>
      </dsp:nvSpPr>
      <dsp:spPr>
        <a:xfrm rot="10800000">
          <a:off x="0" y="595"/>
          <a:ext cx="3138132" cy="1280447"/>
        </a:xfrm>
        <a:prstGeom prst="upArrowCallou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1: define a set of function              </a:t>
          </a:r>
          <a:endParaRPr lang="zh-TW" altLang="en-US" sz="2800" kern="1200" dirty="0"/>
        </a:p>
      </dsp:txBody>
      <dsp:txXfrm rot="10800000">
        <a:off x="0" y="595"/>
        <a:ext cx="3138132" cy="831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79BBE-425C-4833-9EAC-C237828C7C18}">
      <dsp:nvSpPr>
        <dsp:cNvPr id="0" name=""/>
        <dsp:cNvSpPr/>
      </dsp:nvSpPr>
      <dsp:spPr>
        <a:xfrm>
          <a:off x="0" y="163268"/>
          <a:ext cx="7886700" cy="1216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Introduction of </a:t>
          </a:r>
          <a:r>
            <a:rPr lang="en-US" altLang="zh-TW" sz="3200" kern="1200"/>
            <a:t>Deep Learning</a:t>
          </a:r>
          <a:endParaRPr lang="zh-TW" altLang="en-US" sz="3200" kern="1200" dirty="0"/>
        </a:p>
      </dsp:txBody>
      <dsp:txXfrm>
        <a:off x="59399" y="222667"/>
        <a:ext cx="7767902" cy="1098002"/>
      </dsp:txXfrm>
    </dsp:sp>
    <dsp:sp modelId="{8C706D79-89A7-4D2F-8501-5CBF97248B9F}">
      <dsp:nvSpPr>
        <dsp:cNvPr id="0" name=""/>
        <dsp:cNvSpPr/>
      </dsp:nvSpPr>
      <dsp:spPr>
        <a:xfrm>
          <a:off x="0" y="1567269"/>
          <a:ext cx="7886700" cy="121680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“Hello World” for Deep Learning</a:t>
          </a:r>
          <a:endParaRPr lang="zh-TW" altLang="en-US" sz="3200" kern="1200" dirty="0"/>
        </a:p>
      </dsp:txBody>
      <dsp:txXfrm>
        <a:off x="59399" y="1626668"/>
        <a:ext cx="7767902" cy="1098002"/>
      </dsp:txXfrm>
    </dsp:sp>
    <dsp:sp modelId="{AF31406E-85B3-421B-990D-C7D795886C23}">
      <dsp:nvSpPr>
        <dsp:cNvPr id="0" name=""/>
        <dsp:cNvSpPr/>
      </dsp:nvSpPr>
      <dsp:spPr>
        <a:xfrm>
          <a:off x="0" y="2971269"/>
          <a:ext cx="7886700" cy="12168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Tips for Deep Learning</a:t>
          </a:r>
          <a:endParaRPr lang="zh-TW" altLang="en-US" sz="3200" kern="1200" dirty="0"/>
        </a:p>
      </dsp:txBody>
      <dsp:txXfrm>
        <a:off x="59399" y="3030668"/>
        <a:ext cx="7767902" cy="109800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4576F-7E00-47D2-8599-E663F98E59E3}">
      <dsp:nvSpPr>
        <dsp:cNvPr id="0" name=""/>
        <dsp:cNvSpPr/>
      </dsp:nvSpPr>
      <dsp:spPr>
        <a:xfrm>
          <a:off x="0" y="180818"/>
          <a:ext cx="7886700" cy="19012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800" kern="1200" dirty="0"/>
            <a:t>Convolutional Neural Network (CNN)</a:t>
          </a:r>
          <a:endParaRPr lang="zh-TW" altLang="en-US" sz="4800" kern="1200" dirty="0"/>
        </a:p>
      </dsp:txBody>
      <dsp:txXfrm>
        <a:off x="92811" y="273629"/>
        <a:ext cx="7701078" cy="1715628"/>
      </dsp:txXfrm>
    </dsp:sp>
    <dsp:sp modelId="{08903A6E-6D98-4295-8678-9E8928035A0F}">
      <dsp:nvSpPr>
        <dsp:cNvPr id="0" name=""/>
        <dsp:cNvSpPr/>
      </dsp:nvSpPr>
      <dsp:spPr>
        <a:xfrm>
          <a:off x="0" y="2269269"/>
          <a:ext cx="7886700" cy="190125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800" kern="1200" dirty="0"/>
            <a:t>Recurrent Neural Network (RNN)</a:t>
          </a:r>
          <a:endParaRPr lang="zh-TW" altLang="en-US" sz="4800" kern="1200" dirty="0"/>
        </a:p>
      </dsp:txBody>
      <dsp:txXfrm>
        <a:off x="92811" y="2362080"/>
        <a:ext cx="7701078" cy="171562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BD105-9F67-4F60-B070-C671AE93A28A}">
      <dsp:nvSpPr>
        <dsp:cNvPr id="0" name=""/>
        <dsp:cNvSpPr/>
      </dsp:nvSpPr>
      <dsp:spPr>
        <a:xfrm>
          <a:off x="6931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1: define a set of function              </a:t>
          </a:r>
          <a:endParaRPr lang="zh-TW" altLang="en-US" sz="2800" kern="1200" dirty="0"/>
        </a:p>
      </dsp:txBody>
      <dsp:txXfrm>
        <a:off x="50166" y="1480825"/>
        <a:ext cx="1985329" cy="1389686"/>
      </dsp:txXfrm>
    </dsp:sp>
    <dsp:sp modelId="{888540DF-FD49-4215-991C-C7B2A2E10D35}">
      <dsp:nvSpPr>
        <dsp:cNvPr id="0" name=""/>
        <dsp:cNvSpPr/>
      </dsp:nvSpPr>
      <dsp:spPr>
        <a:xfrm>
          <a:off x="2285910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2285910" y="2021526"/>
        <a:ext cx="307455" cy="308284"/>
      </dsp:txXfrm>
    </dsp:sp>
    <dsp:sp modelId="{2C9E42A7-D692-4DEF-A008-68C3A4D1516E}">
      <dsp:nvSpPr>
        <dsp:cNvPr id="0" name=""/>
        <dsp:cNvSpPr/>
      </dsp:nvSpPr>
      <dsp:spPr>
        <a:xfrm>
          <a:off x="2907450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2: goodness of function</a:t>
          </a:r>
          <a:endParaRPr lang="zh-TW" altLang="en-US" sz="2800" kern="1200" dirty="0"/>
        </a:p>
      </dsp:txBody>
      <dsp:txXfrm>
        <a:off x="2950685" y="1480825"/>
        <a:ext cx="1985329" cy="1389686"/>
      </dsp:txXfrm>
    </dsp:sp>
    <dsp:sp modelId="{75576B2E-DB43-49F5-8A31-D5CBF5F78EEC}">
      <dsp:nvSpPr>
        <dsp:cNvPr id="0" name=""/>
        <dsp:cNvSpPr/>
      </dsp:nvSpPr>
      <dsp:spPr>
        <a:xfrm>
          <a:off x="5186429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5186429" y="2021526"/>
        <a:ext cx="307455" cy="308284"/>
      </dsp:txXfrm>
    </dsp:sp>
    <dsp:sp modelId="{B28036AB-B71B-48DE-97C4-D287BC3BE7AC}">
      <dsp:nvSpPr>
        <dsp:cNvPr id="0" name=""/>
        <dsp:cNvSpPr/>
      </dsp:nvSpPr>
      <dsp:spPr>
        <a:xfrm>
          <a:off x="5807969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3: pick the best function</a:t>
          </a:r>
          <a:endParaRPr lang="zh-TW" altLang="en-US" sz="2800" kern="1200" dirty="0"/>
        </a:p>
      </dsp:txBody>
      <dsp:txXfrm>
        <a:off x="5851204" y="1480825"/>
        <a:ext cx="1985329" cy="138968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BD105-9F67-4F60-B070-C671AE93A28A}">
      <dsp:nvSpPr>
        <dsp:cNvPr id="0" name=""/>
        <dsp:cNvSpPr/>
      </dsp:nvSpPr>
      <dsp:spPr>
        <a:xfrm>
          <a:off x="6931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1: define a set of function              </a:t>
          </a:r>
          <a:endParaRPr lang="zh-TW" altLang="en-US" sz="2800" kern="1200" dirty="0"/>
        </a:p>
      </dsp:txBody>
      <dsp:txXfrm>
        <a:off x="50166" y="1480825"/>
        <a:ext cx="1985329" cy="1389686"/>
      </dsp:txXfrm>
    </dsp:sp>
    <dsp:sp modelId="{888540DF-FD49-4215-991C-C7B2A2E10D35}">
      <dsp:nvSpPr>
        <dsp:cNvPr id="0" name=""/>
        <dsp:cNvSpPr/>
      </dsp:nvSpPr>
      <dsp:spPr>
        <a:xfrm>
          <a:off x="2285910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2285910" y="2021526"/>
        <a:ext cx="307455" cy="308284"/>
      </dsp:txXfrm>
    </dsp:sp>
    <dsp:sp modelId="{2C9E42A7-D692-4DEF-A008-68C3A4D1516E}">
      <dsp:nvSpPr>
        <dsp:cNvPr id="0" name=""/>
        <dsp:cNvSpPr/>
      </dsp:nvSpPr>
      <dsp:spPr>
        <a:xfrm>
          <a:off x="2907450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2: goodness of function</a:t>
          </a:r>
          <a:endParaRPr lang="zh-TW" altLang="en-US" sz="2800" kern="1200" dirty="0"/>
        </a:p>
      </dsp:txBody>
      <dsp:txXfrm>
        <a:off x="2950685" y="1480825"/>
        <a:ext cx="1985329" cy="1389686"/>
      </dsp:txXfrm>
    </dsp:sp>
    <dsp:sp modelId="{75576B2E-DB43-49F5-8A31-D5CBF5F78EEC}">
      <dsp:nvSpPr>
        <dsp:cNvPr id="0" name=""/>
        <dsp:cNvSpPr/>
      </dsp:nvSpPr>
      <dsp:spPr>
        <a:xfrm>
          <a:off x="5186429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5186429" y="2021526"/>
        <a:ext cx="307455" cy="308284"/>
      </dsp:txXfrm>
    </dsp:sp>
    <dsp:sp modelId="{B28036AB-B71B-48DE-97C4-D287BC3BE7AC}">
      <dsp:nvSpPr>
        <dsp:cNvPr id="0" name=""/>
        <dsp:cNvSpPr/>
      </dsp:nvSpPr>
      <dsp:spPr>
        <a:xfrm>
          <a:off x="5807969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3: pick the best function</a:t>
          </a:r>
          <a:endParaRPr lang="zh-TW" altLang="en-US" sz="2800" kern="1200" dirty="0"/>
        </a:p>
      </dsp:txBody>
      <dsp:txXfrm>
        <a:off x="5851204" y="1480825"/>
        <a:ext cx="1985329" cy="138968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4576F-7E00-47D2-8599-E663F98E59E3}">
      <dsp:nvSpPr>
        <dsp:cNvPr id="0" name=""/>
        <dsp:cNvSpPr/>
      </dsp:nvSpPr>
      <dsp:spPr>
        <a:xfrm>
          <a:off x="0" y="180818"/>
          <a:ext cx="7886700" cy="19012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800" kern="1200" dirty="0"/>
            <a:t>Convolutional Neural Network (CNN)</a:t>
          </a:r>
          <a:endParaRPr lang="zh-TW" altLang="en-US" sz="4800" kern="1200" dirty="0"/>
        </a:p>
      </dsp:txBody>
      <dsp:txXfrm>
        <a:off x="92811" y="273629"/>
        <a:ext cx="7701078" cy="1715628"/>
      </dsp:txXfrm>
    </dsp:sp>
    <dsp:sp modelId="{08903A6E-6D98-4295-8678-9E8928035A0F}">
      <dsp:nvSpPr>
        <dsp:cNvPr id="0" name=""/>
        <dsp:cNvSpPr/>
      </dsp:nvSpPr>
      <dsp:spPr>
        <a:xfrm>
          <a:off x="0" y="2269269"/>
          <a:ext cx="7886700" cy="190125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800" kern="1200" dirty="0"/>
            <a:t>Recurrent Neural Network (RNN)</a:t>
          </a:r>
          <a:endParaRPr lang="zh-TW" altLang="en-US" sz="4800" kern="1200" dirty="0"/>
        </a:p>
      </dsp:txBody>
      <dsp:txXfrm>
        <a:off x="92811" y="2362080"/>
        <a:ext cx="7701078" cy="171562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BD105-9F67-4F60-B070-C671AE93A28A}">
      <dsp:nvSpPr>
        <dsp:cNvPr id="0" name=""/>
        <dsp:cNvSpPr/>
      </dsp:nvSpPr>
      <dsp:spPr>
        <a:xfrm>
          <a:off x="6931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1: define a set of function              </a:t>
          </a:r>
          <a:endParaRPr lang="zh-TW" altLang="en-US" sz="2800" kern="1200" dirty="0"/>
        </a:p>
      </dsp:txBody>
      <dsp:txXfrm>
        <a:off x="50166" y="1480825"/>
        <a:ext cx="1985329" cy="1389686"/>
      </dsp:txXfrm>
    </dsp:sp>
    <dsp:sp modelId="{888540DF-FD49-4215-991C-C7B2A2E10D35}">
      <dsp:nvSpPr>
        <dsp:cNvPr id="0" name=""/>
        <dsp:cNvSpPr/>
      </dsp:nvSpPr>
      <dsp:spPr>
        <a:xfrm>
          <a:off x="2285910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2285910" y="2021526"/>
        <a:ext cx="307455" cy="308284"/>
      </dsp:txXfrm>
    </dsp:sp>
    <dsp:sp modelId="{2C9E42A7-D692-4DEF-A008-68C3A4D1516E}">
      <dsp:nvSpPr>
        <dsp:cNvPr id="0" name=""/>
        <dsp:cNvSpPr/>
      </dsp:nvSpPr>
      <dsp:spPr>
        <a:xfrm>
          <a:off x="2907450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2: goodness of function</a:t>
          </a:r>
          <a:endParaRPr lang="zh-TW" altLang="en-US" sz="2800" kern="1200" dirty="0"/>
        </a:p>
      </dsp:txBody>
      <dsp:txXfrm>
        <a:off x="2950685" y="1480825"/>
        <a:ext cx="1985329" cy="1389686"/>
      </dsp:txXfrm>
    </dsp:sp>
    <dsp:sp modelId="{75576B2E-DB43-49F5-8A31-D5CBF5F78EEC}">
      <dsp:nvSpPr>
        <dsp:cNvPr id="0" name=""/>
        <dsp:cNvSpPr/>
      </dsp:nvSpPr>
      <dsp:spPr>
        <a:xfrm>
          <a:off x="5186429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5186429" y="2021526"/>
        <a:ext cx="307455" cy="308284"/>
      </dsp:txXfrm>
    </dsp:sp>
    <dsp:sp modelId="{B28036AB-B71B-48DE-97C4-D287BC3BE7AC}">
      <dsp:nvSpPr>
        <dsp:cNvPr id="0" name=""/>
        <dsp:cNvSpPr/>
      </dsp:nvSpPr>
      <dsp:spPr>
        <a:xfrm>
          <a:off x="5807969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3: pick the best function</a:t>
          </a:r>
          <a:endParaRPr lang="zh-TW" altLang="en-US" sz="2800" kern="1200" dirty="0"/>
        </a:p>
      </dsp:txBody>
      <dsp:txXfrm>
        <a:off x="5851204" y="1480825"/>
        <a:ext cx="1985329" cy="138968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BD105-9F67-4F60-B070-C671AE93A28A}">
      <dsp:nvSpPr>
        <dsp:cNvPr id="0" name=""/>
        <dsp:cNvSpPr/>
      </dsp:nvSpPr>
      <dsp:spPr>
        <a:xfrm>
          <a:off x="6931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1: define a set of function              </a:t>
          </a:r>
          <a:endParaRPr lang="zh-TW" altLang="en-US" sz="2800" kern="1200" dirty="0"/>
        </a:p>
      </dsp:txBody>
      <dsp:txXfrm>
        <a:off x="50166" y="1480825"/>
        <a:ext cx="1985329" cy="1389686"/>
      </dsp:txXfrm>
    </dsp:sp>
    <dsp:sp modelId="{888540DF-FD49-4215-991C-C7B2A2E10D35}">
      <dsp:nvSpPr>
        <dsp:cNvPr id="0" name=""/>
        <dsp:cNvSpPr/>
      </dsp:nvSpPr>
      <dsp:spPr>
        <a:xfrm>
          <a:off x="2285910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2285910" y="2021526"/>
        <a:ext cx="307455" cy="308284"/>
      </dsp:txXfrm>
    </dsp:sp>
    <dsp:sp modelId="{2C9E42A7-D692-4DEF-A008-68C3A4D1516E}">
      <dsp:nvSpPr>
        <dsp:cNvPr id="0" name=""/>
        <dsp:cNvSpPr/>
      </dsp:nvSpPr>
      <dsp:spPr>
        <a:xfrm>
          <a:off x="2907450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2: goodness of function</a:t>
          </a:r>
          <a:endParaRPr lang="zh-TW" altLang="en-US" sz="2800" kern="1200" dirty="0"/>
        </a:p>
      </dsp:txBody>
      <dsp:txXfrm>
        <a:off x="2950685" y="1480825"/>
        <a:ext cx="1985329" cy="1389686"/>
      </dsp:txXfrm>
    </dsp:sp>
    <dsp:sp modelId="{75576B2E-DB43-49F5-8A31-D5CBF5F78EEC}">
      <dsp:nvSpPr>
        <dsp:cNvPr id="0" name=""/>
        <dsp:cNvSpPr/>
      </dsp:nvSpPr>
      <dsp:spPr>
        <a:xfrm>
          <a:off x="5186429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5186429" y="2021526"/>
        <a:ext cx="307455" cy="308284"/>
      </dsp:txXfrm>
    </dsp:sp>
    <dsp:sp modelId="{B28036AB-B71B-48DE-97C4-D287BC3BE7AC}">
      <dsp:nvSpPr>
        <dsp:cNvPr id="0" name=""/>
        <dsp:cNvSpPr/>
      </dsp:nvSpPr>
      <dsp:spPr>
        <a:xfrm>
          <a:off x="5807969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3: pick the best function</a:t>
          </a:r>
          <a:endParaRPr lang="zh-TW" altLang="en-US" sz="2800" kern="1200" dirty="0"/>
        </a:p>
      </dsp:txBody>
      <dsp:txXfrm>
        <a:off x="5851204" y="1480825"/>
        <a:ext cx="1985329" cy="138968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BD105-9F67-4F60-B070-C671AE93A28A}">
      <dsp:nvSpPr>
        <dsp:cNvPr id="0" name=""/>
        <dsp:cNvSpPr/>
      </dsp:nvSpPr>
      <dsp:spPr>
        <a:xfrm>
          <a:off x="6931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1: define a set of function              </a:t>
          </a:r>
          <a:endParaRPr lang="zh-TW" altLang="en-US" sz="2800" kern="1200" dirty="0"/>
        </a:p>
      </dsp:txBody>
      <dsp:txXfrm>
        <a:off x="50166" y="1480825"/>
        <a:ext cx="1985329" cy="1389686"/>
      </dsp:txXfrm>
    </dsp:sp>
    <dsp:sp modelId="{888540DF-FD49-4215-991C-C7B2A2E10D35}">
      <dsp:nvSpPr>
        <dsp:cNvPr id="0" name=""/>
        <dsp:cNvSpPr/>
      </dsp:nvSpPr>
      <dsp:spPr>
        <a:xfrm>
          <a:off x="2285910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2285910" y="2021526"/>
        <a:ext cx="307455" cy="308284"/>
      </dsp:txXfrm>
    </dsp:sp>
    <dsp:sp modelId="{2C9E42A7-D692-4DEF-A008-68C3A4D1516E}">
      <dsp:nvSpPr>
        <dsp:cNvPr id="0" name=""/>
        <dsp:cNvSpPr/>
      </dsp:nvSpPr>
      <dsp:spPr>
        <a:xfrm>
          <a:off x="2907450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2: goodness of function</a:t>
          </a:r>
          <a:endParaRPr lang="zh-TW" altLang="en-US" sz="2800" kern="1200" dirty="0"/>
        </a:p>
      </dsp:txBody>
      <dsp:txXfrm>
        <a:off x="2950685" y="1480825"/>
        <a:ext cx="1985329" cy="1389686"/>
      </dsp:txXfrm>
    </dsp:sp>
    <dsp:sp modelId="{75576B2E-DB43-49F5-8A31-D5CBF5F78EEC}">
      <dsp:nvSpPr>
        <dsp:cNvPr id="0" name=""/>
        <dsp:cNvSpPr/>
      </dsp:nvSpPr>
      <dsp:spPr>
        <a:xfrm>
          <a:off x="5186429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5186429" y="2021526"/>
        <a:ext cx="307455" cy="308284"/>
      </dsp:txXfrm>
    </dsp:sp>
    <dsp:sp modelId="{B28036AB-B71B-48DE-97C4-D287BC3BE7AC}">
      <dsp:nvSpPr>
        <dsp:cNvPr id="0" name=""/>
        <dsp:cNvSpPr/>
      </dsp:nvSpPr>
      <dsp:spPr>
        <a:xfrm>
          <a:off x="5807969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3: pick the best function</a:t>
          </a:r>
          <a:endParaRPr lang="zh-TW" altLang="en-US" sz="2800" kern="1200" dirty="0"/>
        </a:p>
      </dsp:txBody>
      <dsp:txXfrm>
        <a:off x="5851204" y="1480825"/>
        <a:ext cx="1985329" cy="138968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4576F-7E00-47D2-8599-E663F98E59E3}">
      <dsp:nvSpPr>
        <dsp:cNvPr id="0" name=""/>
        <dsp:cNvSpPr/>
      </dsp:nvSpPr>
      <dsp:spPr>
        <a:xfrm>
          <a:off x="0" y="180818"/>
          <a:ext cx="7886700" cy="19012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800" kern="1200" dirty="0"/>
            <a:t>Convolutional Neural Network (CNN)</a:t>
          </a:r>
          <a:endParaRPr lang="zh-TW" altLang="en-US" sz="4800" kern="1200" dirty="0"/>
        </a:p>
      </dsp:txBody>
      <dsp:txXfrm>
        <a:off x="92811" y="273629"/>
        <a:ext cx="7701078" cy="1715628"/>
      </dsp:txXfrm>
    </dsp:sp>
    <dsp:sp modelId="{08903A6E-6D98-4295-8678-9E8928035A0F}">
      <dsp:nvSpPr>
        <dsp:cNvPr id="0" name=""/>
        <dsp:cNvSpPr/>
      </dsp:nvSpPr>
      <dsp:spPr>
        <a:xfrm>
          <a:off x="0" y="2269269"/>
          <a:ext cx="7886700" cy="190125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800" kern="1200" dirty="0"/>
            <a:t>Recurrent Neural Network (RNN)</a:t>
          </a:r>
          <a:endParaRPr lang="zh-TW" altLang="en-US" sz="4800" kern="1200" dirty="0"/>
        </a:p>
      </dsp:txBody>
      <dsp:txXfrm>
        <a:off x="92811" y="2362080"/>
        <a:ext cx="7701078" cy="171562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9A7DE-C749-45BF-9CD9-891B4FFFB08F}">
      <dsp:nvSpPr>
        <dsp:cNvPr id="0" name=""/>
        <dsp:cNvSpPr/>
      </dsp:nvSpPr>
      <dsp:spPr>
        <a:xfrm>
          <a:off x="0" y="7568"/>
          <a:ext cx="7886700" cy="1029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Unsupervised Learning</a:t>
          </a:r>
          <a:endParaRPr lang="zh-TW" altLang="en-US" sz="4000" kern="1200" dirty="0"/>
        </a:p>
      </dsp:txBody>
      <dsp:txXfrm>
        <a:off x="50261" y="57829"/>
        <a:ext cx="7786178" cy="929078"/>
      </dsp:txXfrm>
    </dsp:sp>
    <dsp:sp modelId="{B677A882-FF97-4FE8-9E40-B6B4A707B7A3}">
      <dsp:nvSpPr>
        <dsp:cNvPr id="0" name=""/>
        <dsp:cNvSpPr/>
      </dsp:nvSpPr>
      <dsp:spPr>
        <a:xfrm>
          <a:off x="0" y="1037168"/>
          <a:ext cx="7886700" cy="22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600" kern="1200" dirty="0"/>
            <a:t>化繁為簡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Auto-encoder</a:t>
          </a:r>
          <a:endParaRPr lang="zh-TW" altLang="en-US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Word Vector and Audio Word Vector</a:t>
          </a:r>
          <a:endParaRPr lang="zh-TW" altLang="en-US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600" kern="1200" dirty="0"/>
            <a:t>無中生有</a:t>
          </a:r>
        </a:p>
      </dsp:txBody>
      <dsp:txXfrm>
        <a:off x="0" y="1037168"/>
        <a:ext cx="7886700" cy="2277000"/>
      </dsp:txXfrm>
    </dsp:sp>
    <dsp:sp modelId="{9AA379AE-7003-4918-98E5-8C7ED0641C0A}">
      <dsp:nvSpPr>
        <dsp:cNvPr id="0" name=""/>
        <dsp:cNvSpPr/>
      </dsp:nvSpPr>
      <dsp:spPr>
        <a:xfrm>
          <a:off x="0" y="3314169"/>
          <a:ext cx="7886700" cy="10296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Reinforcement Learning</a:t>
          </a:r>
          <a:endParaRPr lang="zh-TW" altLang="en-US" sz="4000" kern="1200" dirty="0"/>
        </a:p>
      </dsp:txBody>
      <dsp:txXfrm>
        <a:off x="50261" y="3364430"/>
        <a:ext cx="7786178" cy="92907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9A7DE-C749-45BF-9CD9-891B4FFFB08F}">
      <dsp:nvSpPr>
        <dsp:cNvPr id="0" name=""/>
        <dsp:cNvSpPr/>
      </dsp:nvSpPr>
      <dsp:spPr>
        <a:xfrm>
          <a:off x="0" y="7568"/>
          <a:ext cx="7886700" cy="1029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Unsupervised Learning</a:t>
          </a:r>
          <a:endParaRPr lang="zh-TW" altLang="en-US" sz="4000" kern="1200" dirty="0"/>
        </a:p>
      </dsp:txBody>
      <dsp:txXfrm>
        <a:off x="50261" y="57829"/>
        <a:ext cx="7786178" cy="929078"/>
      </dsp:txXfrm>
    </dsp:sp>
    <dsp:sp modelId="{B677A882-FF97-4FE8-9E40-B6B4A707B7A3}">
      <dsp:nvSpPr>
        <dsp:cNvPr id="0" name=""/>
        <dsp:cNvSpPr/>
      </dsp:nvSpPr>
      <dsp:spPr>
        <a:xfrm>
          <a:off x="0" y="1037168"/>
          <a:ext cx="7886700" cy="22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600" kern="1200" dirty="0"/>
            <a:t>化繁為簡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Auto-encoder</a:t>
          </a:r>
          <a:endParaRPr lang="zh-TW" altLang="en-US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Word Vector and Audio Word Vector</a:t>
          </a:r>
          <a:endParaRPr lang="zh-TW" altLang="en-US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600" kern="1200" dirty="0"/>
            <a:t>無中生有</a:t>
          </a:r>
        </a:p>
      </dsp:txBody>
      <dsp:txXfrm>
        <a:off x="0" y="1037168"/>
        <a:ext cx="7886700" cy="2277000"/>
      </dsp:txXfrm>
    </dsp:sp>
    <dsp:sp modelId="{9AA379AE-7003-4918-98E5-8C7ED0641C0A}">
      <dsp:nvSpPr>
        <dsp:cNvPr id="0" name=""/>
        <dsp:cNvSpPr/>
      </dsp:nvSpPr>
      <dsp:spPr>
        <a:xfrm>
          <a:off x="0" y="3314169"/>
          <a:ext cx="7886700" cy="10296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Reinforcement Learning</a:t>
          </a:r>
          <a:endParaRPr lang="zh-TW" altLang="en-US" sz="4000" kern="1200" dirty="0"/>
        </a:p>
      </dsp:txBody>
      <dsp:txXfrm>
        <a:off x="50261" y="3364430"/>
        <a:ext cx="7786178" cy="9290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DF8C9-B159-41BE-98D5-D6757343F54B}">
      <dsp:nvSpPr>
        <dsp:cNvPr id="0" name=""/>
        <dsp:cNvSpPr/>
      </dsp:nvSpPr>
      <dsp:spPr>
        <a:xfrm>
          <a:off x="0" y="3275482"/>
          <a:ext cx="7886700" cy="10750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Step 3: pick the best function</a:t>
          </a:r>
          <a:endParaRPr lang="zh-TW" altLang="en-US" sz="3200" kern="1200" dirty="0"/>
        </a:p>
      </dsp:txBody>
      <dsp:txXfrm>
        <a:off x="0" y="3275482"/>
        <a:ext cx="7886700" cy="1075086"/>
      </dsp:txXfrm>
    </dsp:sp>
    <dsp:sp modelId="{CC79D3D5-9A8A-4191-83E2-7CDB53064805}">
      <dsp:nvSpPr>
        <dsp:cNvPr id="0" name=""/>
        <dsp:cNvSpPr/>
      </dsp:nvSpPr>
      <dsp:spPr>
        <a:xfrm rot="10800000">
          <a:off x="0" y="1638125"/>
          <a:ext cx="7886700" cy="1653482"/>
        </a:xfrm>
        <a:prstGeom prst="upArrowCallou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Step 2: goodness of function</a:t>
          </a:r>
          <a:endParaRPr lang="zh-TW" altLang="en-US" sz="3200" kern="1200" dirty="0"/>
        </a:p>
      </dsp:txBody>
      <dsp:txXfrm rot="10800000">
        <a:off x="0" y="1638125"/>
        <a:ext cx="7886700" cy="1074383"/>
      </dsp:txXfrm>
    </dsp:sp>
    <dsp:sp modelId="{EF76621B-300A-4B85-A68D-21B3AA638756}">
      <dsp:nvSpPr>
        <dsp:cNvPr id="0" name=""/>
        <dsp:cNvSpPr/>
      </dsp:nvSpPr>
      <dsp:spPr>
        <a:xfrm rot="10800000">
          <a:off x="0" y="769"/>
          <a:ext cx="7886700" cy="1653482"/>
        </a:xfrm>
        <a:prstGeom prst="upArrowCallou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/>
            <a:t>Step 1: define a set of function              </a:t>
          </a:r>
          <a:endParaRPr lang="zh-TW" altLang="en-US" sz="3200" kern="1200"/>
        </a:p>
      </dsp:txBody>
      <dsp:txXfrm rot="10800000">
        <a:off x="0" y="769"/>
        <a:ext cx="7886700" cy="107438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9A7DE-C749-45BF-9CD9-891B4FFFB08F}">
      <dsp:nvSpPr>
        <dsp:cNvPr id="0" name=""/>
        <dsp:cNvSpPr/>
      </dsp:nvSpPr>
      <dsp:spPr>
        <a:xfrm>
          <a:off x="0" y="7568"/>
          <a:ext cx="7886700" cy="1029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Unsupervised Learning</a:t>
          </a:r>
          <a:endParaRPr lang="zh-TW" altLang="en-US" sz="4000" kern="1200" dirty="0"/>
        </a:p>
      </dsp:txBody>
      <dsp:txXfrm>
        <a:off x="50261" y="57829"/>
        <a:ext cx="7786178" cy="929078"/>
      </dsp:txXfrm>
    </dsp:sp>
    <dsp:sp modelId="{B677A882-FF97-4FE8-9E40-B6B4A707B7A3}">
      <dsp:nvSpPr>
        <dsp:cNvPr id="0" name=""/>
        <dsp:cNvSpPr/>
      </dsp:nvSpPr>
      <dsp:spPr>
        <a:xfrm>
          <a:off x="0" y="1037168"/>
          <a:ext cx="7886700" cy="22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600" kern="1200" dirty="0"/>
            <a:t>化繁為簡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Auto-encoder</a:t>
          </a:r>
          <a:endParaRPr lang="zh-TW" altLang="en-US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Word Vector and Audio Word Vector</a:t>
          </a:r>
          <a:endParaRPr lang="zh-TW" altLang="en-US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600" kern="1200" dirty="0"/>
            <a:t>無中生有</a:t>
          </a:r>
        </a:p>
      </dsp:txBody>
      <dsp:txXfrm>
        <a:off x="0" y="1037168"/>
        <a:ext cx="7886700" cy="2277000"/>
      </dsp:txXfrm>
    </dsp:sp>
    <dsp:sp modelId="{9AA379AE-7003-4918-98E5-8C7ED0641C0A}">
      <dsp:nvSpPr>
        <dsp:cNvPr id="0" name=""/>
        <dsp:cNvSpPr/>
      </dsp:nvSpPr>
      <dsp:spPr>
        <a:xfrm>
          <a:off x="0" y="3314169"/>
          <a:ext cx="7886700" cy="10296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Reinforcement Learning</a:t>
          </a:r>
          <a:endParaRPr lang="zh-TW" altLang="en-US" sz="4000" kern="1200" dirty="0"/>
        </a:p>
      </dsp:txBody>
      <dsp:txXfrm>
        <a:off x="50261" y="3364430"/>
        <a:ext cx="7786178" cy="92907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9A7DE-C749-45BF-9CD9-891B4FFFB08F}">
      <dsp:nvSpPr>
        <dsp:cNvPr id="0" name=""/>
        <dsp:cNvSpPr/>
      </dsp:nvSpPr>
      <dsp:spPr>
        <a:xfrm>
          <a:off x="0" y="7568"/>
          <a:ext cx="7886700" cy="1029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Unsupervised Learning</a:t>
          </a:r>
          <a:endParaRPr lang="zh-TW" altLang="en-US" sz="4000" kern="1200" dirty="0"/>
        </a:p>
      </dsp:txBody>
      <dsp:txXfrm>
        <a:off x="50261" y="57829"/>
        <a:ext cx="7786178" cy="929078"/>
      </dsp:txXfrm>
    </dsp:sp>
    <dsp:sp modelId="{B677A882-FF97-4FE8-9E40-B6B4A707B7A3}">
      <dsp:nvSpPr>
        <dsp:cNvPr id="0" name=""/>
        <dsp:cNvSpPr/>
      </dsp:nvSpPr>
      <dsp:spPr>
        <a:xfrm>
          <a:off x="0" y="1037168"/>
          <a:ext cx="7886700" cy="22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600" kern="1200" dirty="0"/>
            <a:t>化繁為簡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Auto-encoder</a:t>
          </a:r>
          <a:endParaRPr lang="zh-TW" altLang="en-US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Word Vector and Audio Word Vector</a:t>
          </a:r>
          <a:endParaRPr lang="zh-TW" altLang="en-US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600" kern="1200" dirty="0"/>
            <a:t>無中生有</a:t>
          </a:r>
        </a:p>
      </dsp:txBody>
      <dsp:txXfrm>
        <a:off x="0" y="1037168"/>
        <a:ext cx="7886700" cy="2277000"/>
      </dsp:txXfrm>
    </dsp:sp>
    <dsp:sp modelId="{9AA379AE-7003-4918-98E5-8C7ED0641C0A}">
      <dsp:nvSpPr>
        <dsp:cNvPr id="0" name=""/>
        <dsp:cNvSpPr/>
      </dsp:nvSpPr>
      <dsp:spPr>
        <a:xfrm>
          <a:off x="0" y="3314169"/>
          <a:ext cx="7886700" cy="10296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Reinforcement Learning</a:t>
          </a:r>
          <a:endParaRPr lang="zh-TW" altLang="en-US" sz="4000" kern="1200" dirty="0"/>
        </a:p>
      </dsp:txBody>
      <dsp:txXfrm>
        <a:off x="50261" y="3364430"/>
        <a:ext cx="7786178" cy="92907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9A7DE-C749-45BF-9CD9-891B4FFFB08F}">
      <dsp:nvSpPr>
        <dsp:cNvPr id="0" name=""/>
        <dsp:cNvSpPr/>
      </dsp:nvSpPr>
      <dsp:spPr>
        <a:xfrm>
          <a:off x="0" y="7568"/>
          <a:ext cx="7886700" cy="1029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Unsupervised Learning</a:t>
          </a:r>
          <a:endParaRPr lang="zh-TW" altLang="en-US" sz="4000" kern="1200" dirty="0"/>
        </a:p>
      </dsp:txBody>
      <dsp:txXfrm>
        <a:off x="50261" y="57829"/>
        <a:ext cx="7786178" cy="929078"/>
      </dsp:txXfrm>
    </dsp:sp>
    <dsp:sp modelId="{B677A882-FF97-4FE8-9E40-B6B4A707B7A3}">
      <dsp:nvSpPr>
        <dsp:cNvPr id="0" name=""/>
        <dsp:cNvSpPr/>
      </dsp:nvSpPr>
      <dsp:spPr>
        <a:xfrm>
          <a:off x="0" y="1037168"/>
          <a:ext cx="7886700" cy="227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600" kern="1200" dirty="0"/>
            <a:t>化繁為簡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Auto-encoder</a:t>
          </a:r>
          <a:endParaRPr lang="zh-TW" altLang="en-US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Word Vector and Audio Word Vector</a:t>
          </a:r>
          <a:endParaRPr lang="zh-TW" altLang="en-US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600" kern="1200" dirty="0"/>
            <a:t>無中生有</a:t>
          </a:r>
        </a:p>
      </dsp:txBody>
      <dsp:txXfrm>
        <a:off x="0" y="1037168"/>
        <a:ext cx="7886700" cy="2277000"/>
      </dsp:txXfrm>
    </dsp:sp>
    <dsp:sp modelId="{9AA379AE-7003-4918-98E5-8C7ED0641C0A}">
      <dsp:nvSpPr>
        <dsp:cNvPr id="0" name=""/>
        <dsp:cNvSpPr/>
      </dsp:nvSpPr>
      <dsp:spPr>
        <a:xfrm>
          <a:off x="0" y="3314169"/>
          <a:ext cx="7886700" cy="10296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Reinforcement Learning</a:t>
          </a:r>
          <a:endParaRPr lang="zh-TW" altLang="en-US" sz="4000" kern="1200" dirty="0"/>
        </a:p>
      </dsp:txBody>
      <dsp:txXfrm>
        <a:off x="50261" y="3364430"/>
        <a:ext cx="7786178" cy="92907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9A7DE-C749-45BF-9CD9-891B4FFFB08F}">
      <dsp:nvSpPr>
        <dsp:cNvPr id="0" name=""/>
        <dsp:cNvSpPr/>
      </dsp:nvSpPr>
      <dsp:spPr>
        <a:xfrm>
          <a:off x="0" y="67475"/>
          <a:ext cx="7886700" cy="1216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Unsupervised Learning</a:t>
          </a:r>
          <a:endParaRPr lang="zh-TW" altLang="en-US" sz="4000" kern="1200" dirty="0"/>
        </a:p>
      </dsp:txBody>
      <dsp:txXfrm>
        <a:off x="59399" y="126874"/>
        <a:ext cx="7767902" cy="1098002"/>
      </dsp:txXfrm>
    </dsp:sp>
    <dsp:sp modelId="{B677A882-FF97-4FE8-9E40-B6B4A707B7A3}">
      <dsp:nvSpPr>
        <dsp:cNvPr id="0" name=""/>
        <dsp:cNvSpPr/>
      </dsp:nvSpPr>
      <dsp:spPr>
        <a:xfrm>
          <a:off x="0" y="1284275"/>
          <a:ext cx="7886700" cy="1782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600" kern="1200" dirty="0"/>
            <a:t>化繁為簡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Example: Word Vector and Audio Word Vector</a:t>
          </a:r>
          <a:endParaRPr lang="zh-TW" altLang="en-US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altLang="en-US" sz="3600" kern="1200" dirty="0"/>
            <a:t>無中生有</a:t>
          </a:r>
        </a:p>
      </dsp:txBody>
      <dsp:txXfrm>
        <a:off x="0" y="1284275"/>
        <a:ext cx="7886700" cy="1782787"/>
      </dsp:txXfrm>
    </dsp:sp>
    <dsp:sp modelId="{9AA379AE-7003-4918-98E5-8C7ED0641C0A}">
      <dsp:nvSpPr>
        <dsp:cNvPr id="0" name=""/>
        <dsp:cNvSpPr/>
      </dsp:nvSpPr>
      <dsp:spPr>
        <a:xfrm>
          <a:off x="0" y="3067062"/>
          <a:ext cx="7886700" cy="12168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/>
            <a:t>Reinforcement Learning</a:t>
          </a:r>
          <a:endParaRPr lang="zh-TW" altLang="en-US" sz="4000" kern="1200" dirty="0"/>
        </a:p>
      </dsp:txBody>
      <dsp:txXfrm>
        <a:off x="59399" y="3126461"/>
        <a:ext cx="7767902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DF8C9-B159-41BE-98D5-D6757343F54B}">
      <dsp:nvSpPr>
        <dsp:cNvPr id="0" name=""/>
        <dsp:cNvSpPr/>
      </dsp:nvSpPr>
      <dsp:spPr>
        <a:xfrm>
          <a:off x="0" y="3275482"/>
          <a:ext cx="7886700" cy="10750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Step 3: pick the best function</a:t>
          </a:r>
          <a:endParaRPr lang="zh-TW" altLang="en-US" sz="3200" kern="1200" dirty="0"/>
        </a:p>
      </dsp:txBody>
      <dsp:txXfrm>
        <a:off x="0" y="3275482"/>
        <a:ext cx="7886700" cy="1075086"/>
      </dsp:txXfrm>
    </dsp:sp>
    <dsp:sp modelId="{CC79D3D5-9A8A-4191-83E2-7CDB53064805}">
      <dsp:nvSpPr>
        <dsp:cNvPr id="0" name=""/>
        <dsp:cNvSpPr/>
      </dsp:nvSpPr>
      <dsp:spPr>
        <a:xfrm rot="10800000">
          <a:off x="0" y="1638125"/>
          <a:ext cx="7886700" cy="1653482"/>
        </a:xfrm>
        <a:prstGeom prst="upArrowCallou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Step 2: goodness of function</a:t>
          </a:r>
          <a:endParaRPr lang="zh-TW" altLang="en-US" sz="3200" kern="1200" dirty="0"/>
        </a:p>
      </dsp:txBody>
      <dsp:txXfrm rot="10800000">
        <a:off x="0" y="1638125"/>
        <a:ext cx="7886700" cy="1074383"/>
      </dsp:txXfrm>
    </dsp:sp>
    <dsp:sp modelId="{EF76621B-300A-4B85-A68D-21B3AA638756}">
      <dsp:nvSpPr>
        <dsp:cNvPr id="0" name=""/>
        <dsp:cNvSpPr/>
      </dsp:nvSpPr>
      <dsp:spPr>
        <a:xfrm rot="10800000">
          <a:off x="0" y="769"/>
          <a:ext cx="7886700" cy="1653482"/>
        </a:xfrm>
        <a:prstGeom prst="upArrowCallou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/>
            <a:t>Step 1: define a set of function              </a:t>
          </a:r>
          <a:endParaRPr lang="zh-TW" altLang="en-US" sz="3200" kern="1200"/>
        </a:p>
      </dsp:txBody>
      <dsp:txXfrm rot="10800000">
        <a:off x="0" y="769"/>
        <a:ext cx="7886700" cy="10743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DF8C9-B159-41BE-98D5-D6757343F54B}">
      <dsp:nvSpPr>
        <dsp:cNvPr id="0" name=""/>
        <dsp:cNvSpPr/>
      </dsp:nvSpPr>
      <dsp:spPr>
        <a:xfrm>
          <a:off x="0" y="3275482"/>
          <a:ext cx="7886700" cy="10750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Step 3: pick the best function</a:t>
          </a:r>
          <a:endParaRPr lang="zh-TW" altLang="en-US" sz="3200" kern="1200" dirty="0"/>
        </a:p>
      </dsp:txBody>
      <dsp:txXfrm>
        <a:off x="0" y="3275482"/>
        <a:ext cx="7886700" cy="1075086"/>
      </dsp:txXfrm>
    </dsp:sp>
    <dsp:sp modelId="{CC79D3D5-9A8A-4191-83E2-7CDB53064805}">
      <dsp:nvSpPr>
        <dsp:cNvPr id="0" name=""/>
        <dsp:cNvSpPr/>
      </dsp:nvSpPr>
      <dsp:spPr>
        <a:xfrm rot="10800000">
          <a:off x="0" y="1638125"/>
          <a:ext cx="7886700" cy="1653482"/>
        </a:xfrm>
        <a:prstGeom prst="upArrowCallou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Step 2: goodness of function</a:t>
          </a:r>
          <a:endParaRPr lang="zh-TW" altLang="en-US" sz="3200" kern="1200" dirty="0"/>
        </a:p>
      </dsp:txBody>
      <dsp:txXfrm rot="10800000">
        <a:off x="0" y="1638125"/>
        <a:ext cx="7886700" cy="1074383"/>
      </dsp:txXfrm>
    </dsp:sp>
    <dsp:sp modelId="{EF76621B-300A-4B85-A68D-21B3AA638756}">
      <dsp:nvSpPr>
        <dsp:cNvPr id="0" name=""/>
        <dsp:cNvSpPr/>
      </dsp:nvSpPr>
      <dsp:spPr>
        <a:xfrm rot="10800000">
          <a:off x="0" y="769"/>
          <a:ext cx="7886700" cy="1653482"/>
        </a:xfrm>
        <a:prstGeom prst="upArrowCallou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/>
            <a:t>Step 1: define a set of function              </a:t>
          </a:r>
          <a:endParaRPr lang="zh-TW" altLang="en-US" sz="3200" kern="1200"/>
        </a:p>
      </dsp:txBody>
      <dsp:txXfrm rot="10800000">
        <a:off x="0" y="769"/>
        <a:ext cx="7886700" cy="10743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BD105-9F67-4F60-B070-C671AE93A28A}">
      <dsp:nvSpPr>
        <dsp:cNvPr id="0" name=""/>
        <dsp:cNvSpPr/>
      </dsp:nvSpPr>
      <dsp:spPr>
        <a:xfrm>
          <a:off x="6931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1: define a set of function              </a:t>
          </a:r>
          <a:endParaRPr lang="zh-TW" altLang="en-US" sz="2800" kern="1200" dirty="0"/>
        </a:p>
      </dsp:txBody>
      <dsp:txXfrm>
        <a:off x="50166" y="1480825"/>
        <a:ext cx="1985329" cy="1389686"/>
      </dsp:txXfrm>
    </dsp:sp>
    <dsp:sp modelId="{888540DF-FD49-4215-991C-C7B2A2E10D35}">
      <dsp:nvSpPr>
        <dsp:cNvPr id="0" name=""/>
        <dsp:cNvSpPr/>
      </dsp:nvSpPr>
      <dsp:spPr>
        <a:xfrm>
          <a:off x="2285910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2285910" y="2021526"/>
        <a:ext cx="307455" cy="308284"/>
      </dsp:txXfrm>
    </dsp:sp>
    <dsp:sp modelId="{2C9E42A7-D692-4DEF-A008-68C3A4D1516E}">
      <dsp:nvSpPr>
        <dsp:cNvPr id="0" name=""/>
        <dsp:cNvSpPr/>
      </dsp:nvSpPr>
      <dsp:spPr>
        <a:xfrm>
          <a:off x="2907450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2: goodness of function</a:t>
          </a:r>
          <a:endParaRPr lang="zh-TW" altLang="en-US" sz="2800" kern="1200" dirty="0"/>
        </a:p>
      </dsp:txBody>
      <dsp:txXfrm>
        <a:off x="2950685" y="1480825"/>
        <a:ext cx="1985329" cy="1389686"/>
      </dsp:txXfrm>
    </dsp:sp>
    <dsp:sp modelId="{75576B2E-DB43-49F5-8A31-D5CBF5F78EEC}">
      <dsp:nvSpPr>
        <dsp:cNvPr id="0" name=""/>
        <dsp:cNvSpPr/>
      </dsp:nvSpPr>
      <dsp:spPr>
        <a:xfrm>
          <a:off x="5186429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5186429" y="2021526"/>
        <a:ext cx="307455" cy="308284"/>
      </dsp:txXfrm>
    </dsp:sp>
    <dsp:sp modelId="{B28036AB-B71B-48DE-97C4-D287BC3BE7AC}">
      <dsp:nvSpPr>
        <dsp:cNvPr id="0" name=""/>
        <dsp:cNvSpPr/>
      </dsp:nvSpPr>
      <dsp:spPr>
        <a:xfrm>
          <a:off x="5807969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3: pick the best function</a:t>
          </a:r>
          <a:endParaRPr lang="zh-TW" altLang="en-US" sz="2800" kern="1200" dirty="0"/>
        </a:p>
      </dsp:txBody>
      <dsp:txXfrm>
        <a:off x="5851204" y="1480825"/>
        <a:ext cx="1985329" cy="13896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79BBE-425C-4833-9EAC-C237828C7C18}">
      <dsp:nvSpPr>
        <dsp:cNvPr id="0" name=""/>
        <dsp:cNvSpPr/>
      </dsp:nvSpPr>
      <dsp:spPr>
        <a:xfrm>
          <a:off x="0" y="163268"/>
          <a:ext cx="7886700" cy="1216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Introduction of </a:t>
          </a:r>
          <a:r>
            <a:rPr lang="en-US" altLang="zh-TW" sz="3200" kern="1200"/>
            <a:t>Deep Learning</a:t>
          </a:r>
          <a:endParaRPr lang="zh-TW" altLang="en-US" sz="3200" kern="1200" dirty="0"/>
        </a:p>
      </dsp:txBody>
      <dsp:txXfrm>
        <a:off x="59399" y="222667"/>
        <a:ext cx="7767902" cy="1098002"/>
      </dsp:txXfrm>
    </dsp:sp>
    <dsp:sp modelId="{8C706D79-89A7-4D2F-8501-5CBF97248B9F}">
      <dsp:nvSpPr>
        <dsp:cNvPr id="0" name=""/>
        <dsp:cNvSpPr/>
      </dsp:nvSpPr>
      <dsp:spPr>
        <a:xfrm>
          <a:off x="0" y="1567269"/>
          <a:ext cx="7886700" cy="121680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“Hello World” for Deep Learning</a:t>
          </a:r>
          <a:endParaRPr lang="zh-TW" altLang="en-US" sz="3200" kern="1200" dirty="0"/>
        </a:p>
      </dsp:txBody>
      <dsp:txXfrm>
        <a:off x="59399" y="1626668"/>
        <a:ext cx="7767902" cy="1098002"/>
      </dsp:txXfrm>
    </dsp:sp>
    <dsp:sp modelId="{AF31406E-85B3-421B-990D-C7D795886C23}">
      <dsp:nvSpPr>
        <dsp:cNvPr id="0" name=""/>
        <dsp:cNvSpPr/>
      </dsp:nvSpPr>
      <dsp:spPr>
        <a:xfrm>
          <a:off x="0" y="2971269"/>
          <a:ext cx="7886700" cy="12168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Tips for Deep Learning</a:t>
          </a:r>
          <a:endParaRPr lang="zh-TW" altLang="en-US" sz="3200" kern="1200" dirty="0"/>
        </a:p>
      </dsp:txBody>
      <dsp:txXfrm>
        <a:off x="59399" y="3030668"/>
        <a:ext cx="7767902" cy="1098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BD105-9F67-4F60-B070-C671AE93A28A}">
      <dsp:nvSpPr>
        <dsp:cNvPr id="0" name=""/>
        <dsp:cNvSpPr/>
      </dsp:nvSpPr>
      <dsp:spPr>
        <a:xfrm>
          <a:off x="6931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1: define a set of function              </a:t>
          </a:r>
          <a:endParaRPr lang="zh-TW" altLang="en-US" sz="2800" kern="1200" dirty="0"/>
        </a:p>
      </dsp:txBody>
      <dsp:txXfrm>
        <a:off x="50166" y="1480825"/>
        <a:ext cx="1985329" cy="1389686"/>
      </dsp:txXfrm>
    </dsp:sp>
    <dsp:sp modelId="{888540DF-FD49-4215-991C-C7B2A2E10D35}">
      <dsp:nvSpPr>
        <dsp:cNvPr id="0" name=""/>
        <dsp:cNvSpPr/>
      </dsp:nvSpPr>
      <dsp:spPr>
        <a:xfrm>
          <a:off x="2285910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2285910" y="2021526"/>
        <a:ext cx="307455" cy="308284"/>
      </dsp:txXfrm>
    </dsp:sp>
    <dsp:sp modelId="{2C9E42A7-D692-4DEF-A008-68C3A4D1516E}">
      <dsp:nvSpPr>
        <dsp:cNvPr id="0" name=""/>
        <dsp:cNvSpPr/>
      </dsp:nvSpPr>
      <dsp:spPr>
        <a:xfrm>
          <a:off x="2907450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2: goodness of function</a:t>
          </a:r>
          <a:endParaRPr lang="zh-TW" altLang="en-US" sz="2800" kern="1200" dirty="0"/>
        </a:p>
      </dsp:txBody>
      <dsp:txXfrm>
        <a:off x="2950685" y="1480825"/>
        <a:ext cx="1985329" cy="1389686"/>
      </dsp:txXfrm>
    </dsp:sp>
    <dsp:sp modelId="{75576B2E-DB43-49F5-8A31-D5CBF5F78EEC}">
      <dsp:nvSpPr>
        <dsp:cNvPr id="0" name=""/>
        <dsp:cNvSpPr/>
      </dsp:nvSpPr>
      <dsp:spPr>
        <a:xfrm>
          <a:off x="5186429" y="1918765"/>
          <a:ext cx="439221" cy="5138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kern="1200"/>
        </a:p>
      </dsp:txBody>
      <dsp:txXfrm>
        <a:off x="5186429" y="2021526"/>
        <a:ext cx="307455" cy="308284"/>
      </dsp:txXfrm>
    </dsp:sp>
    <dsp:sp modelId="{B28036AB-B71B-48DE-97C4-D287BC3BE7AC}">
      <dsp:nvSpPr>
        <dsp:cNvPr id="0" name=""/>
        <dsp:cNvSpPr/>
      </dsp:nvSpPr>
      <dsp:spPr>
        <a:xfrm>
          <a:off x="5807969" y="1437590"/>
          <a:ext cx="2071799" cy="1476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Step </a:t>
          </a:r>
          <a:r>
            <a:rPr lang="en-US" altLang="zh-TW" sz="2800" kern="1200"/>
            <a:t>3: pick the best function</a:t>
          </a:r>
          <a:endParaRPr lang="zh-TW" altLang="en-US" sz="2800" kern="1200" dirty="0"/>
        </a:p>
      </dsp:txBody>
      <dsp:txXfrm>
        <a:off x="5851204" y="1480825"/>
        <a:ext cx="1985329" cy="13896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79BBE-425C-4833-9EAC-C237828C7C18}">
      <dsp:nvSpPr>
        <dsp:cNvPr id="0" name=""/>
        <dsp:cNvSpPr/>
      </dsp:nvSpPr>
      <dsp:spPr>
        <a:xfrm>
          <a:off x="0" y="163268"/>
          <a:ext cx="7886700" cy="1216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Introduction of </a:t>
          </a:r>
          <a:r>
            <a:rPr lang="en-US" altLang="zh-TW" sz="3200" kern="1200"/>
            <a:t>Deep Learning</a:t>
          </a:r>
          <a:endParaRPr lang="zh-TW" altLang="en-US" sz="3200" kern="1200" dirty="0"/>
        </a:p>
      </dsp:txBody>
      <dsp:txXfrm>
        <a:off x="59399" y="222667"/>
        <a:ext cx="7767902" cy="1098002"/>
      </dsp:txXfrm>
    </dsp:sp>
    <dsp:sp modelId="{8C706D79-89A7-4D2F-8501-5CBF97248B9F}">
      <dsp:nvSpPr>
        <dsp:cNvPr id="0" name=""/>
        <dsp:cNvSpPr/>
      </dsp:nvSpPr>
      <dsp:spPr>
        <a:xfrm>
          <a:off x="0" y="1567269"/>
          <a:ext cx="7886700" cy="121680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“Hello World” for Deep Learning</a:t>
          </a:r>
          <a:endParaRPr lang="zh-TW" altLang="en-US" sz="3200" kern="1200" dirty="0"/>
        </a:p>
      </dsp:txBody>
      <dsp:txXfrm>
        <a:off x="59399" y="1626668"/>
        <a:ext cx="7767902" cy="1098002"/>
      </dsp:txXfrm>
    </dsp:sp>
    <dsp:sp modelId="{AF31406E-85B3-421B-990D-C7D795886C23}">
      <dsp:nvSpPr>
        <dsp:cNvPr id="0" name=""/>
        <dsp:cNvSpPr/>
      </dsp:nvSpPr>
      <dsp:spPr>
        <a:xfrm>
          <a:off x="0" y="2971269"/>
          <a:ext cx="7886700" cy="12168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/>
            <a:t>Tips for Deep Learning</a:t>
          </a:r>
          <a:endParaRPr lang="zh-TW" altLang="en-US" sz="3200" kern="1200" dirty="0"/>
        </a:p>
      </dsp:txBody>
      <dsp:txXfrm>
        <a:off x="59399" y="3030668"/>
        <a:ext cx="7767902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8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12" Type="http://schemas.openxmlformats.org/officeDocument/2006/relationships/image" Target="../media/image67.wmf"/><Relationship Id="rId17" Type="http://schemas.openxmlformats.org/officeDocument/2006/relationships/image" Target="../media/image72.wmf"/><Relationship Id="rId2" Type="http://schemas.openxmlformats.org/officeDocument/2006/relationships/image" Target="../media/image58.wmf"/><Relationship Id="rId16" Type="http://schemas.openxmlformats.org/officeDocument/2006/relationships/image" Target="../media/image71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11" Type="http://schemas.openxmlformats.org/officeDocument/2006/relationships/image" Target="../media/image66.wmf"/><Relationship Id="rId5" Type="http://schemas.openxmlformats.org/officeDocument/2006/relationships/image" Target="../media/image61.wmf"/><Relationship Id="rId15" Type="http://schemas.openxmlformats.org/officeDocument/2006/relationships/image" Target="../media/image70.wmf"/><Relationship Id="rId10" Type="http://schemas.openxmlformats.org/officeDocument/2006/relationships/image" Target="../media/image26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Relationship Id="rId14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152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152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7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212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212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212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214.wmf"/><Relationship Id="rId5" Type="http://schemas.openxmlformats.org/officeDocument/2006/relationships/image" Target="../media/image213.wmf"/><Relationship Id="rId4" Type="http://schemas.openxmlformats.org/officeDocument/2006/relationships/image" Target="../media/image212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214.wmf"/><Relationship Id="rId5" Type="http://schemas.openxmlformats.org/officeDocument/2006/relationships/image" Target="../media/image213.wmf"/><Relationship Id="rId4" Type="http://schemas.openxmlformats.org/officeDocument/2006/relationships/image" Target="../media/image2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7.wmf"/><Relationship Id="rId4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12" Type="http://schemas.openxmlformats.org/officeDocument/2006/relationships/image" Target="../media/image29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11" Type="http://schemas.openxmlformats.org/officeDocument/2006/relationships/image" Target="../media/image28.wmf"/><Relationship Id="rId5" Type="http://schemas.openxmlformats.org/officeDocument/2006/relationships/image" Target="../media/image22.wmf"/><Relationship Id="rId10" Type="http://schemas.openxmlformats.org/officeDocument/2006/relationships/image" Target="../media/image27.wmf"/><Relationship Id="rId4" Type="http://schemas.openxmlformats.org/officeDocument/2006/relationships/image" Target="../media/image21.wmf"/><Relationship Id="rId9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8.wmf"/><Relationship Id="rId1" Type="http://schemas.openxmlformats.org/officeDocument/2006/relationships/image" Target="../media/image26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BB809-72CF-4171-83DB-D59CD4D94461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096D2-8776-4F5C-A458-4FD37E7160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2350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toronto.edu/~kriz/cifar.html" TargetMode="External"/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6%91%A9%E5%A4%A9%E5%A4%A7%E6%A8%93#.E4.B8.96.E7.95.8C.E6.9C.80.E9.AB.98.E6.91.A9.E5.A4.A9.E5.A4.A7.E6.A8.93.E5.B9.B4.E8.A1.A8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mznlabs/amazon-dsstne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02.01852" TargetMode="External"/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173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sigmoid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05C0D-00F1-4D27-9FA2-F1BC4B0526D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45022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Not</a:t>
            </a:r>
            <a:r>
              <a:rPr lang="en-US" altLang="zh-TW" baseline="0" dirty="0"/>
              <a:t> because you have bug </a:t>
            </a:r>
            <a:r>
              <a:rPr lang="en-US" altLang="zh-TW" baseline="0" dirty="0" err="1"/>
              <a:t>haha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194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101394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/>
              <a:t>Even </a:t>
            </a:r>
            <a:r>
              <a:rPr lang="en-US" altLang="zh-TW" sz="2400" dirty="0" err="1"/>
              <a:t>adagrad</a:t>
            </a:r>
            <a:r>
              <a:rPr lang="en-US" altLang="zh-TW" sz="2400" baseline="0" dirty="0"/>
              <a:t> can not handle this problem, maybe RMS prop is better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dirty="0"/>
              <a:t>Source: http://jmlr.org/proceedings/papers/v28/pascanu13.pdf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baseline="0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baseline="0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aseline="0" dirty="0"/>
              <a:t>Large or small is fine. Change quickly is bad</a:t>
            </a:r>
            <a:endParaRPr lang="zh-TW" altLang="en-US" sz="24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853470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Gradient Explode/Gradient Vanishing</a:t>
            </a:r>
            <a:endParaRPr lang="zh-TW" alt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Echo state network -&gt; …..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905860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197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590829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19577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200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84713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English is successful,</a:t>
            </a:r>
            <a:r>
              <a:rPr lang="en-US" altLang="zh-TW" baseline="0" dirty="0"/>
              <a:t> ASRU’15 better than HMM + N-gram</a:t>
            </a:r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203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109246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中翻英 英翻中 沒有哪一個一定比較長或比較短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204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45882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中翻英 英翻中 沒有哪一個一定比較長或比較短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205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980468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推文接龍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206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4943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The values of weights and biases will be obtained by learning (step 3). 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491305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中翻英 英翻中 沒有哪一個一定比較長或比較短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/>
              <a:t>More applications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207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69322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A woman is throwing a Frisbee in a part.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208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358011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A0CA1-892A-4422-81CB-461D7751B9E1}" type="slidenum">
              <a:rPr lang="zh-TW" altLang="en-US" smtClean="0"/>
              <a:t>209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288492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A0CA1-892A-4422-81CB-461D7751B9E1}" type="slidenum">
              <a:rPr lang="zh-TW" altLang="en-US" smtClean="0"/>
              <a:t>212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703569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you build a wall?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E8A1-852F-4483-B97B-027903F81BE5}" type="slidenum">
              <a:rPr lang="zh-TW" altLang="en-US" smtClean="0"/>
              <a:t>213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386975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think of Global Warming?</a:t>
            </a:r>
            <a:br>
              <a:rPr lang="en-US" altLang="zh-TW" dirty="0"/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you build a wall</a:t>
            </a:r>
            <a:br>
              <a:rPr lang="en-US" altLang="zh-TW" dirty="0"/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like machine learning?</a:t>
            </a:r>
            <a:br>
              <a:rPr lang="en-US" altLang="zh-TW" dirty="0"/>
            </a:b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E8A1-852F-4483-B97B-027903F81BE5}" type="slidenum">
              <a:rPr lang="zh-TW" altLang="en-US" smtClean="0"/>
              <a:t>214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223076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Need an example …… ok, in the future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216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8051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Need an example …… ok, in the future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217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800064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C6393-61A8-4C9F-91A2-1B083ED76E6F}" type="slidenum">
              <a:rPr lang="zh-TW" altLang="en-US" smtClean="0"/>
              <a:t>218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58835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太陽花梗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CDAE2-1044-44AA-8E16-BB9FD2E2B3CC}" type="slidenum">
              <a:rPr lang="zh-TW" altLang="en-US" smtClean="0"/>
              <a:t>220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7808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144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C6393-61A8-4C9F-91A2-1B083ED76E6F}" type="slidenum">
              <a:rPr lang="zh-TW" altLang="en-US" smtClean="0"/>
              <a:t>221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917685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60063-B929-41F2-B61A-2D9B6A5DDE04}" type="slidenum">
              <a:rPr lang="zh-TW" altLang="en-US" smtClean="0"/>
              <a:t>222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351091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Mamery network proposed by FB’s AI team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60063-B929-41F2-B61A-2D9B6A5DDE04}" type="slidenum">
              <a:rPr lang="zh-TW" altLang="en-US" smtClean="0"/>
              <a:t>223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961723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640139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用這個例子http://newsletter.sinica.edu.tw/file/file/4/485.pdf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00551-177F-4DA6-A3B3-27F70ADFF490}" type="slidenum">
              <a:rPr lang="zh-TW" altLang="en-US" smtClean="0"/>
              <a:t>232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268045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codes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19D3E-A1AF-407B-AE78-3EE7497D6478}" type="slidenum">
              <a:rPr lang="zh-TW" altLang="en-US" smtClean="0"/>
              <a:t>235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41768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Hand-written digits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Deep auto-encoder has better reconstruction capability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19D3E-A1AF-407B-AE78-3EE7497D6478}" type="slidenum">
              <a:rPr lang="zh-TW" altLang="en-US" smtClean="0"/>
              <a:t>236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87980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From 30 to 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19D3E-A1AF-407B-AE78-3EE7497D6478}" type="slidenum">
              <a:rPr lang="zh-TW" altLang="en-US" smtClean="0"/>
              <a:t>237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66109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有收縮性的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19D3E-A1AF-407B-AE78-3EE7497D6478}" type="slidenum">
              <a:rPr lang="zh-TW" altLang="en-US" smtClean="0"/>
              <a:t>238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333163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19D3E-A1AF-407B-AE78-3EE7497D6478}" type="slidenum">
              <a:rPr lang="zh-TW" altLang="en-US" smtClean="0"/>
              <a:t>239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4295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For example,</a:t>
            </a:r>
            <a:r>
              <a:rPr lang="en-US" altLang="zh-TW" baseline="0" dirty="0"/>
              <a:t> if we modify “1” to “2”, then we have another function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332269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19D3E-A1AF-407B-AE78-3EE7497D6478}" type="slidenum">
              <a:rPr lang="zh-TW" altLang="en-US" smtClean="0"/>
              <a:t>240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35107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19D3E-A1AF-407B-AE78-3EE7497D6478}" type="slidenum">
              <a:rPr lang="zh-TW" altLang="en-US" smtClean="0"/>
              <a:t>241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49823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19D3E-A1AF-407B-AE78-3EE7497D6478}" type="slidenum">
              <a:rPr lang="zh-TW" altLang="en-US" smtClean="0"/>
              <a:t>242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168871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Note that we only consider one input</a:t>
            </a:r>
            <a:r>
              <a:rPr lang="en-US" altLang="zh-TW" baseline="0" dirty="0"/>
              <a:t> word, we only consider wi-1</a:t>
            </a:r>
          </a:p>
          <a:p>
            <a:r>
              <a:rPr lang="en-US" altLang="zh-TW" baseline="0" dirty="0"/>
              <a:t>We will consider multiple word</a:t>
            </a:r>
          </a:p>
          <a:p>
            <a:r>
              <a:rPr lang="en-US" altLang="zh-TW" baseline="0" dirty="0"/>
              <a:t>The structured is a little different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3D9E2-21C9-4F43-833B-72DB5414AF97}" type="slidenum">
              <a:rPr lang="zh-TW" altLang="en-US" smtClean="0"/>
              <a:t>247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791603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What can it do?</a:t>
            </a:r>
            <a:r>
              <a:rPr lang="zh-TW" altLang="en-US" dirty="0"/>
              <a:t> </a:t>
            </a:r>
            <a:r>
              <a:rPr lang="en-US" altLang="zh-TW" sz="1200" dirty="0">
                <a:solidFill>
                  <a:srgbClr val="0000FF"/>
                </a:solidFill>
              </a:rPr>
              <a:t>Application?</a:t>
            </a:r>
            <a:endParaRPr lang="zh-TW" altLang="en-US" sz="1200" dirty="0">
              <a:solidFill>
                <a:srgbClr val="0000FF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3D9E2-21C9-4F43-833B-72DB5414AF97}" type="slidenum">
              <a:rPr lang="zh-TW" altLang="en-US" smtClean="0"/>
              <a:t>248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58914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man is known by the company he keeps.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觀其友知其人</a:t>
            </a: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Why the word vectors can probably capture the meaning of the words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3D9E2-21C9-4F43-833B-72DB5414AF97}" type="slidenum">
              <a:rPr lang="zh-TW" altLang="en-US" smtClean="0"/>
              <a:t>249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498737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Why can it happen</a:t>
            </a:r>
          </a:p>
          <a:p>
            <a:r>
              <a:rPr lang="en-US" altLang="zh-TW" dirty="0"/>
              <a:t>How to explain it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3D9E2-21C9-4F43-833B-72DB5414AF97}" type="slidenum">
              <a:rPr lang="zh-TW" altLang="en-US" smtClean="0"/>
              <a:t>251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807117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Hierarchy is not mentioned 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3D9E2-21C9-4F43-833B-72DB5414AF97}" type="slidenum">
              <a:rPr lang="zh-TW" altLang="en-US" smtClean="0"/>
              <a:t>252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49680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600" dirty="0">
                <a:latin typeface="Times New Roman" pitchFamily="18" charset="0"/>
                <a:cs typeface="Times New Roman" pitchFamily="18" charset="0"/>
              </a:rPr>
              <a:t>Machine learns to understand </a:t>
            </a:r>
            <a:r>
              <a:rPr lang="zh-TW" altLang="en-US" sz="2600" dirty="0">
                <a:latin typeface="Times New Roman" pitchFamily="18" charset="0"/>
                <a:cs typeface="Times New Roman" pitchFamily="18" charset="0"/>
              </a:rPr>
              <a:t>鄉民用語 </a:t>
            </a:r>
            <a:r>
              <a:rPr lang="en-US" altLang="zh-TW" sz="2600" dirty="0">
                <a:latin typeface="Times New Roman" pitchFamily="18" charset="0"/>
                <a:cs typeface="Times New Roman" pitchFamily="18" charset="0"/>
              </a:rPr>
              <a:t>via reading the posts on PTT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528946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3D9E2-21C9-4F43-833B-72DB5414AF97}" type="slidenum">
              <a:rPr lang="zh-TW" altLang="en-US" smtClean="0"/>
              <a:t>254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146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05C0D-00F1-4D27-9FA2-F1BC4B0526D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65227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D567D-A5DD-4251-A01C-32DCB9462257}" type="slidenum">
              <a:rPr lang="zh-TW" altLang="en-US" smtClean="0"/>
              <a:t>255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296219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60063-B929-41F2-B61A-2D9B6A5DDE04}" type="slidenum">
              <a:rPr lang="zh-TW" altLang="en-US" smtClean="0"/>
              <a:t>257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4448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F6DD4-9545-4A49-91CA-058829C42585}" type="slidenum">
              <a:rPr lang="zh-TW" altLang="en-US" smtClean="0"/>
              <a:pPr>
                <a:defRPr/>
              </a:pPr>
              <a:t>258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011015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F6DD4-9545-4A49-91CA-058829C42585}" type="slidenum">
              <a:rPr lang="zh-TW" altLang="en-US" smtClean="0"/>
              <a:pPr>
                <a:defRPr/>
              </a:pPr>
              <a:t>259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136299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F6DD4-9545-4A49-91CA-058829C42585}" type="slidenum">
              <a:rPr lang="zh-TW" altLang="en-US" smtClean="0"/>
              <a:pPr>
                <a:defRPr/>
              </a:pPr>
              <a:t>261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49276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No color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60063-B929-41F2-B61A-2D9B6A5DDE04}" type="slidenum">
              <a:rPr lang="zh-TW" altLang="en-US" smtClean="0"/>
              <a:t>264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187254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就像教小朋友畫圖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815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https://deepmind.com/blog/wavenet-generative-model-raw-audio/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55C7C-5A57-4EF8-9547-D16C754C31B2}" type="slidenum">
              <a:rPr lang="zh-TW" altLang="en-US" smtClean="0"/>
              <a:t>270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204607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79817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https://www.quora.com/What-are-some-recent-and-potentially-upcoming-breakthroughs-in-unsupervised-learning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https://www.quora.com/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6518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dirty="0">
              <a:solidFill>
                <a:srgbClr val="0000FF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BD28-75DF-4233-8F85-EE3A845FE6B6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7231060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CIFAR-10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samples also look very sharp - Amazon Mechanical Turk workers can distinguish our samples from real data with an error rate of 21.3% (50% would be random guessing):</a:t>
            </a: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 Mechanical Turk workers can distinguish our samples from real data with an error rate of 21.3% (50% would be random guessing):</a:t>
            </a:r>
          </a:p>
          <a:p>
            <a:b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95BFB-51A3-4EED-B8D2-1A21A4902CFD}" type="slidenum">
              <a:rPr lang="zh-TW" altLang="en-US" smtClean="0"/>
              <a:t>280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742903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More Applications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411539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27550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solidFill>
                  <a:srgbClr val="0000FF"/>
                </a:solidFill>
              </a:rPr>
              <a:t>Following experiment: 1-layer LSTM, 512 cells</a:t>
            </a:r>
            <a:endParaRPr lang="zh-TW" altLang="en-US" sz="1200" dirty="0">
              <a:solidFill>
                <a:srgbClr val="0000FF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7800658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175876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/>
              <a:t>看著棋譜學</a:t>
            </a:r>
            <a:endParaRPr lang="en-US" altLang="zh-TW" sz="2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062412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需竹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298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224503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One</a:t>
            </a:r>
            <a:r>
              <a:rPr lang="en-US" altLang="zh-TW" baseline="0" dirty="0"/>
              <a:t> best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F6DD4-9545-4A49-91CA-058829C42585}" type="slidenum">
              <a:rPr lang="zh-TW" altLang="en-US" smtClean="0"/>
              <a:pPr>
                <a:defRPr/>
              </a:pPr>
              <a:t>301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515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，曾於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日至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日間擁有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摩天大樓"/>
              </a:rPr>
              <a:t>世界第一高樓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的紀錄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52DD-5747-49A1-9B72-395A65AA9687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7769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/>
              <a:t>Original output layer is local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b="1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5798-1D2B-4740-BC8C-66AA26152767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749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/>
              <a:t>Why it is name soft max?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solidFill>
                  <a:srgbClr val="000000"/>
                </a:solidFill>
                <a:latin typeface="Georgia" panose="02040502050405020303" pitchFamily="18" charset="0"/>
              </a:rPr>
              <a:t>Monotonicity of </a:t>
            </a:r>
            <a:r>
              <a:rPr lang="en-US" altLang="zh-TW" b="1" dirty="0" err="1">
                <a:solidFill>
                  <a:srgbClr val="000000"/>
                </a:solidFill>
                <a:latin typeface="Georgia" panose="02040502050405020303" pitchFamily="18" charset="0"/>
              </a:rPr>
              <a:t>softmax</a:t>
            </a:r>
            <a:endParaRPr lang="zh-TW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solidFill>
                  <a:srgbClr val="000000"/>
                </a:solidFill>
                <a:latin typeface="Georgia" panose="02040502050405020303" pitchFamily="18" charset="0"/>
              </a:rPr>
              <a:t>Non-locality of </a:t>
            </a:r>
            <a:r>
              <a:rPr lang="en-US" altLang="zh-TW" b="1" dirty="0" err="1">
                <a:solidFill>
                  <a:srgbClr val="000000"/>
                </a:solidFill>
                <a:latin typeface="Georgia" panose="02040502050405020303" pitchFamily="18" charset="0"/>
              </a:rPr>
              <a:t>softmax</a:t>
            </a:r>
            <a:endParaRPr lang="zh-TW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b="1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5798-1D2B-4740-BC8C-66AA26152767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930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same for even more complex tasks.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705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DeepMind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團隊將以機器學習技術分析匿名的視網膜掃瞄圖像資料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5502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</a:t>
            </a:r>
            <a:r>
              <a:rPr lang="en-US" altLang="zh-TW" baseline="0" dirty="0"/>
              <a:t> same approach for other cases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14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05C0D-00F1-4D27-9FA2-F1BC4B0526DB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7953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學習教材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560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990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With </a:t>
            </a:r>
            <a:r>
              <a:rPr lang="en-US" altLang="zh-TW" sz="1200" dirty="0" err="1"/>
              <a:t>softmax</a:t>
            </a:r>
            <a:r>
              <a:rPr lang="en-US" altLang="zh-TW" sz="1200" dirty="0"/>
              <a:t>, the summation of all the </a:t>
            </a:r>
            <a:r>
              <a:rPr lang="en-US" altLang="zh-TW" sz="1200" dirty="0" err="1"/>
              <a:t>ouputs</a:t>
            </a:r>
            <a:r>
              <a:rPr lang="en-US" altLang="zh-TW" sz="1200" dirty="0"/>
              <a:t> would be one.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Can be considered as probability</a:t>
            </a:r>
            <a:r>
              <a:rPr lang="zh-TW" altLang="en-US" sz="1200" baseline="0" dirty="0"/>
              <a:t> </a:t>
            </a:r>
            <a:r>
              <a:rPr lang="en-US" altLang="zh-TW" sz="1200" baseline="0" dirty="0"/>
              <a:t>if you want ……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114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Randomly</a:t>
            </a:r>
            <a:r>
              <a:rPr lang="en-US" altLang="zh-TW" sz="1200" baseline="0" dirty="0"/>
              <a:t> picked one </a:t>
            </a: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Two approaches update the parameters towards the same direction, but stochastic is faster!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Better!</a:t>
            </a:r>
            <a:endParaRPr lang="zh-TW" alt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5798-1D2B-4740-BC8C-66AA2615276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328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百萬等級的</a:t>
            </a: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Solving this optimization problem by Calculus or something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3632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/>
                  <a:t>Consider a parameter w in </a:t>
                </a:r>
                <a14:m>
                  <m:oMath xmlns:m="http://schemas.openxmlformats.org/officeDocument/2006/math">
                    <m:r>
                      <a:rPr lang="zh-TW" altLang="en-US" sz="12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zh-TW" altLang="en-US" sz="12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 smtClean="0"/>
                  <a:t>Consider a parameter w in 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𝜃</a:t>
                </a:r>
                <a:endParaRPr lang="zh-TW" altLang="en-US" sz="1200" dirty="0"/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450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/>
                  <a:t>Consider a parameter w in </a:t>
                </a:r>
                <a14:m>
                  <m:oMath xmlns:m="http://schemas.openxmlformats.org/officeDocument/2006/math">
                    <m:r>
                      <a:rPr lang="zh-TW" altLang="en-US" sz="12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altLang="zh-TW" sz="1200" dirty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/>
                  <a:t>切線斜率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sz="12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 smtClean="0"/>
                  <a:t>Consider a parameter w in 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𝜃</a:t>
                </a:r>
                <a:endParaRPr lang="zh-TW" altLang="en-US" sz="1200" dirty="0"/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15011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/>
                  <a:t>eta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sz="1200" dirty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/>
                  <a:t>Consider a parameter w in </a:t>
                </a:r>
                <a14:m>
                  <m:oMath xmlns:m="http://schemas.openxmlformats.org/officeDocument/2006/math">
                    <m:r>
                      <a:rPr lang="zh-TW" altLang="en-US" sz="12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zh-TW" altLang="en-US" sz="12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 smtClean="0"/>
                  <a:t>Consider a parameter w in 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𝜃</a:t>
                </a:r>
                <a:endParaRPr lang="zh-TW" altLang="en-US" sz="1200" dirty="0"/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29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42648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/>
                  <a:t>Consider a parameter w in </a:t>
                </a:r>
                <a14:m>
                  <m:oMath xmlns:m="http://schemas.openxmlformats.org/officeDocument/2006/math">
                    <m:r>
                      <a:rPr lang="zh-TW" altLang="en-US" sz="12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zh-TW" altLang="en-US" sz="12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 smtClean="0"/>
                  <a:t>Consider a parameter w in 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𝜃</a:t>
                </a:r>
                <a:endParaRPr lang="zh-TW" altLang="en-US" sz="1200" dirty="0"/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43426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400" dirty="0"/>
              <a:t>A network can have millions of parameters.</a:t>
            </a:r>
          </a:p>
          <a:p>
            <a:pPr lvl="1"/>
            <a:r>
              <a:rPr lang="en-US" altLang="zh-TW" dirty="0"/>
              <a:t>Backpropagation is the way to compute the gradients efficiently (not today)</a:t>
            </a:r>
          </a:p>
          <a:p>
            <a:pPr lvl="1"/>
            <a:r>
              <a:rPr lang="en-US" altLang="zh-TW" dirty="0"/>
              <a:t>Ref: http://speech.ee.ntu.edu.tw/~tlkagk/courses/MLDS_2015_2/Lecture/DNN%20backprop.ecm.mp4/index.html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473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400" dirty="0"/>
              <a:t>Questions: image you are playing AOC</a:t>
            </a:r>
          </a:p>
          <a:p>
            <a:endParaRPr lang="en-US" altLang="zh-TW" sz="2400" dirty="0"/>
          </a:p>
          <a:p>
            <a:r>
              <a:rPr lang="en-US" altLang="zh-TW" sz="2400" dirty="0"/>
              <a:t>A network can have millions of parameters.</a:t>
            </a:r>
          </a:p>
          <a:p>
            <a:pPr lvl="1"/>
            <a:r>
              <a:rPr lang="en-US" altLang="zh-TW" dirty="0"/>
              <a:t>Backpropagation is the way to compute the gradients efficiently (not today)</a:t>
            </a:r>
          </a:p>
          <a:p>
            <a:pPr lvl="1"/>
            <a:r>
              <a:rPr lang="en-US" altLang="zh-TW" dirty="0"/>
              <a:t>Ref: http://speech.ee.ntu.edu.tw/~tlkagk/courses/MLDS_2015_2/Lecture/DNN%20backprop.ecm.mp4/index.html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46092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5798-1D2B-4740-BC8C-66AA26152767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7061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看人品的方法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lvl="1"/>
            <a:r>
              <a:rPr lang="en-US" altLang="zh-TW" sz="2400" dirty="0"/>
              <a:t>Who is Afraid of Non-Convex Loss Functions?</a:t>
            </a:r>
          </a:p>
          <a:p>
            <a:pPr lvl="1"/>
            <a:r>
              <a:rPr lang="en-US" altLang="zh-TW" sz="2400" u="sng" dirty="0"/>
              <a:t>http://videolectures.net/eml07_lecun_wia/</a:t>
            </a:r>
            <a:endParaRPr lang="zh-TW" altLang="en-US" sz="2400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968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20793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amazon-</a:t>
            </a:r>
            <a:r>
              <a:rPr lang="en-US" altLang="zh-TW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dsstne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3226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74870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we have more examples ….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37954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The three steps can also apply on other machine learning methods</a:t>
            </a:r>
            <a:endParaRPr lang="zh-TW" altLang="en-US" sz="1200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879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Actually for every machine learning</a:t>
            </a:r>
          </a:p>
          <a:p>
            <a:r>
              <a:rPr lang="en-US" altLang="zh-TW" dirty="0"/>
              <a:t>Three things</a:t>
            </a:r>
            <a:r>
              <a:rPr lang="en-US" altLang="zh-TW" baseline="0" dirty="0"/>
              <a:t>: model, cost, learning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0251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19422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角；觸角，觸鬚</a:t>
            </a:r>
            <a:r>
              <a:rPr lang="zh-TW" altLang="en-US" dirty="0"/>
              <a:t>牛角</a:t>
            </a:r>
            <a:endParaRPr lang="en-US" altLang="zh-TW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dirty="0"/>
              <a:t>而謹慎的佩涅洛佩則説道：“尊敬的客人，夢幻是很難解釋清楚的，并不是所有的夢景都會變爲現實。來去無蹤的夢神一般穿行於兩座大門，一座由牛角制成，一座由象牙雕成。穿過象牙大門來到人的夢鄉的夢神，只會欺人，所現所説不會成爲現實。而通過牛角大門進入的夢神，卻給任何一個凡人帶真實可信的訊息。但是，我的夢境不是後一位夢神提供的，雖然那里情節讓我心情舒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7F86A-5A07-4713-A20D-78823EE9F2D1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87453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0268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11467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1191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74048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03997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/>
              <a:t>THEANO_FLAGS=device=gpu0 python YourCode.py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/>
              <a:t>import </a:t>
            </a:r>
            <a:r>
              <a:rPr lang="en-US" altLang="zh-TW" sz="2800" dirty="0" err="1"/>
              <a:t>os</a:t>
            </a:r>
            <a:endParaRPr lang="en-US" altLang="zh-TW" sz="280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dirty="0" err="1"/>
              <a:t>os.environ</a:t>
            </a:r>
            <a:r>
              <a:rPr lang="en-US" altLang="zh-TW" sz="2800" dirty="0"/>
              <a:t>["THEANO_FLAGS"] = "device=</a:t>
            </a:r>
            <a:r>
              <a:rPr lang="en-US" altLang="zh-TW" sz="2800" dirty="0" err="1"/>
              <a:t>cpu</a:t>
            </a:r>
            <a:r>
              <a:rPr lang="en-US" altLang="zh-TW" sz="2800" dirty="0"/>
              <a:t>"</a:t>
            </a:r>
            <a:endParaRPr lang="zh-TW" altLang="en-US" sz="2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23471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026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The three steps can also apply on other machine learning methods</a:t>
            </a:r>
            <a:endParaRPr lang="zh-TW" altLang="en-US" sz="1200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434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The three steps can also apply on other machine learning methods</a:t>
            </a:r>
            <a:endParaRPr lang="zh-TW" altLang="en-US" sz="1200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23433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Other methods do not emphasize this.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52DD-5747-49A1-9B72-395A65AA9687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5917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52DD-5747-49A1-9B72-395A65AA9687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1664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2039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42541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Hopefully,</a:t>
            </a:r>
            <a:r>
              <a:rPr lang="en-US" altLang="zh-TW" baseline="0" dirty="0"/>
              <a:t> when the match size is large enough, </a:t>
            </a:r>
          </a:p>
          <a:p>
            <a:r>
              <a:rPr lang="en-US" altLang="zh-TW" baseline="0" dirty="0"/>
              <a:t>Not that </a:t>
            </a:r>
            <a:r>
              <a:rPr lang="en-US" altLang="zh-TW" baseline="0" dirty="0" err="1"/>
              <a:t>stateble</a:t>
            </a:r>
            <a:endParaRPr lang="en-US" altLang="zh-TW" baseline="0" dirty="0"/>
          </a:p>
          <a:p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6474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52DD-5747-49A1-9B72-395A65AA9687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78907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84030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52DD-5747-49A1-9B72-395A65AA9687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52261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Parametric 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ReLU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-&gt;</a:t>
            </a:r>
            <a:r>
              <a:rPr lang="en-US" altLang="zh-TW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PReLU</a:t>
            </a:r>
            <a:endParaRPr lang="en-US" altLang="zh-TW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rgbClr val="222222"/>
                </a:solidFill>
                <a:latin typeface="Arial" panose="020B0604020202020204" pitchFamily="34" charset="0"/>
              </a:rPr>
              <a:t>Ref: </a:t>
            </a:r>
            <a:r>
              <a:rPr lang="en-US" altLang="zh-TW" dirty="0" err="1">
                <a:solidFill>
                  <a:srgbClr val="222222"/>
                </a:solidFill>
                <a:latin typeface="Arial" panose="020B0604020202020204" pitchFamily="34" charset="0"/>
              </a:rPr>
              <a:t>Glorot</a:t>
            </a:r>
            <a:r>
              <a:rPr lang="en-US" altLang="zh-TW" dirty="0">
                <a:solidFill>
                  <a:srgbClr val="222222"/>
                </a:solidFill>
                <a:latin typeface="Arial" panose="020B0604020202020204" pitchFamily="34" charset="0"/>
              </a:rPr>
              <a:t>, Xavier, Antoine </a:t>
            </a:r>
            <a:r>
              <a:rPr lang="en-US" altLang="zh-TW" dirty="0" err="1">
                <a:solidFill>
                  <a:srgbClr val="222222"/>
                </a:solidFill>
                <a:latin typeface="Arial" panose="020B0604020202020204" pitchFamily="34" charset="0"/>
              </a:rPr>
              <a:t>Bordes</a:t>
            </a:r>
            <a:r>
              <a:rPr lang="en-US" altLang="zh-TW" dirty="0">
                <a:solidFill>
                  <a:srgbClr val="222222"/>
                </a:solidFill>
                <a:latin typeface="Arial" panose="020B0604020202020204" pitchFamily="34" charset="0"/>
              </a:rPr>
              <a:t>, and </a:t>
            </a:r>
            <a:r>
              <a:rPr lang="en-US" altLang="zh-TW" dirty="0" err="1">
                <a:solidFill>
                  <a:srgbClr val="222222"/>
                </a:solidFill>
                <a:latin typeface="Arial" panose="020B0604020202020204" pitchFamily="34" charset="0"/>
              </a:rPr>
              <a:t>Yoshua</a:t>
            </a:r>
            <a:r>
              <a:rPr lang="en-US" altLang="zh-TW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TW" dirty="0" err="1">
                <a:solidFill>
                  <a:srgbClr val="222222"/>
                </a:solidFill>
                <a:latin typeface="Arial" panose="020B0604020202020204" pitchFamily="34" charset="0"/>
              </a:rPr>
              <a:t>Bengio</a:t>
            </a:r>
            <a:r>
              <a:rPr lang="en-US" altLang="zh-TW" dirty="0">
                <a:solidFill>
                  <a:srgbClr val="222222"/>
                </a:solidFill>
                <a:latin typeface="Arial" panose="020B0604020202020204" pitchFamily="34" charset="0"/>
              </a:rPr>
              <a:t>. "Deep sparse rectifier neural networks." </a:t>
            </a:r>
            <a:r>
              <a:rPr lang="en-US" altLang="zh-TW" i="1" dirty="0">
                <a:solidFill>
                  <a:srgbClr val="222222"/>
                </a:solidFill>
                <a:latin typeface="Arial" panose="020B0604020202020204" pitchFamily="34" charset="0"/>
              </a:rPr>
              <a:t>International Conference on Artificial Intelligence and Statistics</a:t>
            </a:r>
            <a:r>
              <a:rPr lang="en-US" altLang="zh-TW" dirty="0">
                <a:solidFill>
                  <a:srgbClr val="222222"/>
                </a:solidFill>
                <a:latin typeface="Arial" panose="020B0604020202020204" pitchFamily="34" charset="0"/>
              </a:rPr>
              <a:t>. 2011.</a:t>
            </a:r>
            <a:endParaRPr lang="zh-TW" altLang="en-US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6841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1645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Repeat again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BD28-75DF-4233-8F85-EE3A845FE6B6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56346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3,4,5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207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0000FF"/>
                </a:solidFill>
              </a:rPr>
              <a:t>Advanced Idea: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</a:t>
            </a:r>
            <a:endParaRPr lang="en-US" altLang="zh-TW" dirty="0">
              <a:solidFill>
                <a:srgbClr val="0000FF"/>
              </a:solidFill>
            </a:endParaRPr>
          </a:p>
          <a:p>
            <a:pPr lvl="1"/>
            <a:r>
              <a:rPr lang="en-US" altLang="zh-TW" dirty="0">
                <a:solidFill>
                  <a:srgbClr val="0000FF"/>
                </a:solidFill>
              </a:rPr>
              <a:t>Can we give each parameters different learning rates?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07067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i="1" u="sng" dirty="0"/>
              <a:t>反差</a:t>
            </a:r>
            <a:endParaRPr lang="en-US" altLang="zh-TW" b="1" i="1" u="sng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http://seed.ucsd.edu/mediawiki/images/6/6a/Adagrad.pdf</a:t>
            </a:r>
          </a:p>
          <a:p>
            <a:r>
              <a:rPr lang="en-US" altLang="zh-TW" dirty="0"/>
              <a:t>http://courses.cs.washington.edu/courses/cse547/15sp/slides/adagrad.pdf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1704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08755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5798-1D2B-4740-BC8C-66AA26152767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804455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Momentum: </a:t>
            </a:r>
            <a:r>
              <a:rPr lang="zh-TW" altLang="en-US" dirty="0"/>
              <a:t>動量</a:t>
            </a: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5798-1D2B-4740-BC8C-66AA26152767}" type="slidenum">
              <a:rPr lang="zh-TW" altLang="en-US" smtClean="0"/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99646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What can we</a:t>
            </a:r>
            <a:r>
              <a:rPr lang="en-US" altLang="zh-TW" baseline="0" dirty="0"/>
              <a:t> see?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104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67976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 speech recognition:</a:t>
            </a:r>
          </a:p>
          <a:p>
            <a:r>
              <a:rPr lang="en-US" altLang="zh-TW" dirty="0"/>
              <a:t>	add noise</a:t>
            </a:r>
          </a:p>
          <a:p>
            <a:r>
              <a:rPr lang="en-US" altLang="zh-TW" dirty="0"/>
              <a:t>	warping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85798-1D2B-4740-BC8C-66AA26152767}" type="slidenum">
              <a:rPr lang="zh-TW" altLang="en-US" smtClean="0"/>
              <a:t>108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6641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110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8349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111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29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Repeat again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BD28-75DF-4233-8F85-EE3A845FE6B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4289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112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56491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i="1" dirty="0">
                    <a:latin typeface="Cambria Math" panose="02040503050406030204" pitchFamily="18" charset="0"/>
                  </a:rPr>
                  <a:t>important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sz="1200" i="1" dirty="0">
                  <a:latin typeface="Cambria Math" panose="02040503050406030204" pitchFamily="18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sz="12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i="0" smtClean="0">
                    <a:latin typeface="Cambria Math" panose="02040503050406030204" pitchFamily="18" charset="0"/>
                  </a:rPr>
                  <a:t>𝑧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=∑▒〖𝑤_𝑖 𝑎_𝑖 〗</a:t>
                </a:r>
                <a:endParaRPr lang="zh-TW" altLang="en-US" sz="1200" dirty="0"/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114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60920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117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39975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0,0 -&gt; 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1,0 -&gt; 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0,-1 -&gt;</a:t>
            </a:r>
            <a:r>
              <a:rPr lang="zh-TW" altLang="en-US" sz="1200" baseline="0" dirty="0"/>
              <a:t> </a:t>
            </a:r>
            <a:r>
              <a:rPr lang="en-US" altLang="zh-TW" sz="1200" baseline="0" dirty="0"/>
              <a:t>-2</a:t>
            </a: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1,-1 -&gt; -1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½, -1/2 -&gt; -0.5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1,2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Geometric Mean?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3B472-B66E-431C-811F-64FEA2AB6C54}" type="slidenum">
              <a:rPr lang="zh-TW" altLang="en-US" smtClean="0"/>
              <a:t>118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88131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119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26917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Rate = 0.5!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121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1373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45132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Different techniques are used to deal with different problems.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不同方法間的互相搭配</a:t>
            </a:r>
            <a:r>
              <a:rPr lang="en-US" altLang="zh-TW" dirty="0"/>
              <a:t>!!!!!!!!!!!!!!!!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52DD-5747-49A1-9B72-395A65AA9687}" type="slidenum">
              <a:rPr lang="zh-TW" altLang="en-US" smtClean="0"/>
              <a:t>124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44895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125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59135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131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0718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Repeat again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BD28-75DF-4233-8F85-EE3A845FE6B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24705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CDAE2-1044-44AA-8E16-BB9FD2E2B3CC}" type="slidenum">
              <a:rPr lang="zh-TW" altLang="en-US" smtClean="0"/>
              <a:t>150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32392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151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163508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E8A1-852F-4483-B97B-027903F81BE5}" type="slidenum">
              <a:rPr lang="zh-TW" altLang="en-US" smtClean="0"/>
              <a:t>160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665773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CNN is widely used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Very good example for designing your network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CDAE2-1044-44AA-8E16-BB9FD2E2B3CC}" type="slidenum">
              <a:rPr lang="zh-TW" altLang="en-US" smtClean="0"/>
              <a:t>168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120659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https://catalog.ldc.upenn.edu/docs/LDC93S4B/corpus.html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CDAE2-1044-44AA-8E16-BB9FD2E2B3CC}" type="slidenum">
              <a:rPr lang="zh-TW" altLang="en-US" smtClean="0"/>
              <a:t>170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37333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Can be very large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3D9E2-21C9-4F43-833B-72DB5414AF97}" type="slidenum">
              <a:rPr lang="zh-TW" altLang="en-US" smtClean="0"/>
              <a:t>172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22413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176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274653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0914F-BE26-43C4-8063-9E6C159BF45D}" type="slidenum">
              <a:rPr lang="zh-TW" altLang="en-US" smtClean="0"/>
              <a:t>177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017413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General idea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455359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solidFill>
                  <a:srgbClr val="0000FF"/>
                </a:solidFill>
              </a:rPr>
              <a:t>Output </a:t>
            </a:r>
            <a:r>
              <a:rPr lang="en-US" altLang="zh-TW" sz="1200" dirty="0" err="1">
                <a:solidFill>
                  <a:srgbClr val="0000FF"/>
                </a:solidFill>
              </a:rPr>
              <a:t>y</a:t>
            </a:r>
            <a:r>
              <a:rPr lang="en-US" altLang="zh-TW" sz="1200" baseline="30000" dirty="0" err="1">
                <a:solidFill>
                  <a:srgbClr val="0000FF"/>
                </a:solidFill>
              </a:rPr>
              <a:t>i</a:t>
            </a:r>
            <a:r>
              <a:rPr lang="en-US" altLang="zh-TW" sz="1200" dirty="0">
                <a:solidFill>
                  <a:srgbClr val="0000FF"/>
                </a:solidFill>
              </a:rPr>
              <a:t> depends on x</a:t>
            </a:r>
            <a:r>
              <a:rPr lang="en-US" altLang="zh-TW" sz="1200" baseline="30000" dirty="0">
                <a:solidFill>
                  <a:srgbClr val="0000FF"/>
                </a:solidFill>
              </a:rPr>
              <a:t>1</a:t>
            </a:r>
            <a:r>
              <a:rPr lang="en-US" altLang="zh-TW" sz="1200" dirty="0">
                <a:solidFill>
                  <a:srgbClr val="0000FF"/>
                </a:solidFill>
              </a:rPr>
              <a:t>, x</a:t>
            </a:r>
            <a:r>
              <a:rPr lang="en-US" altLang="zh-TW" sz="1200" baseline="30000" dirty="0">
                <a:solidFill>
                  <a:srgbClr val="0000FF"/>
                </a:solidFill>
              </a:rPr>
              <a:t>2</a:t>
            </a:r>
            <a:r>
              <a:rPr lang="en-US" altLang="zh-TW" sz="1200" dirty="0">
                <a:solidFill>
                  <a:srgbClr val="0000FF"/>
                </a:solidFill>
              </a:rPr>
              <a:t>, …… x</a:t>
            </a:r>
            <a:r>
              <a:rPr lang="en-US" altLang="zh-TW" sz="1200" baseline="30000" dirty="0">
                <a:solidFill>
                  <a:srgbClr val="0000FF"/>
                </a:solidFill>
              </a:rPr>
              <a:t>i</a:t>
            </a:r>
            <a:endParaRPr lang="zh-TW" altLang="en-US" sz="1200" baseline="30000" dirty="0">
              <a:solidFill>
                <a:srgbClr val="0000FF"/>
              </a:solidFill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The same input can have </a:t>
            </a:r>
            <a:r>
              <a:rPr lang="en-US" altLang="zh-TW" dirty="0" err="1"/>
              <a:t>totoally</a:t>
            </a:r>
            <a:r>
              <a:rPr lang="en-US" altLang="zh-TW" dirty="0"/>
              <a:t> different output.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CDAE2-1044-44AA-8E16-BB9FD2E2B3CC}" type="slidenum">
              <a:rPr lang="zh-TW" altLang="en-US" smtClean="0"/>
              <a:t>179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92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sigmoid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05C0D-00F1-4D27-9FA2-F1BC4B0526D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56816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To determine </a:t>
            </a:r>
            <a:r>
              <a:rPr lang="en-US" altLang="zh-TW" dirty="0" err="1"/>
              <a:t>yi</a:t>
            </a:r>
            <a:r>
              <a:rPr lang="en-US" altLang="zh-TW" dirty="0"/>
              <a:t>, you have to consider a lot ……</a:t>
            </a:r>
          </a:p>
          <a:p>
            <a:endParaRPr lang="en-US" altLang="zh-TW" dirty="0"/>
          </a:p>
          <a:p>
            <a:r>
              <a:rPr lang="en-US" altLang="zh-TW" dirty="0"/>
              <a:t>You should see</a:t>
            </a:r>
            <a:r>
              <a:rPr lang="en-US" altLang="zh-TW" baseline="0" dirty="0"/>
              <a:t> the whole sequence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85787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Normal neuron</a:t>
            </a:r>
          </a:p>
          <a:p>
            <a:r>
              <a:rPr lang="en-US" altLang="zh-TW" dirty="0"/>
              <a:t>1</a:t>
            </a:r>
            <a:r>
              <a:rPr lang="en-US" altLang="zh-TW" baseline="0" dirty="0"/>
              <a:t> input, 1 output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This one</a:t>
            </a:r>
          </a:p>
          <a:p>
            <a:r>
              <a:rPr lang="en-US" altLang="zh-TW" baseline="0" dirty="0"/>
              <a:t>4 input, 1 output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08054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369368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Identiy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C is vector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40860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Identiy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C is vector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667935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Identiy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C is vector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94161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Usually when people say</a:t>
            </a:r>
            <a:r>
              <a:rPr lang="en-US" altLang="zh-TW" baseline="0" dirty="0"/>
              <a:t> RNN, they mean LSTM!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CDAE2-1044-44AA-8E16-BB9FD2E2B3CC}" type="slidenum">
              <a:rPr lang="zh-TW" altLang="en-US" smtClean="0"/>
              <a:t>189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512581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190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62745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General idea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65742-51E4-418D-8157-79EC9C21EBA9}" type="slidenum">
              <a:rPr lang="zh-TW" altLang="en-US" smtClean="0"/>
              <a:t>191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560971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096D2-8776-4F5C-A458-4FD37E7160D3}" type="slidenum">
              <a:rPr lang="zh-TW" altLang="en-US" smtClean="0"/>
              <a:t>192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658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6236-9C39-4203-BC78-1CFAF4AEA1AA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3BF0-1322-481A-85B0-7D5783909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9493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6236-9C39-4203-BC78-1CFAF4AEA1AA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3BF0-1322-481A-85B0-7D5783909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0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6236-9C39-4203-BC78-1CFAF4AEA1AA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3BF0-1322-481A-85B0-7D5783909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46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6236-9C39-4203-BC78-1CFAF4AEA1AA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3BF0-1322-481A-85B0-7D5783909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370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6236-9C39-4203-BC78-1CFAF4AEA1AA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3BF0-1322-481A-85B0-7D5783909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95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6236-9C39-4203-BC78-1CFAF4AEA1AA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3BF0-1322-481A-85B0-7D5783909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568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6236-9C39-4203-BC78-1CFAF4AEA1AA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3BF0-1322-481A-85B0-7D5783909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786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6236-9C39-4203-BC78-1CFAF4AEA1AA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3BF0-1322-481A-85B0-7D5783909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163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6236-9C39-4203-BC78-1CFAF4AEA1AA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3BF0-1322-481A-85B0-7D5783909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057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6236-9C39-4203-BC78-1CFAF4AEA1AA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3BF0-1322-481A-85B0-7D5783909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389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6236-9C39-4203-BC78-1CFAF4AEA1AA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73BF0-1322-481A-85B0-7D5783909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2458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86236-9C39-4203-BC78-1CFAF4AEA1AA}" type="datetimeFigureOut">
              <a:rPr lang="zh-TW" altLang="en-US" smtClean="0"/>
              <a:t>2017/9/25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73BF0-1322-481A-85B0-7D5783909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871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00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22.wmf"/><Relationship Id="rId18" Type="http://schemas.openxmlformats.org/officeDocument/2006/relationships/oleObject" Target="../embeddings/oleObject24.bin"/><Relationship Id="rId26" Type="http://schemas.openxmlformats.org/officeDocument/2006/relationships/oleObject" Target="../embeddings/oleObject28.bin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26.wmf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24.wmf"/><Relationship Id="rId25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1.wmf"/><Relationship Id="rId24" Type="http://schemas.openxmlformats.org/officeDocument/2006/relationships/oleObject" Target="../embeddings/oleObject27.bin"/><Relationship Id="rId5" Type="http://schemas.openxmlformats.org/officeDocument/2006/relationships/image" Target="../media/image18.wmf"/><Relationship Id="rId15" Type="http://schemas.openxmlformats.org/officeDocument/2006/relationships/image" Target="../media/image23.wmf"/><Relationship Id="rId23" Type="http://schemas.openxmlformats.org/officeDocument/2006/relationships/image" Target="../media/image27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25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Relationship Id="rId27" Type="http://schemas.openxmlformats.org/officeDocument/2006/relationships/image" Target="../media/image29.w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13" Type="http://schemas.openxmlformats.org/officeDocument/2006/relationships/image" Target="../media/image920.png"/><Relationship Id="rId18" Type="http://schemas.openxmlformats.org/officeDocument/2006/relationships/image" Target="../media/image2280.png"/><Relationship Id="rId3" Type="http://schemas.openxmlformats.org/officeDocument/2006/relationships/image" Target="../media/image820.png"/><Relationship Id="rId7" Type="http://schemas.openxmlformats.org/officeDocument/2006/relationships/image" Target="../media/image8600.png"/><Relationship Id="rId12" Type="http://schemas.openxmlformats.org/officeDocument/2006/relationships/image" Target="../media/image910.png"/><Relationship Id="rId17" Type="http://schemas.openxmlformats.org/officeDocument/2006/relationships/image" Target="../media/image960.pn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9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11" Type="http://schemas.openxmlformats.org/officeDocument/2006/relationships/image" Target="../media/image9000.png"/><Relationship Id="rId5" Type="http://schemas.openxmlformats.org/officeDocument/2006/relationships/image" Target="../media/image8400.png"/><Relationship Id="rId15" Type="http://schemas.openxmlformats.org/officeDocument/2006/relationships/image" Target="../media/image940.png"/><Relationship Id="rId10" Type="http://schemas.openxmlformats.org/officeDocument/2006/relationships/image" Target="../media/image890.png"/><Relationship Id="rId4" Type="http://schemas.openxmlformats.org/officeDocument/2006/relationships/image" Target="../media/image830.png"/><Relationship Id="rId9" Type="http://schemas.openxmlformats.org/officeDocument/2006/relationships/image" Target="../media/image880.png"/><Relationship Id="rId14" Type="http://schemas.openxmlformats.org/officeDocument/2006/relationships/image" Target="../media/image930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oleObject" Target="../embeddings/oleObject33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wmf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0.bin"/><Relationship Id="rId11" Type="http://schemas.openxmlformats.org/officeDocument/2006/relationships/oleObject" Target="../embeddings/oleObject32.bin"/><Relationship Id="rId5" Type="http://schemas.openxmlformats.org/officeDocument/2006/relationships/image" Target="../media/image26.wmf"/><Relationship Id="rId10" Type="http://schemas.openxmlformats.org/officeDocument/2006/relationships/image" Target="../media/image30.wmf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32.w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136.pn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Relationship Id="rId9" Type="http://schemas.openxmlformats.org/officeDocument/2006/relationships/image" Target="../media/image137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image" Target="../media/image166.png"/><Relationship Id="rId18" Type="http://schemas.openxmlformats.org/officeDocument/2006/relationships/image" Target="../media/image172.jpeg"/><Relationship Id="rId3" Type="http://schemas.openxmlformats.org/officeDocument/2006/relationships/oleObject" Target="../embeddings/oleObject113.bin"/><Relationship Id="rId7" Type="http://schemas.openxmlformats.org/officeDocument/2006/relationships/oleObject" Target="../embeddings/oleObject115.bin"/><Relationship Id="rId12" Type="http://schemas.openxmlformats.org/officeDocument/2006/relationships/image" Target="../media/image165.png"/><Relationship Id="rId17" Type="http://schemas.openxmlformats.org/officeDocument/2006/relationships/image" Target="../media/image17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9.png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8.wmf"/><Relationship Id="rId11" Type="http://schemas.openxmlformats.org/officeDocument/2006/relationships/image" Target="../media/image164.png"/><Relationship Id="rId5" Type="http://schemas.openxmlformats.org/officeDocument/2006/relationships/oleObject" Target="../embeddings/oleObject114.bin"/><Relationship Id="rId15" Type="http://schemas.openxmlformats.org/officeDocument/2006/relationships/image" Target="../media/image168.png"/><Relationship Id="rId10" Type="http://schemas.openxmlformats.org/officeDocument/2006/relationships/image" Target="../media/image163.png"/><Relationship Id="rId4" Type="http://schemas.openxmlformats.org/officeDocument/2006/relationships/image" Target="../media/image37.wmf"/><Relationship Id="rId9" Type="http://schemas.openxmlformats.org/officeDocument/2006/relationships/image" Target="../media/image161.png"/><Relationship Id="rId14" Type="http://schemas.openxmlformats.org/officeDocument/2006/relationships/image" Target="../media/image16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oleObject" Target="../embeddings/oleObject39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0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4.bin"/><Relationship Id="rId11" Type="http://schemas.openxmlformats.org/officeDocument/2006/relationships/oleObject" Target="../embeddings/oleObject37.bin"/><Relationship Id="rId5" Type="http://schemas.openxmlformats.org/officeDocument/2006/relationships/image" Target="../media/image36.jpeg"/><Relationship Id="rId15" Type="http://schemas.openxmlformats.org/officeDocument/2006/relationships/oleObject" Target="../embeddings/oleObject41.bin"/><Relationship Id="rId10" Type="http://schemas.openxmlformats.org/officeDocument/2006/relationships/oleObject" Target="../embeddings/oleObject36.bin"/><Relationship Id="rId4" Type="http://schemas.openxmlformats.org/officeDocument/2006/relationships/image" Target="../media/image35.jpeg"/><Relationship Id="rId9" Type="http://schemas.openxmlformats.org/officeDocument/2006/relationships/image" Target="../media/image26.wmf"/><Relationship Id="rId14" Type="http://schemas.openxmlformats.org/officeDocument/2006/relationships/oleObject" Target="../embeddings/oleObject40.bin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32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44.bin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3" Type="http://schemas.openxmlformats.org/officeDocument/2006/relationships/image" Target="../media/image183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114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13.bin"/><Relationship Id="rId9" Type="http://schemas.openxmlformats.org/officeDocument/2006/relationships/image" Target="../media/image182.wmf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2.xml"/><Relationship Id="rId3" Type="http://schemas.openxmlformats.org/officeDocument/2006/relationships/image" Target="../media/image113.png"/><Relationship Id="rId7" Type="http://schemas.openxmlformats.org/officeDocument/2006/relationships/diagramLayout" Target="../diagrams/layout22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2.xml"/><Relationship Id="rId5" Type="http://schemas.openxmlformats.org/officeDocument/2006/relationships/image" Target="../media/image6.jpeg"/><Relationship Id="rId10" Type="http://schemas.microsoft.com/office/2007/relationships/diagramDrawing" Target="../diagrams/drawing22.xml"/><Relationship Id="rId4" Type="http://schemas.openxmlformats.org/officeDocument/2006/relationships/image" Target="../media/image114.png"/><Relationship Id="rId9" Type="http://schemas.openxmlformats.org/officeDocument/2006/relationships/diagramColors" Target="../diagrams/colors2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1.png"/><Relationship Id="rId4" Type="http://schemas.openxmlformats.org/officeDocument/2006/relationships/image" Target="../media/image360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0.png"/><Relationship Id="rId4" Type="http://schemas.openxmlformats.org/officeDocument/2006/relationships/image" Target="../media/image198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jpe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4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45.bin"/><Relationship Id="rId9" Type="http://schemas.openxmlformats.org/officeDocument/2006/relationships/image" Target="../media/image39.wm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wmf"/><Relationship Id="rId3" Type="http://schemas.openxmlformats.org/officeDocument/2006/relationships/oleObject" Target="../embeddings/oleObject117.bin"/><Relationship Id="rId7" Type="http://schemas.openxmlformats.org/officeDocument/2006/relationships/oleObject" Target="../embeddings/oleObject1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18.bin"/><Relationship Id="rId10" Type="http://schemas.openxmlformats.org/officeDocument/2006/relationships/image" Target="../media/image212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20.bin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wmf"/><Relationship Id="rId3" Type="http://schemas.openxmlformats.org/officeDocument/2006/relationships/oleObject" Target="../embeddings/oleObject121.bin"/><Relationship Id="rId7" Type="http://schemas.openxmlformats.org/officeDocument/2006/relationships/oleObject" Target="../embeddings/oleObject1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22.bin"/><Relationship Id="rId10" Type="http://schemas.openxmlformats.org/officeDocument/2006/relationships/image" Target="../media/image212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24.bin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wmf"/><Relationship Id="rId3" Type="http://schemas.openxmlformats.org/officeDocument/2006/relationships/oleObject" Target="../embeddings/oleObject125.bin"/><Relationship Id="rId7" Type="http://schemas.openxmlformats.org/officeDocument/2006/relationships/oleObject" Target="../embeddings/oleObject1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26.bin"/><Relationship Id="rId10" Type="http://schemas.openxmlformats.org/officeDocument/2006/relationships/image" Target="../media/image212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28.bin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1.bin"/><Relationship Id="rId13" Type="http://schemas.openxmlformats.org/officeDocument/2006/relationships/image" Target="../media/image213.wmf"/><Relationship Id="rId3" Type="http://schemas.openxmlformats.org/officeDocument/2006/relationships/notesSlide" Target="../notesSlides/notesSlide87.xml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1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30.bin"/><Relationship Id="rId11" Type="http://schemas.openxmlformats.org/officeDocument/2006/relationships/image" Target="../media/image212.wmf"/><Relationship Id="rId5" Type="http://schemas.openxmlformats.org/officeDocument/2006/relationships/image" Target="../media/image37.wmf"/><Relationship Id="rId15" Type="http://schemas.openxmlformats.org/officeDocument/2006/relationships/image" Target="../media/image214.wmf"/><Relationship Id="rId10" Type="http://schemas.openxmlformats.org/officeDocument/2006/relationships/oleObject" Target="../embeddings/oleObject132.bin"/><Relationship Id="rId4" Type="http://schemas.openxmlformats.org/officeDocument/2006/relationships/oleObject" Target="../embeddings/oleObject129.bin"/><Relationship Id="rId9" Type="http://schemas.openxmlformats.org/officeDocument/2006/relationships/image" Target="../media/image211.wmf"/><Relationship Id="rId14" Type="http://schemas.openxmlformats.org/officeDocument/2006/relationships/oleObject" Target="../embeddings/oleObject134.bin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41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216.png"/><Relationship Id="rId3" Type="http://schemas.openxmlformats.org/officeDocument/2006/relationships/image" Target="../media/image215.png"/><Relationship Id="rId21" Type="http://schemas.openxmlformats.org/officeDocument/2006/relationships/image" Target="NULL"/><Relationship Id="rId7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92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NULL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88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17.png"/><Relationship Id="rId12" Type="http://schemas.openxmlformats.org/officeDocument/2006/relationships/image" Target="NUL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7.bin"/><Relationship Id="rId13" Type="http://schemas.openxmlformats.org/officeDocument/2006/relationships/image" Target="../media/image213.wmf"/><Relationship Id="rId3" Type="http://schemas.openxmlformats.org/officeDocument/2006/relationships/image" Target="../media/image1611.png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13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01.png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136.bin"/><Relationship Id="rId11" Type="http://schemas.openxmlformats.org/officeDocument/2006/relationships/image" Target="../media/image212.wmf"/><Relationship Id="rId5" Type="http://schemas.openxmlformats.org/officeDocument/2006/relationships/image" Target="../media/image37.wmf"/><Relationship Id="rId15" Type="http://schemas.openxmlformats.org/officeDocument/2006/relationships/image" Target="../media/image214.wmf"/><Relationship Id="rId10" Type="http://schemas.openxmlformats.org/officeDocument/2006/relationships/oleObject" Target="../embeddings/oleObject138.bin"/><Relationship Id="rId4" Type="http://schemas.openxmlformats.org/officeDocument/2006/relationships/oleObject" Target="../embeddings/oleObject135.bin"/><Relationship Id="rId9" Type="http://schemas.openxmlformats.org/officeDocument/2006/relationships/image" Target="../media/image211.wmf"/><Relationship Id="rId14" Type="http://schemas.openxmlformats.org/officeDocument/2006/relationships/oleObject" Target="../embeddings/oleObject140.bin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0.png"/><Relationship Id="rId3" Type="http://schemas.openxmlformats.org/officeDocument/2006/relationships/image" Target="../media/image1860.png"/><Relationship Id="rId7" Type="http://schemas.openxmlformats.org/officeDocument/2006/relationships/image" Target="../media/image1901.png"/><Relationship Id="rId12" Type="http://schemas.openxmlformats.org/officeDocument/2006/relationships/image" Target="../media/image210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1.png"/><Relationship Id="rId11" Type="http://schemas.openxmlformats.org/officeDocument/2006/relationships/image" Target="../media/image2000.png"/><Relationship Id="rId5" Type="http://schemas.openxmlformats.org/officeDocument/2006/relationships/image" Target="../media/image1880.png"/><Relationship Id="rId10" Type="http://schemas.openxmlformats.org/officeDocument/2006/relationships/image" Target="../media/image1930.png"/><Relationship Id="rId4" Type="http://schemas.openxmlformats.org/officeDocument/2006/relationships/image" Target="../media/image1870.png"/><Relationship Id="rId9" Type="http://schemas.openxmlformats.org/officeDocument/2006/relationships/image" Target="../media/image1920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4.pn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52.wmf"/><Relationship Id="rId18" Type="http://schemas.openxmlformats.org/officeDocument/2006/relationships/oleObject" Target="../embeddings/oleObject56.bin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56.wmf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53.bin"/><Relationship Id="rId1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5.bin"/><Relationship Id="rId20" Type="http://schemas.openxmlformats.org/officeDocument/2006/relationships/oleObject" Target="../embeddings/oleObject57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5" Type="http://schemas.openxmlformats.org/officeDocument/2006/relationships/image" Target="../media/image53.wmf"/><Relationship Id="rId10" Type="http://schemas.openxmlformats.org/officeDocument/2006/relationships/oleObject" Target="../embeddings/oleObject52.bin"/><Relationship Id="rId19" Type="http://schemas.openxmlformats.org/officeDocument/2006/relationships/image" Target="../media/image55.w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50.wmf"/><Relationship Id="rId14" Type="http://schemas.openxmlformats.org/officeDocument/2006/relationships/oleObject" Target="../embeddings/oleObject54.bin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42.png"/><Relationship Id="rId4" Type="http://schemas.openxmlformats.org/officeDocument/2006/relationships/notesSlide" Target="../notesSlides/notesSlide121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13" Type="http://schemas.openxmlformats.org/officeDocument/2006/relationships/image" Target="../media/image61.wmf"/><Relationship Id="rId18" Type="http://schemas.openxmlformats.org/officeDocument/2006/relationships/oleObject" Target="../embeddings/oleObject65.bin"/><Relationship Id="rId26" Type="http://schemas.openxmlformats.org/officeDocument/2006/relationships/oleObject" Target="../embeddings/oleObject69.bin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65.wmf"/><Relationship Id="rId34" Type="http://schemas.openxmlformats.org/officeDocument/2006/relationships/image" Target="../media/image144.png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62.bin"/><Relationship Id="rId17" Type="http://schemas.openxmlformats.org/officeDocument/2006/relationships/image" Target="../media/image63.wmf"/><Relationship Id="rId25" Type="http://schemas.openxmlformats.org/officeDocument/2006/relationships/image" Target="../media/image66.wmf"/><Relationship Id="rId33" Type="http://schemas.openxmlformats.org/officeDocument/2006/relationships/image" Target="../media/image70.wmf"/><Relationship Id="rId38" Type="http://schemas.openxmlformats.org/officeDocument/2006/relationships/image" Target="../media/image7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4.bin"/><Relationship Id="rId20" Type="http://schemas.openxmlformats.org/officeDocument/2006/relationships/oleObject" Target="../embeddings/oleObject66.bin"/><Relationship Id="rId29" Type="http://schemas.openxmlformats.org/officeDocument/2006/relationships/image" Target="../media/image68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60.wmf"/><Relationship Id="rId24" Type="http://schemas.openxmlformats.org/officeDocument/2006/relationships/oleObject" Target="../embeddings/oleObject68.bin"/><Relationship Id="rId32" Type="http://schemas.openxmlformats.org/officeDocument/2006/relationships/oleObject" Target="../embeddings/oleObject72.bin"/><Relationship Id="rId37" Type="http://schemas.openxmlformats.org/officeDocument/2006/relationships/oleObject" Target="../embeddings/oleObject74.bin"/><Relationship Id="rId5" Type="http://schemas.openxmlformats.org/officeDocument/2006/relationships/image" Target="../media/image57.wmf"/><Relationship Id="rId15" Type="http://schemas.openxmlformats.org/officeDocument/2006/relationships/image" Target="../media/image62.wmf"/><Relationship Id="rId23" Type="http://schemas.openxmlformats.org/officeDocument/2006/relationships/image" Target="../media/image26.wmf"/><Relationship Id="rId28" Type="http://schemas.openxmlformats.org/officeDocument/2006/relationships/oleObject" Target="../embeddings/oleObject70.bin"/><Relationship Id="rId36" Type="http://schemas.openxmlformats.org/officeDocument/2006/relationships/image" Target="../media/image71.wmf"/><Relationship Id="rId10" Type="http://schemas.openxmlformats.org/officeDocument/2006/relationships/oleObject" Target="../embeddings/oleObject61.bin"/><Relationship Id="rId19" Type="http://schemas.openxmlformats.org/officeDocument/2006/relationships/image" Target="../media/image64.wmf"/><Relationship Id="rId31" Type="http://schemas.openxmlformats.org/officeDocument/2006/relationships/image" Target="../media/image69.w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63.bin"/><Relationship Id="rId22" Type="http://schemas.openxmlformats.org/officeDocument/2006/relationships/oleObject" Target="../embeddings/oleObject67.bin"/><Relationship Id="rId27" Type="http://schemas.openxmlformats.org/officeDocument/2006/relationships/image" Target="../media/image67.wmf"/><Relationship Id="rId30" Type="http://schemas.openxmlformats.org/officeDocument/2006/relationships/oleObject" Target="../embeddings/oleObject71.bin"/><Relationship Id="rId35" Type="http://schemas.openxmlformats.org/officeDocument/2006/relationships/oleObject" Target="../embeddings/oleObject73.bin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253.png"/><Relationship Id="rId7" Type="http://schemas.openxmlformats.org/officeDocument/2006/relationships/image" Target="../media/image25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7" Type="http://schemas.openxmlformats.org/officeDocument/2006/relationships/image" Target="../media/image258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5" Type="http://schemas.openxmlformats.org/officeDocument/2006/relationships/image" Target="../media/image252.png"/><Relationship Id="rId4" Type="http://schemas.openxmlformats.org/officeDocument/2006/relationships/image" Target="../media/image250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5" Type="http://schemas.openxmlformats.org/officeDocument/2006/relationships/image" Target="NULL"/><Relationship Id="rId15" Type="http://schemas.openxmlformats.org/officeDocument/2006/relationships/image" Target="../media/image259.png"/><Relationship Id="rId10" Type="http://schemas.openxmlformats.org/officeDocument/2006/relationships/image" Target="NULL"/><Relationship Id="rId4" Type="http://schemas.openxmlformats.org/officeDocument/2006/relationships/image" Target="NULL"/><Relationship Id="rId14" Type="http://schemas.openxmlformats.org/officeDocument/2006/relationships/image" Target="NUL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7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7.wmf"/><Relationship Id="rId11" Type="http://schemas.openxmlformats.org/officeDocument/2006/relationships/image" Target="../media/image75.png"/><Relationship Id="rId5" Type="http://schemas.openxmlformats.org/officeDocument/2006/relationships/oleObject" Target="../embeddings/oleObject75.bin"/><Relationship Id="rId10" Type="http://schemas.openxmlformats.org/officeDocument/2006/relationships/image" Target="../media/image73.wmf"/><Relationship Id="rId4" Type="http://schemas.openxmlformats.org/officeDocument/2006/relationships/image" Target="../media/image74.png"/><Relationship Id="rId9" Type="http://schemas.openxmlformats.org/officeDocument/2006/relationships/oleObject" Target="../embeddings/oleObject77.bin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hyperlink" Target="http://nlp.stanford.edu/projects/glove/" TargetMode="Externa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7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78.bin"/><Relationship Id="rId10" Type="http://schemas.openxmlformats.org/officeDocument/2006/relationships/image" Target="../media/image73.wmf"/><Relationship Id="rId4" Type="http://schemas.openxmlformats.org/officeDocument/2006/relationships/image" Target="../media/image74.png"/><Relationship Id="rId9" Type="http://schemas.openxmlformats.org/officeDocument/2006/relationships/oleObject" Target="../embeddings/oleObject80.bin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3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2.png"/><Relationship Id="rId7" Type="http://schemas.openxmlformats.org/officeDocument/2006/relationships/image" Target="../media/image180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0.png"/><Relationship Id="rId4" Type="http://schemas.openxmlformats.org/officeDocument/2006/relationships/image" Target="../media/image60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png"/><Relationship Id="rId4" Type="http://schemas.openxmlformats.org/officeDocument/2006/relationships/image" Target="../media/image261.jpeg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67.png"/><Relationship Id="rId7" Type="http://schemas.openxmlformats.org/officeDocument/2006/relationships/image" Target="../media/image27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png"/><Relationship Id="rId4" Type="http://schemas.openxmlformats.org/officeDocument/2006/relationships/image" Target="../media/image269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81.bin"/><Relationship Id="rId10" Type="http://schemas.openxmlformats.org/officeDocument/2006/relationships/image" Target="../media/image76.wmf"/><Relationship Id="rId4" Type="http://schemas.openxmlformats.org/officeDocument/2006/relationships/image" Target="../media/image74.png"/><Relationship Id="rId9" Type="http://schemas.openxmlformats.org/officeDocument/2006/relationships/oleObject" Target="../embeddings/oleObject83.bin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5" Type="http://schemas.openxmlformats.org/officeDocument/2006/relationships/image" Target="../media/image269.png"/><Relationship Id="rId4" Type="http://schemas.openxmlformats.org/officeDocument/2006/relationships/image" Target="../media/image277.png"/></Relationships>
</file>

<file path=ppt/slides/_rels/slide2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8.png"/><Relationship Id="rId7" Type="http://schemas.openxmlformats.org/officeDocument/2006/relationships/image" Target="../media/image268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5" Type="http://schemas.openxmlformats.org/officeDocument/2006/relationships/image" Target="../media/image279.png"/><Relationship Id="rId4" Type="http://schemas.openxmlformats.org/officeDocument/2006/relationships/image" Target="../media/image267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emf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267.png"/><Relationship Id="rId7" Type="http://schemas.openxmlformats.org/officeDocument/2006/relationships/image" Target="../media/image272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7" Type="http://schemas.openxmlformats.org/officeDocument/2006/relationships/image" Target="../media/image293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92.png"/><Relationship Id="rId4" Type="http://schemas.openxmlformats.org/officeDocument/2006/relationships/image" Target="../media/image29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gif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.png"/><Relationship Id="rId7" Type="http://schemas.openxmlformats.org/officeDocument/2006/relationships/image" Target="../media/image810.png"/><Relationship Id="rId12" Type="http://schemas.openxmlformats.org/officeDocument/2006/relationships/image" Target="../media/image13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297.png"/><Relationship Id="rId5" Type="http://schemas.openxmlformats.org/officeDocument/2006/relationships/image" Target="../media/image610.png"/><Relationship Id="rId10" Type="http://schemas.openxmlformats.org/officeDocument/2006/relationships/image" Target="../media/image1101.png"/><Relationship Id="rId4" Type="http://schemas.openxmlformats.org/officeDocument/2006/relationships/image" Target="../media/image5300.png"/><Relationship Id="rId9" Type="http://schemas.openxmlformats.org/officeDocument/2006/relationships/image" Target="../media/image1080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hyperlink" Target="http://www.wired.co.uk/article/google-artificial-intelligence-poetry" TargetMode="External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7" Type="http://schemas.openxmlformats.org/officeDocument/2006/relationships/image" Target="../media/image311.jpe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jpeg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9.png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25.png"/><Relationship Id="rId7" Type="http://schemas.openxmlformats.org/officeDocument/2006/relationships/image" Target="../media/image329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8.png"/><Relationship Id="rId5" Type="http://schemas.openxmlformats.org/officeDocument/2006/relationships/image" Target="../media/image327.png"/><Relationship Id="rId10" Type="http://schemas.openxmlformats.org/officeDocument/2006/relationships/image" Target="../media/image332.png"/><Relationship Id="rId4" Type="http://schemas.openxmlformats.org/officeDocument/2006/relationships/image" Target="../media/image326.png"/><Relationship Id="rId9" Type="http://schemas.openxmlformats.org/officeDocument/2006/relationships/image" Target="../media/image331.png"/></Relationships>
</file>

<file path=ppt/slides/_rels/slide2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png"/><Relationship Id="rId3" Type="http://schemas.openxmlformats.org/officeDocument/2006/relationships/image" Target="../media/image334.png"/><Relationship Id="rId7" Type="http://schemas.openxmlformats.org/officeDocument/2006/relationships/image" Target="../media/image338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5" Type="http://schemas.openxmlformats.org/officeDocument/2006/relationships/image" Target="../media/image336.png"/><Relationship Id="rId4" Type="http://schemas.openxmlformats.org/officeDocument/2006/relationships/image" Target="../media/image335.png"/><Relationship Id="rId9" Type="http://schemas.openxmlformats.org/officeDocument/2006/relationships/image" Target="../media/image341.png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0.png"/><Relationship Id="rId13" Type="http://schemas.openxmlformats.org/officeDocument/2006/relationships/image" Target="../media/image8601.png"/><Relationship Id="rId3" Type="http://schemas.openxmlformats.org/officeDocument/2006/relationships/image" Target="../media/image790.png"/><Relationship Id="rId7" Type="http://schemas.openxmlformats.org/officeDocument/2006/relationships/image" Target="../media/image810.png"/><Relationship Id="rId12" Type="http://schemas.openxmlformats.org/officeDocument/2006/relationships/image" Target="../media/image85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342.png"/><Relationship Id="rId5" Type="http://schemas.openxmlformats.org/officeDocument/2006/relationships/image" Target="../media/image610.png"/><Relationship Id="rId10" Type="http://schemas.openxmlformats.org/officeDocument/2006/relationships/image" Target="../media/image8300.png"/><Relationship Id="rId4" Type="http://schemas.openxmlformats.org/officeDocument/2006/relationships/image" Target="../media/image8000.png"/><Relationship Id="rId9" Type="http://schemas.openxmlformats.org/officeDocument/2006/relationships/image" Target="../media/image8200.png"/><Relationship Id="rId14" Type="http://schemas.openxmlformats.org/officeDocument/2006/relationships/image" Target="../media/image8700.png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hyperlink" Target="http://speech.ee.ntu.edu.tw/~tlkagk/courses/ML_2016/Pokemon_creation/image.rar" TargetMode="External"/><Relationship Id="rId7" Type="http://schemas.openxmlformats.org/officeDocument/2006/relationships/image" Target="../media/image347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6.png"/><Relationship Id="rId5" Type="http://schemas.openxmlformats.org/officeDocument/2006/relationships/hyperlink" Target="http://speech.ee.ntu.edu.tw/~tlkagk/courses/ML_2016/Pokemon_creation/colormap.txt" TargetMode="External"/><Relationship Id="rId4" Type="http://schemas.openxmlformats.org/officeDocument/2006/relationships/hyperlink" Target="http://speech.ee.ntu.edu.tw/~tlkagk/courses/ML_2016/Pokemon_creation/pixel_color.txt" TargetMode="Externa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jpeg"/><Relationship Id="rId4" Type="http://schemas.openxmlformats.org/officeDocument/2006/relationships/image" Target="../media/image349.jpe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jpeg"/><Relationship Id="rId4" Type="http://schemas.openxmlformats.org/officeDocument/2006/relationships/image" Target="../media/image349.jpe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3.png"/><Relationship Id="rId4" Type="http://schemas.openxmlformats.org/officeDocument/2006/relationships/image" Target="../media/image352.jpe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5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4.jpe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1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85.bin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7.wmf"/><Relationship Id="rId11" Type="http://schemas.openxmlformats.org/officeDocument/2006/relationships/image" Target="../media/image86.png"/><Relationship Id="rId5" Type="http://schemas.openxmlformats.org/officeDocument/2006/relationships/oleObject" Target="../embeddings/oleObject84.bin"/><Relationship Id="rId10" Type="http://schemas.openxmlformats.org/officeDocument/2006/relationships/image" Target="../media/image73.wmf"/><Relationship Id="rId4" Type="http://schemas.openxmlformats.org/officeDocument/2006/relationships/image" Target="../media/image74.png"/><Relationship Id="rId9" Type="http://schemas.openxmlformats.org/officeDocument/2006/relationships/oleObject" Target="../embeddings/oleObject86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8.bin"/><Relationship Id="rId11" Type="http://schemas.openxmlformats.org/officeDocument/2006/relationships/image" Target="../media/image81.png"/><Relationship Id="rId5" Type="http://schemas.openxmlformats.org/officeDocument/2006/relationships/image" Target="../media/image37.wmf"/><Relationship Id="rId10" Type="http://schemas.openxmlformats.org/officeDocument/2006/relationships/image" Target="../media/image861.png"/><Relationship Id="rId4" Type="http://schemas.openxmlformats.org/officeDocument/2006/relationships/oleObject" Target="../embeddings/oleObject87.bin"/><Relationship Id="rId9" Type="http://schemas.openxmlformats.org/officeDocument/2006/relationships/image" Target="../media/image73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81.png"/><Relationship Id="rId18" Type="http://schemas.openxmlformats.org/officeDocument/2006/relationships/image" Target="../media/image81.png"/><Relationship Id="rId3" Type="http://schemas.openxmlformats.org/officeDocument/2006/relationships/image" Target="../media/image90.png"/><Relationship Id="rId7" Type="http://schemas.openxmlformats.org/officeDocument/2006/relationships/image" Target="../media/image860.png"/><Relationship Id="rId12" Type="http://schemas.openxmlformats.org/officeDocument/2006/relationships/image" Target="../media/image911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11" Type="http://schemas.openxmlformats.org/officeDocument/2006/relationships/image" Target="../media/image91.png"/><Relationship Id="rId5" Type="http://schemas.openxmlformats.org/officeDocument/2006/relationships/image" Target="../media/image840.png"/><Relationship Id="rId15" Type="http://schemas.openxmlformats.org/officeDocument/2006/relationships/image" Target="../media/image430.png"/><Relationship Id="rId10" Type="http://schemas.openxmlformats.org/officeDocument/2006/relationships/image" Target="../media/image90.png"/><Relationship Id="rId4" Type="http://schemas.openxmlformats.org/officeDocument/2006/relationships/image" Target="../media/image91.png"/><Relationship Id="rId9" Type="http://schemas.openxmlformats.org/officeDocument/2006/relationships/image" Target="../media/image79.png"/><Relationship Id="rId14" Type="http://schemas.openxmlformats.org/officeDocument/2006/relationships/image" Target="../media/image4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4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1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90.bin"/><Relationship Id="rId5" Type="http://schemas.openxmlformats.org/officeDocument/2006/relationships/image" Target="../media/image740.png"/><Relationship Id="rId4" Type="http://schemas.openxmlformats.org/officeDocument/2006/relationships/image" Target="../media/image7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1.bin"/><Relationship Id="rId11" Type="http://schemas.openxmlformats.org/officeDocument/2006/relationships/image" Target="../media/image931.png"/><Relationship Id="rId5" Type="http://schemas.openxmlformats.org/officeDocument/2006/relationships/image" Target="../media/image740.png"/><Relationship Id="rId10" Type="http://schemas.openxmlformats.org/officeDocument/2006/relationships/image" Target="../media/image94.png"/><Relationship Id="rId4" Type="http://schemas.openxmlformats.org/officeDocument/2006/relationships/image" Target="../media/image771.png"/><Relationship Id="rId9" Type="http://schemas.openxmlformats.org/officeDocument/2006/relationships/image" Target="../media/image7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93.wmf"/><Relationship Id="rId12" Type="http://schemas.openxmlformats.org/officeDocument/2006/relationships/image" Target="../media/image9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92.bin"/><Relationship Id="rId11" Type="http://schemas.openxmlformats.org/officeDocument/2006/relationships/image" Target="../media/image770.png"/><Relationship Id="rId5" Type="http://schemas.openxmlformats.org/officeDocument/2006/relationships/image" Target="../media/image740.png"/><Relationship Id="rId10" Type="http://schemas.openxmlformats.org/officeDocument/2006/relationships/image" Target="../media/image760.png"/><Relationship Id="rId4" Type="http://schemas.openxmlformats.org/officeDocument/2006/relationships/image" Target="../media/image771.png"/><Relationship Id="rId9" Type="http://schemas.openxmlformats.org/officeDocument/2006/relationships/image" Target="../media/image7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93.wmf"/><Relationship Id="rId12" Type="http://schemas.openxmlformats.org/officeDocument/2006/relationships/image" Target="../media/image9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93.bin"/><Relationship Id="rId11" Type="http://schemas.openxmlformats.org/officeDocument/2006/relationships/image" Target="../media/image811.png"/><Relationship Id="rId5" Type="http://schemas.openxmlformats.org/officeDocument/2006/relationships/image" Target="../media/image740.png"/><Relationship Id="rId10" Type="http://schemas.openxmlformats.org/officeDocument/2006/relationships/image" Target="../media/image770.png"/><Relationship Id="rId4" Type="http://schemas.openxmlformats.org/officeDocument/2006/relationships/image" Target="../media/image771.png"/><Relationship Id="rId9" Type="http://schemas.openxmlformats.org/officeDocument/2006/relationships/image" Target="../media/image7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4" Type="http://schemas.openxmlformats.org/officeDocument/2006/relationships/image" Target="../media/image9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4" Type="http://schemas.openxmlformats.org/officeDocument/2006/relationships/image" Target="../media/image9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9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2.png"/><Relationship Id="rId5" Type="http://schemas.openxmlformats.org/officeDocument/2006/relationships/image" Target="../media/image102.png"/><Relationship Id="rId10" Type="http://schemas.openxmlformats.org/officeDocument/2006/relationships/image" Target="../media/image111.png"/><Relationship Id="rId4" Type="http://schemas.openxmlformats.org/officeDocument/2006/relationships/image" Target="../media/image720.png"/><Relationship Id="rId9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keras.io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54.png"/><Relationship Id="rId4" Type="http://schemas.openxmlformats.org/officeDocument/2006/relationships/image" Target="../media/image1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29.png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jpeg"/><Relationship Id="rId4" Type="http://schemas.openxmlformats.org/officeDocument/2006/relationships/image" Target="../media/image2.wmf"/><Relationship Id="rId9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36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1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13" Type="http://schemas.openxmlformats.org/officeDocument/2006/relationships/image" Target="../media/image1210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38.wmf"/><Relationship Id="rId12" Type="http://schemas.openxmlformats.org/officeDocument/2006/relationships/image" Target="../media/image11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95.bin"/><Relationship Id="rId11" Type="http://schemas.openxmlformats.org/officeDocument/2006/relationships/image" Target="../media/image1051.png"/><Relationship Id="rId5" Type="http://schemas.openxmlformats.org/officeDocument/2006/relationships/image" Target="../media/image37.wmf"/><Relationship Id="rId15" Type="http://schemas.openxmlformats.org/officeDocument/2006/relationships/image" Target="../media/image140.png"/><Relationship Id="rId10" Type="http://schemas.openxmlformats.org/officeDocument/2006/relationships/image" Target="../media/image81.png"/><Relationship Id="rId4" Type="http://schemas.openxmlformats.org/officeDocument/2006/relationships/oleObject" Target="../embeddings/oleObject94.bin"/><Relationship Id="rId9" Type="http://schemas.openxmlformats.org/officeDocument/2006/relationships/image" Target="../media/image73.wmf"/><Relationship Id="rId14" Type="http://schemas.openxmlformats.org/officeDocument/2006/relationships/image" Target="../media/image13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wmf"/><Relationship Id="rId12" Type="http://schemas.openxmlformats.org/officeDocument/2006/relationships/image" Target="../media/image9.wmf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.wmf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0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78.png"/><Relationship Id="rId12" Type="http://schemas.openxmlformats.org/officeDocument/2006/relationships/image" Target="NULL"/><Relationship Id="rId2" Type="http://schemas.openxmlformats.org/officeDocument/2006/relationships/notesSlide" Target="../notesSlides/notesSlide53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81.png"/><Relationship Id="rId4" Type="http://schemas.openxmlformats.org/officeDocument/2006/relationships/image" Target="NULL"/><Relationship Id="rId9" Type="http://schemas.openxmlformats.org/officeDocument/2006/relationships/image" Target="../media/image80.png"/><Relationship Id="rId14" Type="http://schemas.openxmlformats.org/officeDocument/2006/relationships/image" Target="NUL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NULL"/><Relationship Id="rId7" Type="http://schemas.openxmlformats.org/officeDocument/2006/relationships/image" Target="../media/image78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281.png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../media/image1291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9.bin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98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97.bin"/><Relationship Id="rId9" Type="http://schemas.openxmlformats.org/officeDocument/2006/relationships/image" Target="../media/image39.w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image" Target="../media/image1310.png"/><Relationship Id="rId18" Type="http://schemas.openxmlformats.org/officeDocument/2006/relationships/image" Target="../media/image190.png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2.bin"/><Relationship Id="rId12" Type="http://schemas.openxmlformats.org/officeDocument/2006/relationships/image" Target="../media/image1300.png"/><Relationship Id="rId17" Type="http://schemas.openxmlformats.org/officeDocument/2006/relationships/image" Target="../media/image142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0.png"/><Relationship Id="rId20" Type="http://schemas.openxmlformats.org/officeDocument/2006/relationships/image" Target="../media/image150.png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8.wmf"/><Relationship Id="rId11" Type="http://schemas.openxmlformats.org/officeDocument/2006/relationships/image" Target="../media/image1290.png"/><Relationship Id="rId5" Type="http://schemas.openxmlformats.org/officeDocument/2006/relationships/oleObject" Target="../embeddings/oleObject101.bin"/><Relationship Id="rId15" Type="http://schemas.openxmlformats.org/officeDocument/2006/relationships/image" Target="../media/image170.png"/><Relationship Id="rId10" Type="http://schemas.openxmlformats.org/officeDocument/2006/relationships/image" Target="../media/image1280.png"/><Relationship Id="rId19" Type="http://schemas.openxmlformats.org/officeDocument/2006/relationships/image" Target="../media/image200.png"/><Relationship Id="rId4" Type="http://schemas.openxmlformats.org/officeDocument/2006/relationships/image" Target="../media/image37.wmf"/><Relationship Id="rId9" Type="http://schemas.openxmlformats.org/officeDocument/2006/relationships/image" Target="../media/image1270.png"/><Relationship Id="rId14" Type="http://schemas.openxmlformats.org/officeDocument/2006/relationships/image" Target="../media/image132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951.png"/><Relationship Id="rId2" Type="http://schemas.openxmlformats.org/officeDocument/2006/relationships/notesSlide" Target="../notesSlides/notesSlide58.xml"/><Relationship Id="rId20" Type="http://schemas.openxmlformats.org/officeDocument/2006/relationships/image" Target="../media/image941.png"/><Relationship Id="rId1" Type="http://schemas.openxmlformats.org/officeDocument/2006/relationships/slideLayout" Target="../slideLayouts/slideLayout2.xml"/><Relationship Id="rId23" Type="http://schemas.openxmlformats.org/officeDocument/2006/relationships/image" Target="../media/image1240.png"/><Relationship Id="rId19" Type="http://schemas.openxmlformats.org/officeDocument/2006/relationships/image" Target="../media/image9310.png"/><Relationship Id="rId22" Type="http://schemas.openxmlformats.org/officeDocument/2006/relationships/image" Target="../media/image96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oleObject" Target="../embeddings/oleObject103.bin"/><Relationship Id="rId21" Type="http://schemas.openxmlformats.org/officeDocument/2006/relationships/image" Target="../media/image951.png"/><Relationship Id="rId7" Type="http://schemas.openxmlformats.org/officeDocument/2006/relationships/oleObject" Target="../embeddings/oleObject105.bin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941.png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04.bin"/><Relationship Id="rId10" Type="http://schemas.openxmlformats.org/officeDocument/2006/relationships/image" Target="../media/image152.wmf"/><Relationship Id="rId19" Type="http://schemas.openxmlformats.org/officeDocument/2006/relationships/image" Target="../media/image9310.png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06.bin"/><Relationship Id="rId22" Type="http://schemas.openxmlformats.org/officeDocument/2006/relationships/image" Target="../media/image961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oleObject" Target="../embeddings/oleObject107.bin"/><Relationship Id="rId21" Type="http://schemas.openxmlformats.org/officeDocument/2006/relationships/image" Target="../media/image951.png"/><Relationship Id="rId7" Type="http://schemas.openxmlformats.org/officeDocument/2006/relationships/oleObject" Target="../embeddings/oleObject109.bin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941.png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08.bin"/><Relationship Id="rId10" Type="http://schemas.openxmlformats.org/officeDocument/2006/relationships/image" Target="../media/image152.wmf"/><Relationship Id="rId19" Type="http://schemas.openxmlformats.org/officeDocument/2006/relationships/image" Target="../media/image9310.png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10.bin"/><Relationship Id="rId22" Type="http://schemas.openxmlformats.org/officeDocument/2006/relationships/image" Target="../media/image96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6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13.png"/><Relationship Id="rId5" Type="http://schemas.openxmlformats.org/officeDocument/2006/relationships/image" Target="../media/image7.wmf"/><Relationship Id="rId15" Type="http://schemas.openxmlformats.org/officeDocument/2006/relationships/image" Target="../media/image17.w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5.png"/><Relationship Id="rId14" Type="http://schemas.openxmlformats.org/officeDocument/2006/relationships/oleObject" Target="../embeddings/oleObject16.bin"/></Relationships>
</file>

<file path=ppt/slides/_rels/slide90.xml.rels><?xml version="1.0" encoding="UTF-8" standalone="yes"?>
<Relationships xmlns="http://schemas.openxmlformats.org/package/2006/relationships"><Relationship Id="rId21" Type="http://schemas.openxmlformats.org/officeDocument/2006/relationships/image" Target="../media/image951.png"/><Relationship Id="rId25" Type="http://schemas.openxmlformats.org/officeDocument/2006/relationships/image" Target="../media/image550.png"/><Relationship Id="rId20" Type="http://schemas.openxmlformats.org/officeDocument/2006/relationships/image" Target="../media/image941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54.png"/><Relationship Id="rId23" Type="http://schemas.openxmlformats.org/officeDocument/2006/relationships/image" Target="../media/image530.png"/><Relationship Id="rId19" Type="http://schemas.openxmlformats.org/officeDocument/2006/relationships/image" Target="../media/image9310.png"/><Relationship Id="rId22" Type="http://schemas.openxmlformats.org/officeDocument/2006/relationships/image" Target="../media/image52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0.png"/><Relationship Id="rId13" Type="http://schemas.openxmlformats.org/officeDocument/2006/relationships/image" Target="../media/image1480.png"/><Relationship Id="rId18" Type="http://schemas.openxmlformats.org/officeDocument/2006/relationships/image" Target="../media/image1530.png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38.wmf"/><Relationship Id="rId12" Type="http://schemas.openxmlformats.org/officeDocument/2006/relationships/image" Target="../media/image1470.png"/><Relationship Id="rId17" Type="http://schemas.openxmlformats.org/officeDocument/2006/relationships/image" Target="../media/image15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10.png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12.bin"/><Relationship Id="rId11" Type="http://schemas.openxmlformats.org/officeDocument/2006/relationships/image" Target="../media/image1460.png"/><Relationship Id="rId5" Type="http://schemas.openxmlformats.org/officeDocument/2006/relationships/image" Target="../media/image37.wmf"/><Relationship Id="rId15" Type="http://schemas.openxmlformats.org/officeDocument/2006/relationships/image" Target="../media/image1500.png"/><Relationship Id="rId10" Type="http://schemas.openxmlformats.org/officeDocument/2006/relationships/image" Target="../media/image1450.png"/><Relationship Id="rId19" Type="http://schemas.openxmlformats.org/officeDocument/2006/relationships/image" Target="../media/image1560.png"/><Relationship Id="rId4" Type="http://schemas.openxmlformats.org/officeDocument/2006/relationships/oleObject" Target="../embeddings/oleObject111.bin"/><Relationship Id="rId9" Type="http://schemas.openxmlformats.org/officeDocument/2006/relationships/image" Target="../media/image1430.png"/><Relationship Id="rId14" Type="http://schemas.openxmlformats.org/officeDocument/2006/relationships/image" Target="../media/image149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0.png"/><Relationship Id="rId4" Type="http://schemas.openxmlformats.org/officeDocument/2006/relationships/image" Target="../media/image63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0.png"/><Relationship Id="rId13" Type="http://schemas.openxmlformats.org/officeDocument/2006/relationships/image" Target="../media/image1740.png"/><Relationship Id="rId3" Type="http://schemas.openxmlformats.org/officeDocument/2006/relationships/image" Target="../media/image1590.png"/><Relationship Id="rId7" Type="http://schemas.openxmlformats.org/officeDocument/2006/relationships/image" Target="../media/image1680.png"/><Relationship Id="rId12" Type="http://schemas.openxmlformats.org/officeDocument/2006/relationships/image" Target="../media/image173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0.png"/><Relationship Id="rId11" Type="http://schemas.openxmlformats.org/officeDocument/2006/relationships/image" Target="../media/image1720.png"/><Relationship Id="rId5" Type="http://schemas.openxmlformats.org/officeDocument/2006/relationships/image" Target="../media/image1610.png"/><Relationship Id="rId10" Type="http://schemas.openxmlformats.org/officeDocument/2006/relationships/image" Target="../media/image1710.png"/><Relationship Id="rId4" Type="http://schemas.openxmlformats.org/officeDocument/2006/relationships/image" Target="../media/image1600.png"/><Relationship Id="rId9" Type="http://schemas.openxmlformats.org/officeDocument/2006/relationships/image" Target="../media/image1700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Deep Learning Tutorial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李宏毅</a:t>
            </a:r>
            <a:endParaRPr lang="en-US" altLang="zh-TW" sz="3600" dirty="0"/>
          </a:p>
          <a:p>
            <a:r>
              <a:rPr lang="en-US" altLang="zh-TW" sz="3600" dirty="0"/>
              <a:t>Hung-yi Lee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82636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Three Steps for Deep Learning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8627860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823810" y="1924729"/>
            <a:ext cx="7551563" cy="8317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794929" y="2607168"/>
            <a:ext cx="291558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Neural Network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720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57678" y="1811111"/>
            <a:ext cx="1563007" cy="4710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Not the whole story ……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err="1"/>
              <a:t>Adagrad</a:t>
            </a:r>
            <a:r>
              <a:rPr lang="en-US" altLang="zh-TW" dirty="0"/>
              <a:t> </a:t>
            </a:r>
            <a:r>
              <a:rPr lang="en-US" altLang="zh-TW" sz="1800" dirty="0">
                <a:solidFill>
                  <a:srgbClr val="0000FF"/>
                </a:solidFill>
              </a:rPr>
              <a:t>[John </a:t>
            </a:r>
            <a:r>
              <a:rPr lang="en-US" altLang="zh-TW" sz="1800" dirty="0" err="1">
                <a:solidFill>
                  <a:srgbClr val="0000FF"/>
                </a:solidFill>
              </a:rPr>
              <a:t>Duchi</a:t>
            </a:r>
            <a:r>
              <a:rPr lang="en-US" altLang="zh-TW" sz="1800" dirty="0">
                <a:solidFill>
                  <a:srgbClr val="0000FF"/>
                </a:solidFill>
              </a:rPr>
              <a:t>, JMLR’11]</a:t>
            </a:r>
          </a:p>
          <a:p>
            <a:r>
              <a:rPr lang="en-US" altLang="zh-TW" dirty="0" err="1"/>
              <a:t>RMSprop</a:t>
            </a:r>
            <a:endParaRPr lang="en-US" altLang="zh-TW" dirty="0"/>
          </a:p>
          <a:p>
            <a:pPr lvl="1"/>
            <a:r>
              <a:rPr lang="en-US" altLang="zh-TW" sz="1800" dirty="0">
                <a:solidFill>
                  <a:srgbClr val="0000FF"/>
                </a:solidFill>
              </a:rPr>
              <a:t>https://www.youtube.com/watch?v=O3sxAc4hxZU</a:t>
            </a:r>
          </a:p>
          <a:p>
            <a:r>
              <a:rPr lang="en-US" altLang="zh-TW" dirty="0" err="1"/>
              <a:t>Adadelta</a:t>
            </a:r>
            <a:r>
              <a:rPr lang="en-US" altLang="zh-TW" dirty="0"/>
              <a:t> </a:t>
            </a:r>
            <a:r>
              <a:rPr lang="en-US" altLang="zh-TW" sz="1800" dirty="0">
                <a:solidFill>
                  <a:srgbClr val="0000FF"/>
                </a:solidFill>
              </a:rPr>
              <a:t>[Matthew D. </a:t>
            </a:r>
            <a:r>
              <a:rPr lang="en-US" altLang="zh-TW" sz="1800" dirty="0" err="1">
                <a:solidFill>
                  <a:srgbClr val="0000FF"/>
                </a:solidFill>
              </a:rPr>
              <a:t>Zeiler</a:t>
            </a:r>
            <a:r>
              <a:rPr lang="en-US" altLang="zh-TW" sz="1800" dirty="0">
                <a:solidFill>
                  <a:srgbClr val="0000FF"/>
                </a:solidFill>
              </a:rPr>
              <a:t>, arXiv’12]</a:t>
            </a:r>
          </a:p>
          <a:p>
            <a:r>
              <a:rPr lang="en-US" altLang="zh-TW" dirty="0"/>
              <a:t>“No more pesky learning rates” </a:t>
            </a:r>
            <a:r>
              <a:rPr lang="en-US" altLang="zh-TW" sz="1200" dirty="0">
                <a:solidFill>
                  <a:srgbClr val="0000FF"/>
                </a:solidFill>
              </a:rPr>
              <a:t>[Tom </a:t>
            </a:r>
            <a:r>
              <a:rPr lang="en-US" altLang="zh-TW" sz="1200" dirty="0" err="1">
                <a:solidFill>
                  <a:srgbClr val="0000FF"/>
                </a:solidFill>
              </a:rPr>
              <a:t>Schaul</a:t>
            </a:r>
            <a:r>
              <a:rPr lang="en-US" altLang="zh-TW" sz="1200" dirty="0">
                <a:solidFill>
                  <a:srgbClr val="0000FF"/>
                </a:solidFill>
              </a:rPr>
              <a:t>, arXiv’12]</a:t>
            </a:r>
          </a:p>
          <a:p>
            <a:r>
              <a:rPr lang="en-US" altLang="zh-TW" dirty="0" err="1"/>
              <a:t>AdaSecant</a:t>
            </a:r>
            <a:r>
              <a:rPr lang="en-US" altLang="zh-TW" dirty="0"/>
              <a:t> </a:t>
            </a:r>
            <a:r>
              <a:rPr lang="en-US" altLang="zh-TW" sz="1800" dirty="0">
                <a:solidFill>
                  <a:srgbClr val="0000FF"/>
                </a:solidFill>
              </a:rPr>
              <a:t>[Caglar Gulcehre, arXiv’14]</a:t>
            </a:r>
          </a:p>
          <a:p>
            <a:r>
              <a:rPr lang="en-US" altLang="zh-TW" dirty="0"/>
              <a:t>Adam</a:t>
            </a:r>
            <a:r>
              <a:rPr lang="en-US" altLang="zh-TW" sz="1800" dirty="0"/>
              <a:t> </a:t>
            </a:r>
            <a:r>
              <a:rPr lang="en-US" altLang="zh-TW" sz="1800" dirty="0">
                <a:solidFill>
                  <a:srgbClr val="0000FF"/>
                </a:solidFill>
              </a:rPr>
              <a:t>[</a:t>
            </a:r>
            <a:r>
              <a:rPr lang="en-US" altLang="zh-TW" sz="1800" dirty="0" err="1">
                <a:solidFill>
                  <a:srgbClr val="0000FF"/>
                </a:solidFill>
              </a:rPr>
              <a:t>Diederik</a:t>
            </a:r>
            <a:r>
              <a:rPr lang="en-US" altLang="zh-TW" sz="1800" dirty="0">
                <a:solidFill>
                  <a:srgbClr val="0000FF"/>
                </a:solidFill>
              </a:rPr>
              <a:t> P. </a:t>
            </a:r>
            <a:r>
              <a:rPr lang="en-US" altLang="zh-TW" sz="1800" dirty="0" err="1">
                <a:solidFill>
                  <a:srgbClr val="0000FF"/>
                </a:solidFill>
              </a:rPr>
              <a:t>Kingma</a:t>
            </a:r>
            <a:r>
              <a:rPr lang="en-US" altLang="zh-TW" sz="1800" dirty="0">
                <a:solidFill>
                  <a:srgbClr val="0000FF"/>
                </a:solidFill>
              </a:rPr>
              <a:t>, ICLR’15]</a:t>
            </a:r>
          </a:p>
          <a:p>
            <a:r>
              <a:rPr lang="en-US" altLang="zh-TW" dirty="0" err="1"/>
              <a:t>Nadam</a:t>
            </a:r>
            <a:r>
              <a:rPr lang="en-US" altLang="zh-TW" sz="1800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altLang="zh-TW" sz="1800" dirty="0">
                <a:solidFill>
                  <a:srgbClr val="0000FF"/>
                </a:solidFill>
              </a:rPr>
              <a:t>http://cs229.stanford.edu/proj2015/054_report.pdf </a:t>
            </a:r>
          </a:p>
          <a:p>
            <a:endParaRPr lang="en-US" altLang="zh-TW" sz="1800" dirty="0">
              <a:solidFill>
                <a:srgbClr val="0000FF"/>
              </a:solidFill>
            </a:endParaRP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449030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09020" y="1465634"/>
            <a:ext cx="4368800" cy="45403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997167" y="1628288"/>
            <a:ext cx="2536503" cy="13286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Testing Data?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006487" y="3834180"/>
            <a:ext cx="2527183" cy="1281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Training Data?</a:t>
            </a:r>
            <a:endParaRPr lang="zh-TW" altLang="en-US" sz="2400" dirty="0"/>
          </a:p>
        </p:txBody>
      </p:sp>
      <p:sp>
        <p:nvSpPr>
          <p:cNvPr id="20" name="向下箭號 19"/>
          <p:cNvSpPr/>
          <p:nvPr/>
        </p:nvSpPr>
        <p:spPr>
          <a:xfrm rot="10800000">
            <a:off x="6987803" y="920280"/>
            <a:ext cx="545910" cy="7080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 rot="10800000">
            <a:off x="6997123" y="2992134"/>
            <a:ext cx="545910" cy="79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11" y="147046"/>
            <a:ext cx="728093" cy="686595"/>
          </a:xfrm>
          <a:prstGeom prst="rect">
            <a:avLst/>
          </a:prstGeom>
        </p:spPr>
      </p:pic>
      <p:sp>
        <p:nvSpPr>
          <p:cNvPr id="25" name="右彎箭號 24"/>
          <p:cNvSpPr/>
          <p:nvPr/>
        </p:nvSpPr>
        <p:spPr>
          <a:xfrm rot="16200000" flipV="1">
            <a:off x="6486741" y="5147415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533713" y="324177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533713" y="1035882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864243" y="3735832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632603" y="307037"/>
            <a:ext cx="43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Recipe of Deep Learning</a:t>
            </a:r>
            <a:endParaRPr lang="zh-TW" altLang="en-US" sz="3200" b="1" i="1" u="sng" dirty="0"/>
          </a:p>
        </p:txBody>
      </p:sp>
      <p:sp>
        <p:nvSpPr>
          <p:cNvPr id="32" name="矩形 31"/>
          <p:cNvSpPr/>
          <p:nvPr/>
        </p:nvSpPr>
        <p:spPr>
          <a:xfrm>
            <a:off x="5864243" y="1567416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7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970317" y="1571425"/>
          <a:ext cx="40462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向右箭號 10"/>
          <p:cNvSpPr/>
          <p:nvPr/>
        </p:nvSpPr>
        <p:spPr>
          <a:xfrm flipH="1">
            <a:off x="5096242" y="4068329"/>
            <a:ext cx="910243" cy="7504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1099305" y="5213626"/>
            <a:ext cx="3788229" cy="653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20727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直線接點 42"/>
          <p:cNvCxnSpPr/>
          <p:nvPr/>
        </p:nvCxnSpPr>
        <p:spPr>
          <a:xfrm>
            <a:off x="6477914" y="5115255"/>
            <a:ext cx="0" cy="72709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橢圓 23"/>
          <p:cNvSpPr/>
          <p:nvPr/>
        </p:nvSpPr>
        <p:spPr>
          <a:xfrm>
            <a:off x="6146877" y="4798732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2" name="直線接點 41"/>
          <p:cNvCxnSpPr/>
          <p:nvPr/>
        </p:nvCxnSpPr>
        <p:spPr>
          <a:xfrm>
            <a:off x="4542662" y="4091437"/>
            <a:ext cx="0" cy="176261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>
            <a:off x="2807794" y="4079735"/>
            <a:ext cx="0" cy="176261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1302268" y="2993515"/>
            <a:ext cx="0" cy="28800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>
            <a:off x="1410327" y="5842348"/>
            <a:ext cx="676977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Hard to find </a:t>
            </a:r>
            <a:br>
              <a:rPr lang="en-US" altLang="zh-TW" dirty="0"/>
            </a:br>
            <a:r>
              <a:rPr lang="en-US" altLang="zh-TW" dirty="0"/>
              <a:t>optimal network parameters</a:t>
            </a:r>
            <a:endParaRPr lang="zh-TW" altLang="en-US" dirty="0"/>
          </a:p>
        </p:txBody>
      </p:sp>
      <p:sp>
        <p:nvSpPr>
          <p:cNvPr id="6" name="手繪多邊形 5"/>
          <p:cNvSpPr/>
          <p:nvPr/>
        </p:nvSpPr>
        <p:spPr>
          <a:xfrm>
            <a:off x="600809" y="1938564"/>
            <a:ext cx="7914542" cy="4208267"/>
          </a:xfrm>
          <a:custGeom>
            <a:avLst/>
            <a:gdLst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783016 w 7754816"/>
              <a:gd name="connsiteY3" fmla="*/ 3130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823199 w 7754816"/>
              <a:gd name="connsiteY2" fmla="*/ 269819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4816" h="4208267">
                <a:moveTo>
                  <a:pt x="0" y="0"/>
                </a:moveTo>
                <a:cubicBezTo>
                  <a:pt x="218342" y="948104"/>
                  <a:pt x="677358" y="1776011"/>
                  <a:pt x="1314558" y="2225710"/>
                </a:cubicBezTo>
                <a:cubicBezTo>
                  <a:pt x="1951758" y="2675409"/>
                  <a:pt x="3073523" y="2701682"/>
                  <a:pt x="3823199" y="2698193"/>
                </a:cubicBezTo>
                <a:cubicBezTo>
                  <a:pt x="4572875" y="2694704"/>
                  <a:pt x="5321243" y="3501607"/>
                  <a:pt x="5732254" y="3511062"/>
                </a:cubicBezTo>
                <a:cubicBezTo>
                  <a:pt x="6143265" y="3520517"/>
                  <a:pt x="6133882" y="2941515"/>
                  <a:pt x="6289268" y="2754923"/>
                </a:cubicBezTo>
                <a:cubicBezTo>
                  <a:pt x="6444654" y="2568331"/>
                  <a:pt x="6452551" y="2185377"/>
                  <a:pt x="6664570" y="2391508"/>
                </a:cubicBezTo>
                <a:cubicBezTo>
                  <a:pt x="6876589" y="2597639"/>
                  <a:pt x="7379677" y="3698631"/>
                  <a:pt x="7561385" y="3991708"/>
                </a:cubicBezTo>
                <a:cubicBezTo>
                  <a:pt x="7743093" y="4284785"/>
                  <a:pt x="7748954" y="4217377"/>
                  <a:pt x="7754816" y="414997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226140" y="4001539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單箭頭接點 4"/>
          <p:cNvCxnSpPr/>
          <p:nvPr/>
        </p:nvCxnSpPr>
        <p:spPr>
          <a:xfrm>
            <a:off x="411176" y="5984060"/>
            <a:ext cx="842802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V="1">
            <a:off x="829408" y="1830418"/>
            <a:ext cx="0" cy="43628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780543" y="1740578"/>
            <a:ext cx="96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Total</a:t>
            </a:r>
          </a:p>
          <a:p>
            <a:pPr algn="ctr"/>
            <a:r>
              <a:rPr lang="en-US" altLang="zh-TW" sz="2400" dirty="0"/>
              <a:t>Loss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2198531" y="6156681"/>
            <a:ext cx="519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The value of a network parameter w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213390" y="1974272"/>
            <a:ext cx="2549506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Very slow at the </a:t>
            </a:r>
            <a:r>
              <a:rPr lang="en-US" altLang="zh-TW" sz="2800" b="1" dirty="0"/>
              <a:t>plateau</a:t>
            </a:r>
            <a:endParaRPr lang="zh-TW" altLang="en-US" sz="28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5719185" y="3637122"/>
            <a:ext cx="335024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Stuck at local minima</a:t>
            </a:r>
            <a:endParaRPr lang="zh-TW" altLang="en-US" sz="2800" dirty="0"/>
          </a:p>
        </p:txBody>
      </p:sp>
      <p:sp>
        <p:nvSpPr>
          <p:cNvPr id="21" name="橢圓 20"/>
          <p:cNvSpPr/>
          <p:nvPr/>
        </p:nvSpPr>
        <p:spPr>
          <a:xfrm>
            <a:off x="1009471" y="2676992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6595510" y="5039317"/>
                <a:ext cx="1288691" cy="822469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∕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510" y="5039317"/>
                <a:ext cx="1288691" cy="8224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橢圓 29"/>
          <p:cNvSpPr/>
          <p:nvPr/>
        </p:nvSpPr>
        <p:spPr>
          <a:xfrm>
            <a:off x="2491271" y="3876342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4320922" y="2848042"/>
            <a:ext cx="335024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Stuck at saddle point</a:t>
            </a:r>
            <a:endParaRPr lang="zh-TW" altLang="en-US" sz="2800" dirty="0"/>
          </a:p>
        </p:txBody>
      </p:sp>
      <p:cxnSp>
        <p:nvCxnSpPr>
          <p:cNvPr id="34" name="直線單箭頭接點 33"/>
          <p:cNvCxnSpPr>
            <a:stCxn id="24" idx="7"/>
          </p:cNvCxnSpPr>
          <p:nvPr/>
        </p:nvCxnSpPr>
        <p:spPr>
          <a:xfrm flipV="1">
            <a:off x="6687216" y="4160343"/>
            <a:ext cx="342234" cy="73109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V="1">
            <a:off x="4703879" y="3310038"/>
            <a:ext cx="344940" cy="76969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>
            <a:stCxn id="30" idx="7"/>
            <a:endCxn id="11" idx="2"/>
          </p:cNvCxnSpPr>
          <p:nvPr/>
        </p:nvCxnSpPr>
        <p:spPr>
          <a:xfrm flipV="1">
            <a:off x="3031610" y="2928379"/>
            <a:ext cx="456533" cy="104067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4646291" y="5031581"/>
                <a:ext cx="1292685" cy="822469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∕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291" y="5031581"/>
                <a:ext cx="1292685" cy="82246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2873505" y="5039192"/>
                <a:ext cx="1303192" cy="822469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∕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505" y="5039192"/>
                <a:ext cx="1303192" cy="82246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橢圓 34"/>
          <p:cNvSpPr/>
          <p:nvPr/>
        </p:nvSpPr>
        <p:spPr>
          <a:xfrm>
            <a:off x="1194210" y="5876001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2706138" y="5870302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4434604" y="5845854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6375849" y="5854050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097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1" grpId="0" animBg="1"/>
      <p:bldP spid="22" grpId="0" animBg="1"/>
      <p:bldP spid="28" grpId="0" animBg="1"/>
      <p:bldP spid="30" grpId="0" animBg="1"/>
      <p:bldP spid="33" grpId="0" animBg="1"/>
      <p:bldP spid="26" grpId="0" animBg="1"/>
      <p:bldP spid="29" grpId="0" animBg="1"/>
      <p:bldP spid="38" grpId="0" animBg="1"/>
      <p:bldP spid="39" grpId="0" animBg="1"/>
      <p:bldP spid="40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 physical world</a:t>
            </a:r>
            <a:r>
              <a:rPr lang="zh-TW" altLang="en-US" dirty="0"/>
              <a:t> </a:t>
            </a:r>
            <a:r>
              <a:rPr lang="en-US" altLang="zh-TW" dirty="0"/>
              <a:t>……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Momentum</a:t>
            </a:r>
            <a:endParaRPr lang="zh-TW" altLang="en-US" dirty="0"/>
          </a:p>
        </p:txBody>
      </p:sp>
      <p:sp>
        <p:nvSpPr>
          <p:cNvPr id="6" name="手繪多邊形 5"/>
          <p:cNvSpPr/>
          <p:nvPr/>
        </p:nvSpPr>
        <p:spPr>
          <a:xfrm>
            <a:off x="896815" y="2519136"/>
            <a:ext cx="7754816" cy="4208267"/>
          </a:xfrm>
          <a:custGeom>
            <a:avLst/>
            <a:gdLst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783016 w 7754816"/>
              <a:gd name="connsiteY3" fmla="*/ 3130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4816" h="4208267">
                <a:moveTo>
                  <a:pt x="0" y="0"/>
                </a:moveTo>
                <a:cubicBezTo>
                  <a:pt x="218342" y="948104"/>
                  <a:pt x="436685" y="1896208"/>
                  <a:pt x="1019908" y="2356339"/>
                </a:cubicBezTo>
                <a:cubicBezTo>
                  <a:pt x="1603131" y="2816470"/>
                  <a:pt x="2872154" y="2631831"/>
                  <a:pt x="3499339" y="2760785"/>
                </a:cubicBezTo>
                <a:cubicBezTo>
                  <a:pt x="4126524" y="2889739"/>
                  <a:pt x="4396154" y="3156439"/>
                  <a:pt x="4783016" y="3130062"/>
                </a:cubicBezTo>
                <a:cubicBezTo>
                  <a:pt x="5169878" y="3103685"/>
                  <a:pt x="5506916" y="2725615"/>
                  <a:pt x="5820508" y="2602523"/>
                </a:cubicBezTo>
                <a:cubicBezTo>
                  <a:pt x="6134100" y="2479431"/>
                  <a:pt x="6374424" y="2159977"/>
                  <a:pt x="6664570" y="2391508"/>
                </a:cubicBezTo>
                <a:cubicBezTo>
                  <a:pt x="6954716" y="2623039"/>
                  <a:pt x="7379677" y="3698631"/>
                  <a:pt x="7561385" y="3991708"/>
                </a:cubicBezTo>
                <a:cubicBezTo>
                  <a:pt x="7743093" y="4284785"/>
                  <a:pt x="7748954" y="4217377"/>
                  <a:pt x="7754816" y="414997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055076" y="2384200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596661" y="4470908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5655650" y="4623269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>
            <a:off x="1529860" y="3152182"/>
            <a:ext cx="316523" cy="110783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3428996" y="4892428"/>
            <a:ext cx="800646" cy="648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6381011" y="4693609"/>
            <a:ext cx="495842" cy="14606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3428996" y="2812454"/>
            <a:ext cx="5086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How about put this phenomenon in gradient descent?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411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334844" y="2322243"/>
            <a:ext cx="1516775" cy="4269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3614292" y="1957914"/>
            <a:ext cx="500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Movement = </a:t>
            </a:r>
          </a:p>
          <a:p>
            <a:r>
              <a:rPr lang="en-US" altLang="zh-TW" sz="2400" dirty="0"/>
              <a:t>Negative of </a:t>
            </a:r>
            <a:r>
              <a:rPr lang="zh-TW" alt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𝜕</a:t>
            </a:r>
            <a:r>
              <a:rPr lang="en-US" altLang="zh-TW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𝐿</a:t>
            </a:r>
            <a:r>
              <a:rPr lang="zh-TW" alt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∕𝜕</a:t>
            </a:r>
            <a:r>
              <a:rPr lang="en-US" altLang="zh-TW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𝑤</a:t>
            </a:r>
            <a:r>
              <a:rPr lang="en-US" altLang="zh-TW" sz="2400" dirty="0"/>
              <a:t> + Momentum </a:t>
            </a:r>
            <a:endParaRPr lang="zh-TW" altLang="en-US" sz="2400" dirty="0"/>
          </a:p>
        </p:txBody>
      </p:sp>
      <p:cxnSp>
        <p:nvCxnSpPr>
          <p:cNvPr id="52" name="直線接點 51"/>
          <p:cNvCxnSpPr/>
          <p:nvPr/>
        </p:nvCxnSpPr>
        <p:spPr>
          <a:xfrm>
            <a:off x="7245157" y="4307839"/>
            <a:ext cx="0" cy="132041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/>
          <p:cNvCxnSpPr/>
          <p:nvPr/>
        </p:nvCxnSpPr>
        <p:spPr>
          <a:xfrm>
            <a:off x="3347542" y="4307839"/>
            <a:ext cx="0" cy="133236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>
            <a:off x="5445082" y="5035084"/>
            <a:ext cx="0" cy="60511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Momentum</a:t>
            </a:r>
            <a:endParaRPr lang="zh-TW" altLang="en-US" dirty="0"/>
          </a:p>
        </p:txBody>
      </p:sp>
      <p:sp>
        <p:nvSpPr>
          <p:cNvPr id="4" name="手繪多邊形 3"/>
          <p:cNvSpPr/>
          <p:nvPr/>
        </p:nvSpPr>
        <p:spPr>
          <a:xfrm>
            <a:off x="1158073" y="2112736"/>
            <a:ext cx="7754816" cy="4208267"/>
          </a:xfrm>
          <a:custGeom>
            <a:avLst/>
            <a:gdLst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783016 w 7754816"/>
              <a:gd name="connsiteY3" fmla="*/ 3130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245987 w 7754816"/>
              <a:gd name="connsiteY3" fmla="*/ 3072005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245987 w 7754816"/>
              <a:gd name="connsiteY3" fmla="*/ 3072005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296139 w 7754816"/>
              <a:gd name="connsiteY2" fmla="*/ 2804328 h 4208267"/>
              <a:gd name="connsiteX3" fmla="*/ 4245987 w 7754816"/>
              <a:gd name="connsiteY3" fmla="*/ 3072005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296139 w 7754816"/>
              <a:gd name="connsiteY2" fmla="*/ 2804328 h 4208267"/>
              <a:gd name="connsiteX3" fmla="*/ 4245987 w 7754816"/>
              <a:gd name="connsiteY3" fmla="*/ 3072005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296139 w 7754816"/>
              <a:gd name="connsiteY2" fmla="*/ 2804328 h 4208267"/>
              <a:gd name="connsiteX3" fmla="*/ 4304044 w 7754816"/>
              <a:gd name="connsiteY3" fmla="*/ 3202633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296139 w 7754816"/>
              <a:gd name="connsiteY2" fmla="*/ 2804328 h 4208267"/>
              <a:gd name="connsiteX3" fmla="*/ 4304044 w 7754816"/>
              <a:gd name="connsiteY3" fmla="*/ 3202633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4816" h="4208267">
                <a:moveTo>
                  <a:pt x="0" y="0"/>
                </a:moveTo>
                <a:cubicBezTo>
                  <a:pt x="218342" y="948104"/>
                  <a:pt x="470552" y="1888951"/>
                  <a:pt x="1019908" y="2356339"/>
                </a:cubicBezTo>
                <a:cubicBezTo>
                  <a:pt x="1569264" y="2823727"/>
                  <a:pt x="2748783" y="2663279"/>
                  <a:pt x="3296139" y="2804328"/>
                </a:cubicBezTo>
                <a:cubicBezTo>
                  <a:pt x="3843495" y="2945377"/>
                  <a:pt x="3781716" y="3192725"/>
                  <a:pt x="4304044" y="3202633"/>
                </a:cubicBezTo>
                <a:cubicBezTo>
                  <a:pt x="4826372" y="3212541"/>
                  <a:pt x="5427087" y="2737711"/>
                  <a:pt x="5820508" y="2602523"/>
                </a:cubicBezTo>
                <a:cubicBezTo>
                  <a:pt x="6213929" y="2467335"/>
                  <a:pt x="6374424" y="2159977"/>
                  <a:pt x="6664570" y="2391508"/>
                </a:cubicBezTo>
                <a:cubicBezTo>
                  <a:pt x="6954716" y="2623039"/>
                  <a:pt x="7379677" y="3698631"/>
                  <a:pt x="7561385" y="3991708"/>
                </a:cubicBezTo>
                <a:cubicBezTo>
                  <a:pt x="7743093" y="4284785"/>
                  <a:pt x="7748954" y="4217377"/>
                  <a:pt x="7754816" y="414997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/>
          <p:nvPr/>
        </p:nvCxnSpPr>
        <p:spPr>
          <a:xfrm>
            <a:off x="862066" y="5655280"/>
            <a:ext cx="805082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V="1">
            <a:off x="862066" y="2144234"/>
            <a:ext cx="0" cy="35110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448603" y="1698324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cost</a:t>
            </a:r>
            <a:endParaRPr lang="zh-TW" altLang="en-US" sz="2400" dirty="0"/>
          </a:p>
        </p:txBody>
      </p:sp>
      <p:sp>
        <p:nvSpPr>
          <p:cNvPr id="15" name="橢圓 14"/>
          <p:cNvSpPr/>
          <p:nvPr/>
        </p:nvSpPr>
        <p:spPr>
          <a:xfrm>
            <a:off x="5133767" y="4718561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1263133" y="2144234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單箭頭接點 33"/>
          <p:cNvCxnSpPr/>
          <p:nvPr/>
        </p:nvCxnSpPr>
        <p:spPr>
          <a:xfrm flipV="1">
            <a:off x="1690739" y="5818792"/>
            <a:ext cx="591707" cy="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>
            <a:off x="1690739" y="5498508"/>
            <a:ext cx="618998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橢圓 54"/>
          <p:cNvSpPr/>
          <p:nvPr/>
        </p:nvSpPr>
        <p:spPr>
          <a:xfrm>
            <a:off x="6919863" y="3909680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8" name="直線單箭頭接點 57"/>
          <p:cNvCxnSpPr/>
          <p:nvPr/>
        </p:nvCxnSpPr>
        <p:spPr>
          <a:xfrm flipH="1">
            <a:off x="6749242" y="5479503"/>
            <a:ext cx="459122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/>
          <p:nvPr/>
        </p:nvCxnSpPr>
        <p:spPr>
          <a:xfrm>
            <a:off x="7314392" y="5801394"/>
            <a:ext cx="342708" cy="4198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字方塊 67"/>
          <p:cNvSpPr txBox="1"/>
          <p:nvPr/>
        </p:nvSpPr>
        <p:spPr>
          <a:xfrm>
            <a:off x="4472766" y="6033714"/>
            <a:ext cx="1915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𝜕</a:t>
            </a:r>
            <a:r>
              <a:rPr lang="en-US" altLang="zh-TW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𝐿</a:t>
            </a:r>
            <a:r>
              <a:rPr lang="zh-TW" altLang="en-US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∕𝜕</a:t>
            </a:r>
            <a:r>
              <a:rPr lang="en-US" altLang="zh-TW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𝑤</a:t>
            </a:r>
            <a:r>
              <a:rPr lang="en-US" altLang="zh-TW" sz="2400" dirty="0">
                <a:solidFill>
                  <a:srgbClr val="FF0000"/>
                </a:solidFill>
              </a:rPr>
              <a:t> = 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3016322" y="4149426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8" name="直線單箭頭接點 37"/>
          <p:cNvCxnSpPr/>
          <p:nvPr/>
        </p:nvCxnSpPr>
        <p:spPr>
          <a:xfrm>
            <a:off x="3483523" y="5482222"/>
            <a:ext cx="339830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 flipV="1">
            <a:off x="3823353" y="5479503"/>
            <a:ext cx="848453" cy="15695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>
            <a:off x="5576002" y="5833701"/>
            <a:ext cx="777246" cy="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1560497" y="2731772"/>
            <a:ext cx="0" cy="303879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橢圓 45"/>
          <p:cNvSpPr/>
          <p:nvPr/>
        </p:nvSpPr>
        <p:spPr>
          <a:xfrm>
            <a:off x="1474622" y="5552443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3239484" y="5552109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5359885" y="5569401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橢圓 49"/>
          <p:cNvSpPr/>
          <p:nvPr/>
        </p:nvSpPr>
        <p:spPr>
          <a:xfrm>
            <a:off x="7146439" y="5533776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/>
          <p:cNvSpPr txBox="1"/>
          <p:nvPr/>
        </p:nvSpPr>
        <p:spPr>
          <a:xfrm>
            <a:off x="4063842" y="307139"/>
            <a:ext cx="458640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Still not guarantee reaching global minima, but give some hope ……</a:t>
            </a:r>
            <a:endParaRPr lang="zh-TW" altLang="en-US" sz="2800" dirty="0"/>
          </a:p>
        </p:txBody>
      </p:sp>
      <p:grpSp>
        <p:nvGrpSpPr>
          <p:cNvPr id="78" name="群組 77"/>
          <p:cNvGrpSpPr/>
          <p:nvPr/>
        </p:nvGrpSpPr>
        <p:grpSpPr>
          <a:xfrm>
            <a:off x="3782570" y="2813822"/>
            <a:ext cx="3968486" cy="1363780"/>
            <a:chOff x="4244734" y="2308754"/>
            <a:chExt cx="3968486" cy="1363780"/>
          </a:xfrm>
        </p:grpSpPr>
        <p:cxnSp>
          <p:nvCxnSpPr>
            <p:cNvPr id="28" name="直線單箭頭接點 27"/>
            <p:cNvCxnSpPr/>
            <p:nvPr/>
          </p:nvCxnSpPr>
          <p:spPr>
            <a:xfrm>
              <a:off x="4257783" y="3482737"/>
              <a:ext cx="690196" cy="0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28"/>
            <p:cNvCxnSpPr/>
            <p:nvPr/>
          </p:nvCxnSpPr>
          <p:spPr>
            <a:xfrm>
              <a:off x="4244734" y="2561247"/>
              <a:ext cx="690196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字方塊 30"/>
                <p:cNvSpPr txBox="1"/>
                <p:nvPr/>
              </p:nvSpPr>
              <p:spPr>
                <a:xfrm>
                  <a:off x="4947979" y="2308754"/>
                  <a:ext cx="326524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2400" dirty="0"/>
                    <a:t>Negative of </a:t>
                  </a:r>
                  <a14:m>
                    <m:oMath xmlns:m="http://schemas.openxmlformats.org/officeDocument/2006/math"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∕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</m:oMath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1" name="文字方塊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7979" y="2308754"/>
                  <a:ext cx="3265241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991" t="-10667" b="-30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直線單箭頭接點 31"/>
            <p:cNvCxnSpPr/>
            <p:nvPr/>
          </p:nvCxnSpPr>
          <p:spPr>
            <a:xfrm>
              <a:off x="4257783" y="3038871"/>
              <a:ext cx="690196" cy="0"/>
            </a:xfrm>
            <a:prstGeom prst="straightConnector1">
              <a:avLst/>
            </a:prstGeom>
            <a:ln w="63500">
              <a:solidFill>
                <a:srgbClr val="00B05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32"/>
            <p:cNvSpPr txBox="1"/>
            <p:nvPr/>
          </p:nvSpPr>
          <p:spPr>
            <a:xfrm>
              <a:off x="4955188" y="2754441"/>
              <a:ext cx="2561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Momentum</a:t>
              </a:r>
              <a:endParaRPr lang="zh-TW" altLang="en-US" sz="2400" dirty="0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4947979" y="3210869"/>
              <a:ext cx="25615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Real Movement</a:t>
              </a:r>
              <a:endParaRPr lang="zh-TW" altLang="en-US" sz="2400" dirty="0"/>
            </a:p>
          </p:txBody>
        </p:sp>
      </p:grpSp>
      <p:cxnSp>
        <p:nvCxnSpPr>
          <p:cNvPr id="62" name="直線單箭頭接點 61"/>
          <p:cNvCxnSpPr/>
          <p:nvPr/>
        </p:nvCxnSpPr>
        <p:spPr>
          <a:xfrm>
            <a:off x="5576002" y="5525983"/>
            <a:ext cx="777246" cy="0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>
            <a:off x="7290322" y="5476592"/>
            <a:ext cx="652424" cy="11198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>
            <a:off x="3514278" y="5823538"/>
            <a:ext cx="1157528" cy="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48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8" grpId="0" animBg="1"/>
      <p:bldP spid="55" grpId="0" animBg="1"/>
      <p:bldP spid="68" grpId="0"/>
      <p:bldP spid="37" grpId="0" animBg="1"/>
      <p:bldP spid="46" grpId="0" animBg="1"/>
      <p:bldP spid="47" grpId="0" animBg="1"/>
      <p:bldP spid="49" grpId="0" animBg="1"/>
      <p:bldP spid="50" grpId="0" animBg="1"/>
      <p:bldP spid="5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Adam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93" y="1372964"/>
            <a:ext cx="7393611" cy="10493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19" y="2498037"/>
            <a:ext cx="7414961" cy="94504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431" y="3518816"/>
            <a:ext cx="4900613" cy="3086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直線單箭頭接點 8"/>
          <p:cNvCxnSpPr/>
          <p:nvPr/>
        </p:nvCxnSpPr>
        <p:spPr>
          <a:xfrm flipH="1">
            <a:off x="5414962" y="3090178"/>
            <a:ext cx="42863" cy="4878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4929187" y="3101337"/>
            <a:ext cx="9715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9407769" y="5345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2261507" y="704589"/>
            <a:ext cx="6653893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 err="1"/>
              <a:t>RMSProp</a:t>
            </a:r>
            <a:r>
              <a:rPr lang="en-US" altLang="zh-TW" sz="2800" dirty="0"/>
              <a:t> (Advanced </a:t>
            </a:r>
            <a:r>
              <a:rPr lang="en-US" altLang="zh-TW" sz="2800" dirty="0" err="1"/>
              <a:t>Adagrad</a:t>
            </a:r>
            <a:r>
              <a:rPr lang="en-US" altLang="zh-TW" sz="2800" dirty="0"/>
              <a:t>) + Momentum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495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120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58439" y="1296937"/>
            <a:ext cx="4368800" cy="4707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997167" y="1628288"/>
            <a:ext cx="2536503" cy="13286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Testing Data?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006487" y="3834180"/>
            <a:ext cx="2527183" cy="1281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Training Data?</a:t>
            </a:r>
            <a:endParaRPr lang="zh-TW" altLang="en-US" sz="2400" dirty="0"/>
          </a:p>
        </p:txBody>
      </p:sp>
      <p:sp>
        <p:nvSpPr>
          <p:cNvPr id="20" name="向下箭號 19"/>
          <p:cNvSpPr/>
          <p:nvPr/>
        </p:nvSpPr>
        <p:spPr>
          <a:xfrm rot="10800000">
            <a:off x="6987803" y="920280"/>
            <a:ext cx="545910" cy="7080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 rot="10800000">
            <a:off x="6997123" y="2992134"/>
            <a:ext cx="545910" cy="79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11" y="147046"/>
            <a:ext cx="728093" cy="686595"/>
          </a:xfrm>
          <a:prstGeom prst="rect">
            <a:avLst/>
          </a:prstGeom>
        </p:spPr>
      </p:pic>
      <p:sp>
        <p:nvSpPr>
          <p:cNvPr id="25" name="右彎箭號 24"/>
          <p:cNvSpPr/>
          <p:nvPr/>
        </p:nvSpPr>
        <p:spPr>
          <a:xfrm rot="16200000" flipV="1">
            <a:off x="6486741" y="5147415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533713" y="324177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533713" y="1035882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864243" y="3735832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632603" y="307037"/>
            <a:ext cx="43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Recipe of Deep Learning</a:t>
            </a:r>
            <a:endParaRPr lang="zh-TW" altLang="en-US" sz="3200" b="1" i="1" u="sng" dirty="0"/>
          </a:p>
        </p:txBody>
      </p:sp>
      <p:sp>
        <p:nvSpPr>
          <p:cNvPr id="32" name="矩形 31"/>
          <p:cNvSpPr/>
          <p:nvPr/>
        </p:nvSpPr>
        <p:spPr>
          <a:xfrm>
            <a:off x="5864243" y="1567416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7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019768" y="1497547"/>
          <a:ext cx="40462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向右箭號 10"/>
          <p:cNvSpPr/>
          <p:nvPr/>
        </p:nvSpPr>
        <p:spPr>
          <a:xfrm flipH="1">
            <a:off x="5065910" y="1917418"/>
            <a:ext cx="910243" cy="7504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567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Panacea for Overfitting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Have more training data</a:t>
            </a:r>
          </a:p>
          <a:p>
            <a:r>
              <a:rPr lang="en-US" altLang="zh-TW" sz="3200" b="1" i="1" dirty="0"/>
              <a:t>Create</a:t>
            </a:r>
            <a:r>
              <a:rPr lang="en-US" altLang="zh-TW" sz="3200" dirty="0"/>
              <a:t> more training data (?)</a:t>
            </a:r>
            <a:endParaRPr lang="zh-TW" altLang="en-US" sz="3200" dirty="0"/>
          </a:p>
        </p:txBody>
      </p:sp>
      <p:grpSp>
        <p:nvGrpSpPr>
          <p:cNvPr id="6" name="群組 5"/>
          <p:cNvGrpSpPr/>
          <p:nvPr/>
        </p:nvGrpSpPr>
        <p:grpSpPr>
          <a:xfrm>
            <a:off x="828652" y="3971811"/>
            <a:ext cx="3691326" cy="1394408"/>
            <a:chOff x="492370" y="3591948"/>
            <a:chExt cx="3691326" cy="1394408"/>
          </a:xfrm>
        </p:grpSpPr>
        <p:pic>
          <p:nvPicPr>
            <p:cNvPr id="6146" name="Picture 2" descr="http://neuralnetworksanddeeplearning.com/images/more_data_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823" y="3591948"/>
              <a:ext cx="1847873" cy="1394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字方塊 3"/>
            <p:cNvSpPr txBox="1"/>
            <p:nvPr/>
          </p:nvSpPr>
          <p:spPr>
            <a:xfrm>
              <a:off x="492370" y="3804423"/>
              <a:ext cx="23211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Original Training Data:</a:t>
              </a:r>
              <a:endParaRPr lang="zh-TW" altLang="en-US" sz="2800" dirty="0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908282" y="3971811"/>
            <a:ext cx="3607068" cy="1394408"/>
            <a:chOff x="3411415" y="3591948"/>
            <a:chExt cx="3607068" cy="1394408"/>
          </a:xfrm>
        </p:grpSpPr>
        <p:pic>
          <p:nvPicPr>
            <p:cNvPr id="6148" name="Picture 4" descr="http://neuralnetworksanddeeplearning.com/images/more_data_rotated_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0610" y="3591948"/>
              <a:ext cx="1847873" cy="1394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字方塊 6"/>
            <p:cNvSpPr txBox="1"/>
            <p:nvPr/>
          </p:nvSpPr>
          <p:spPr>
            <a:xfrm>
              <a:off x="3411415" y="3812098"/>
              <a:ext cx="23211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Created Training Data:</a:t>
              </a:r>
              <a:endParaRPr lang="zh-TW" altLang="en-US" sz="2800" dirty="0"/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4908282" y="5646799"/>
            <a:ext cx="159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Shift 15</a:t>
            </a:r>
            <a:r>
              <a:rPr lang="zh-TW" altLang="en-US" sz="2800" baseline="30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2800" baseline="30000" dirty="0"/>
          </a:p>
        </p:txBody>
      </p:sp>
      <p:sp>
        <p:nvSpPr>
          <p:cNvPr id="8" name="弧形箭號 (上彎) 7"/>
          <p:cNvSpPr/>
          <p:nvPr/>
        </p:nvSpPr>
        <p:spPr>
          <a:xfrm>
            <a:off x="3818430" y="4756885"/>
            <a:ext cx="3633410" cy="8829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28650" y="3385568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Handwriting recognition: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1779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8" grpId="0" animBg="1"/>
      <p:bldP spid="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58439" y="1296937"/>
            <a:ext cx="4368800" cy="4707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997167" y="1628288"/>
            <a:ext cx="2536503" cy="13286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Testing Data?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006487" y="3834180"/>
            <a:ext cx="2527183" cy="1281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Training Data?</a:t>
            </a:r>
            <a:endParaRPr lang="zh-TW" altLang="en-US" sz="2400" dirty="0"/>
          </a:p>
        </p:txBody>
      </p:sp>
      <p:sp>
        <p:nvSpPr>
          <p:cNvPr id="20" name="向下箭號 19"/>
          <p:cNvSpPr/>
          <p:nvPr/>
        </p:nvSpPr>
        <p:spPr>
          <a:xfrm rot="10800000">
            <a:off x="6987803" y="920280"/>
            <a:ext cx="545910" cy="7080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 rot="10800000">
            <a:off x="6997123" y="2992134"/>
            <a:ext cx="545910" cy="79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11" y="147046"/>
            <a:ext cx="728093" cy="686595"/>
          </a:xfrm>
          <a:prstGeom prst="rect">
            <a:avLst/>
          </a:prstGeom>
        </p:spPr>
      </p:pic>
      <p:sp>
        <p:nvSpPr>
          <p:cNvPr id="25" name="右彎箭號 24"/>
          <p:cNvSpPr/>
          <p:nvPr/>
        </p:nvSpPr>
        <p:spPr>
          <a:xfrm rot="16200000" flipV="1">
            <a:off x="6486741" y="5147415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533713" y="324177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533713" y="1035882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864243" y="3735832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632603" y="307037"/>
            <a:ext cx="43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Recipe of Deep Learning</a:t>
            </a:r>
            <a:endParaRPr lang="zh-TW" altLang="en-US" sz="3200" b="1" i="1" u="sng" dirty="0"/>
          </a:p>
        </p:txBody>
      </p:sp>
      <p:sp>
        <p:nvSpPr>
          <p:cNvPr id="32" name="矩形 31"/>
          <p:cNvSpPr/>
          <p:nvPr/>
        </p:nvSpPr>
        <p:spPr>
          <a:xfrm>
            <a:off x="5864243" y="1567416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7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019768" y="1497547"/>
          <a:ext cx="40462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向右箭號 10"/>
          <p:cNvSpPr/>
          <p:nvPr/>
        </p:nvSpPr>
        <p:spPr>
          <a:xfrm flipH="1">
            <a:off x="5065910" y="1917418"/>
            <a:ext cx="910243" cy="7504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148724" y="3890708"/>
            <a:ext cx="3788229" cy="653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6334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Object 12"/>
          <p:cNvGraphicFramePr>
            <a:graphicFrameLocks noChangeAspect="1"/>
          </p:cNvGraphicFramePr>
          <p:nvPr>
            <p:extLst/>
          </p:nvPr>
        </p:nvGraphicFramePr>
        <p:xfrm>
          <a:off x="1611803" y="2192873"/>
          <a:ext cx="6065838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46" name="方程式" r:id="rId4" imgW="2184120" imgH="228600" progId="Equation.3">
                  <p:embed/>
                </p:oleObj>
              </mc:Choice>
              <mc:Fallback>
                <p:oleObj name="方程式" r:id="rId4" imgW="2184120" imgH="228600" progId="Equation.3">
                  <p:embed/>
                  <p:pic>
                    <p:nvPicPr>
                      <p:cNvPr id="3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803" y="2192873"/>
                        <a:ext cx="6065838" cy="6318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Neural Network </a:t>
            </a:r>
            <a:endParaRPr lang="zh-TW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2894823" y="3141770"/>
            <a:ext cx="622890" cy="26675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6" name="直線單箭頭接點 35"/>
          <p:cNvCxnSpPr/>
          <p:nvPr/>
        </p:nvCxnSpPr>
        <p:spPr>
          <a:xfrm flipV="1">
            <a:off x="6481058" y="4644756"/>
            <a:ext cx="804687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555712" y="5666374"/>
            <a:ext cx="596697" cy="584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881418" y="3053902"/>
            <a:ext cx="596697" cy="31839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>
            <a:stCxn id="18" idx="3"/>
            <a:endCxn id="22" idx="1"/>
          </p:cNvCxnSpPr>
          <p:nvPr/>
        </p:nvCxnSpPr>
        <p:spPr>
          <a:xfrm flipV="1">
            <a:off x="2470495" y="4655201"/>
            <a:ext cx="2145559" cy="125331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橢圓 6"/>
          <p:cNvSpPr/>
          <p:nvPr/>
        </p:nvSpPr>
        <p:spPr>
          <a:xfrm>
            <a:off x="5770626" y="4146295"/>
            <a:ext cx="941612" cy="9416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>
            <p:extLst/>
          </p:nvPr>
        </p:nvGraphicFramePr>
        <p:xfrm>
          <a:off x="5299692" y="4257722"/>
          <a:ext cx="352425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47" name="方程式" r:id="rId6" imgW="126720" imgH="126720" progId="Equation.3">
                  <p:embed/>
                </p:oleObj>
              </mc:Choice>
              <mc:Fallback>
                <p:oleObj name="方程式" r:id="rId6" imgW="126720" imgH="126720" progId="Equation.3">
                  <p:embed/>
                  <p:pic>
                    <p:nvPicPr>
                      <p:cNvPr id="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9692" y="4257722"/>
                        <a:ext cx="352425" cy="3508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2"/>
          <p:cNvGraphicFramePr>
            <a:graphicFrameLocks noChangeAspect="1"/>
          </p:cNvGraphicFramePr>
          <p:nvPr>
            <p:extLst/>
          </p:nvPr>
        </p:nvGraphicFramePr>
        <p:xfrm>
          <a:off x="2924194" y="3162499"/>
          <a:ext cx="493713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48" name="方程式" r:id="rId8" imgW="177480" imgH="215640" progId="Equation.3">
                  <p:embed/>
                </p:oleObj>
              </mc:Choice>
              <mc:Fallback>
                <p:oleObj name="方程式" r:id="rId8" imgW="177480" imgH="215640" progId="Equation.3">
                  <p:embed/>
                  <p:pic>
                    <p:nvPicPr>
                      <p:cNvPr id="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4194" y="3162499"/>
                        <a:ext cx="493713" cy="595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>
            <p:extLst/>
          </p:nvPr>
        </p:nvGraphicFramePr>
        <p:xfrm>
          <a:off x="2929617" y="4071442"/>
          <a:ext cx="563562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49" name="方程式" r:id="rId10" imgW="203040" imgH="228600" progId="Equation.3">
                  <p:embed/>
                </p:oleObj>
              </mc:Choice>
              <mc:Fallback>
                <p:oleObj name="方程式" r:id="rId10" imgW="203040" imgH="228600" progId="Equation.3">
                  <p:embed/>
                  <p:pic>
                    <p:nvPicPr>
                      <p:cNvPr id="1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9617" y="4071442"/>
                        <a:ext cx="563562" cy="630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/>
          <p:cNvGraphicFramePr>
            <a:graphicFrameLocks noChangeAspect="1"/>
          </p:cNvGraphicFramePr>
          <p:nvPr>
            <p:extLst/>
          </p:nvPr>
        </p:nvGraphicFramePr>
        <p:xfrm>
          <a:off x="2944787" y="5124193"/>
          <a:ext cx="598487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50" name="方程式" r:id="rId12" imgW="215640" imgH="215640" progId="Equation.3">
                  <p:embed/>
                </p:oleObj>
              </mc:Choice>
              <mc:Fallback>
                <p:oleObj name="方程式" r:id="rId12" imgW="215640" imgH="215640" progId="Equation.3">
                  <p:embed/>
                  <p:pic>
                    <p:nvPicPr>
                      <p:cNvPr id="1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4787" y="5124193"/>
                        <a:ext cx="598487" cy="5953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直線單箭頭接點 11"/>
          <p:cNvCxnSpPr/>
          <p:nvPr/>
        </p:nvCxnSpPr>
        <p:spPr>
          <a:xfrm flipV="1">
            <a:off x="4957568" y="4624599"/>
            <a:ext cx="804687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>
            <a:stCxn id="5" idx="3"/>
            <a:endCxn id="22" idx="1"/>
          </p:cNvCxnSpPr>
          <p:nvPr/>
        </p:nvCxnSpPr>
        <p:spPr>
          <a:xfrm>
            <a:off x="2478115" y="4645872"/>
            <a:ext cx="2137939" cy="9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>
            <a:endCxn id="22" idx="1"/>
          </p:cNvCxnSpPr>
          <p:nvPr/>
        </p:nvCxnSpPr>
        <p:spPr>
          <a:xfrm>
            <a:off x="2478115" y="3369669"/>
            <a:ext cx="2137939" cy="12855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 rot="5400000">
            <a:off x="1874220" y="5034336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</a:t>
            </a:r>
            <a:endParaRPr lang="zh-TW" altLang="en-US" sz="2800" dirty="0"/>
          </a:p>
        </p:txBody>
      </p:sp>
      <p:graphicFrame>
        <p:nvGraphicFramePr>
          <p:cNvPr id="16" name="Object 12"/>
          <p:cNvGraphicFramePr>
            <a:graphicFrameLocks noChangeAspect="1"/>
          </p:cNvGraphicFramePr>
          <p:nvPr>
            <p:extLst/>
          </p:nvPr>
        </p:nvGraphicFramePr>
        <p:xfrm>
          <a:off x="1963164" y="3011126"/>
          <a:ext cx="4953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51" name="方程式" r:id="rId14" imgW="177480" imgH="228600" progId="Equation.3">
                  <p:embed/>
                </p:oleObj>
              </mc:Choice>
              <mc:Fallback>
                <p:oleObj name="方程式" r:id="rId14" imgW="177480" imgH="228600" progId="Equation.3">
                  <p:embed/>
                  <p:pic>
                    <p:nvPicPr>
                      <p:cNvPr id="1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3164" y="3011126"/>
                        <a:ext cx="495300" cy="630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>
            <p:extLst/>
          </p:nvPr>
        </p:nvGraphicFramePr>
        <p:xfrm>
          <a:off x="1963164" y="4226744"/>
          <a:ext cx="4953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52" name="方程式" r:id="rId16" imgW="177480" imgH="241200" progId="Equation.3">
                  <p:embed/>
                </p:oleObj>
              </mc:Choice>
              <mc:Fallback>
                <p:oleObj name="方程式" r:id="rId16" imgW="177480" imgH="241200" progId="Equation.3">
                  <p:embed/>
                  <p:pic>
                    <p:nvPicPr>
                      <p:cNvPr id="1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3164" y="4226744"/>
                        <a:ext cx="495300" cy="6651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2"/>
          <p:cNvGraphicFramePr>
            <a:graphicFrameLocks noChangeAspect="1"/>
          </p:cNvGraphicFramePr>
          <p:nvPr>
            <p:extLst/>
          </p:nvPr>
        </p:nvGraphicFramePr>
        <p:xfrm>
          <a:off x="1937095" y="5593401"/>
          <a:ext cx="5334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53" name="方程式" r:id="rId18" imgW="190440" imgH="228600" progId="Equation.3">
                  <p:embed/>
                </p:oleObj>
              </mc:Choice>
              <mc:Fallback>
                <p:oleObj name="方程式" r:id="rId18" imgW="190440" imgH="228600" progId="Equation.3">
                  <p:embed/>
                  <p:pic>
                    <p:nvPicPr>
                      <p:cNvPr id="1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7095" y="5593401"/>
                        <a:ext cx="533400" cy="630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群組 20"/>
          <p:cNvGrpSpPr/>
          <p:nvPr/>
        </p:nvGrpSpPr>
        <p:grpSpPr>
          <a:xfrm>
            <a:off x="4616054" y="4395041"/>
            <a:ext cx="520319" cy="520319"/>
            <a:chOff x="3342651" y="3507082"/>
            <a:chExt cx="520319" cy="520319"/>
          </a:xfrm>
        </p:grpSpPr>
        <p:sp>
          <p:nvSpPr>
            <p:cNvPr id="22" name="矩形 21"/>
            <p:cNvSpPr/>
            <p:nvPr/>
          </p:nvSpPr>
          <p:spPr>
            <a:xfrm>
              <a:off x="3342651" y="3507082"/>
              <a:ext cx="520319" cy="520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2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454" name="方程式" r:id="rId20" imgW="139680" imgH="139680" progId="Equation.3">
                    <p:embed/>
                  </p:oleObj>
                </mc:Choice>
                <mc:Fallback>
                  <p:oleObj name="方程式" r:id="rId20" imgW="139680" imgH="139680" progId="Equation.3">
                    <p:embed/>
                    <p:pic>
                      <p:nvPicPr>
                        <p:cNvPr id="2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" name="Object 12"/>
          <p:cNvGraphicFramePr>
            <a:graphicFrameLocks noChangeAspect="1"/>
          </p:cNvGraphicFramePr>
          <p:nvPr>
            <p:extLst/>
          </p:nvPr>
        </p:nvGraphicFramePr>
        <p:xfrm>
          <a:off x="4673750" y="5748892"/>
          <a:ext cx="3540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55" name="方程式" r:id="rId22" imgW="126720" imgH="177480" progId="Equation.3">
                  <p:embed/>
                </p:oleObj>
              </mc:Choice>
              <mc:Fallback>
                <p:oleObj name="方程式" r:id="rId22" imgW="126720" imgH="177480" progId="Equation.3">
                  <p:embed/>
                  <p:pic>
                    <p:nvPicPr>
                      <p:cNvPr id="2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750" y="5748892"/>
                        <a:ext cx="354012" cy="4889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直線單箭頭接點 24"/>
          <p:cNvCxnSpPr/>
          <p:nvPr/>
        </p:nvCxnSpPr>
        <p:spPr>
          <a:xfrm flipV="1">
            <a:off x="4867261" y="4925804"/>
            <a:ext cx="0" cy="7547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12"/>
          <p:cNvGraphicFramePr>
            <a:graphicFrameLocks noChangeAspect="1"/>
          </p:cNvGraphicFramePr>
          <p:nvPr>
            <p:extLst/>
          </p:nvPr>
        </p:nvGraphicFramePr>
        <p:xfrm>
          <a:off x="5838017" y="4341859"/>
          <a:ext cx="787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56" name="方程式" r:id="rId24" imgW="317160" imgH="215640" progId="Equation.3">
                  <p:embed/>
                </p:oleObj>
              </mc:Choice>
              <mc:Fallback>
                <p:oleObj name="方程式" r:id="rId24" imgW="317160" imgH="215640" progId="Equation.3">
                  <p:embed/>
                  <p:pic>
                    <p:nvPicPr>
                      <p:cNvPr id="2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8017" y="4341859"/>
                        <a:ext cx="787400" cy="533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文字方塊 33"/>
          <p:cNvSpPr txBox="1"/>
          <p:nvPr/>
        </p:nvSpPr>
        <p:spPr>
          <a:xfrm>
            <a:off x="5121034" y="5809347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bias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37" name="Object 12"/>
          <p:cNvGraphicFramePr>
            <a:graphicFrameLocks noChangeAspect="1"/>
          </p:cNvGraphicFramePr>
          <p:nvPr>
            <p:extLst/>
          </p:nvPr>
        </p:nvGraphicFramePr>
        <p:xfrm>
          <a:off x="7347575" y="4435473"/>
          <a:ext cx="3524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57" name="方程式" r:id="rId26" imgW="126720" imgH="139680" progId="Equation.3">
                  <p:embed/>
                </p:oleObj>
              </mc:Choice>
              <mc:Fallback>
                <p:oleObj name="方程式" r:id="rId26" imgW="126720" imgH="139680" progId="Equation.3">
                  <p:embed/>
                  <p:pic>
                    <p:nvPicPr>
                      <p:cNvPr id="3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7575" y="4435473"/>
                        <a:ext cx="352425" cy="3857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文字方塊 38"/>
          <p:cNvSpPr txBox="1"/>
          <p:nvPr/>
        </p:nvSpPr>
        <p:spPr>
          <a:xfrm>
            <a:off x="2650744" y="5809347"/>
            <a:ext cx="1186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weights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5178" y="1589873"/>
            <a:ext cx="1463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Neuron</a:t>
            </a:r>
            <a:endParaRPr lang="zh-TW" altLang="en-US" sz="3200" b="1" i="1" u="sng" dirty="0"/>
          </a:p>
        </p:txBody>
      </p:sp>
      <p:sp>
        <p:nvSpPr>
          <p:cNvPr id="41" name="文字方塊 40"/>
          <p:cNvSpPr txBox="1"/>
          <p:nvPr/>
        </p:nvSpPr>
        <p:spPr>
          <a:xfrm rot="5400000">
            <a:off x="1867419" y="3709432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</a:t>
            </a:r>
            <a:endParaRPr lang="zh-TW" altLang="en-US" sz="2800" dirty="0"/>
          </a:p>
        </p:txBody>
      </p:sp>
      <p:sp>
        <p:nvSpPr>
          <p:cNvPr id="42" name="文字方塊 41"/>
          <p:cNvSpPr txBox="1"/>
          <p:nvPr/>
        </p:nvSpPr>
        <p:spPr>
          <a:xfrm rot="5400000">
            <a:off x="2900322" y="476777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</a:t>
            </a:r>
            <a:endParaRPr lang="zh-TW" altLang="en-US" sz="2800" dirty="0"/>
          </a:p>
        </p:txBody>
      </p:sp>
      <p:sp>
        <p:nvSpPr>
          <p:cNvPr id="43" name="文字方塊 42"/>
          <p:cNvSpPr txBox="1"/>
          <p:nvPr/>
        </p:nvSpPr>
        <p:spPr>
          <a:xfrm rot="5400000">
            <a:off x="2892797" y="3791726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</a:t>
            </a:r>
            <a:endParaRPr lang="zh-TW" altLang="en-US" sz="28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842436" y="3160361"/>
            <a:ext cx="246551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 simple function</a:t>
            </a:r>
            <a:endParaRPr lang="zh-TW" altLang="en-US" sz="2400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5293978" y="5032261"/>
            <a:ext cx="1894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Activation function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0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 animBg="1"/>
      <p:bldP spid="5" grpId="0" animBg="1"/>
      <p:bldP spid="7" grpId="0" animBg="1"/>
      <p:bldP spid="15" grpId="0"/>
      <p:bldP spid="34" grpId="0"/>
      <p:bldP spid="39" grpId="0"/>
      <p:bldP spid="41" grpId="0"/>
      <p:bldP spid="42" grpId="0"/>
      <p:bldP spid="43" grpId="0"/>
      <p:bldP spid="19" grpId="0" animBg="1"/>
      <p:bldP spid="4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Dropout</a:t>
            </a:r>
            <a:endParaRPr lang="zh-TW" altLang="en-US" dirty="0"/>
          </a:p>
        </p:txBody>
      </p:sp>
      <p:sp>
        <p:nvSpPr>
          <p:cNvPr id="60" name="文字方塊 59"/>
          <p:cNvSpPr txBox="1"/>
          <p:nvPr/>
        </p:nvSpPr>
        <p:spPr>
          <a:xfrm>
            <a:off x="444764" y="1500571"/>
            <a:ext cx="2321169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 b="1" u="sng" dirty="0">
                <a:solidFill>
                  <a:srgbClr val="0000FF"/>
                </a:solidFill>
              </a:rPr>
              <a:t>Training:</a:t>
            </a:r>
            <a:endParaRPr lang="zh-TW" altLang="en-US" sz="2800" b="1" u="sng" dirty="0">
              <a:solidFill>
                <a:srgbClr val="0000FF"/>
              </a:solidFill>
            </a:endParaRPr>
          </a:p>
        </p:txBody>
      </p:sp>
      <p:sp>
        <p:nvSpPr>
          <p:cNvPr id="63" name="橢圓 62"/>
          <p:cNvSpPr/>
          <p:nvPr/>
        </p:nvSpPr>
        <p:spPr>
          <a:xfrm>
            <a:off x="3895072" y="1540110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橢圓 63"/>
          <p:cNvSpPr/>
          <p:nvPr/>
        </p:nvSpPr>
        <p:spPr>
          <a:xfrm>
            <a:off x="3895072" y="2240929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5" name="橢圓 64"/>
          <p:cNvSpPr/>
          <p:nvPr/>
        </p:nvSpPr>
        <p:spPr>
          <a:xfrm>
            <a:off x="3895072" y="2939183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6" name="橢圓 65"/>
          <p:cNvSpPr/>
          <p:nvPr/>
        </p:nvSpPr>
        <p:spPr>
          <a:xfrm>
            <a:off x="3895072" y="3637437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7" name="橢圓 66"/>
          <p:cNvSpPr/>
          <p:nvPr/>
        </p:nvSpPr>
        <p:spPr>
          <a:xfrm>
            <a:off x="7101753" y="2153004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8" name="橢圓 67"/>
          <p:cNvSpPr/>
          <p:nvPr/>
        </p:nvSpPr>
        <p:spPr>
          <a:xfrm>
            <a:off x="7101753" y="2991938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9" name="矩形 68"/>
          <p:cNvSpPr/>
          <p:nvPr/>
        </p:nvSpPr>
        <p:spPr>
          <a:xfrm>
            <a:off x="2369918" y="1640295"/>
            <a:ext cx="266335" cy="2663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0" name="直線單箭頭接點 69"/>
          <p:cNvCxnSpPr>
            <a:stCxn id="69" idx="3"/>
            <a:endCxn id="63" idx="2"/>
          </p:cNvCxnSpPr>
          <p:nvPr/>
        </p:nvCxnSpPr>
        <p:spPr>
          <a:xfrm>
            <a:off x="2636253" y="1773463"/>
            <a:ext cx="1258819" cy="216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>
            <a:stCxn id="69" idx="3"/>
            <a:endCxn id="64" idx="2"/>
          </p:cNvCxnSpPr>
          <p:nvPr/>
        </p:nvCxnSpPr>
        <p:spPr>
          <a:xfrm>
            <a:off x="2636253" y="1773463"/>
            <a:ext cx="1258819" cy="7224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/>
          <p:cNvCxnSpPr>
            <a:stCxn id="69" idx="3"/>
            <a:endCxn id="65" idx="2"/>
          </p:cNvCxnSpPr>
          <p:nvPr/>
        </p:nvCxnSpPr>
        <p:spPr>
          <a:xfrm>
            <a:off x="2636253" y="1773463"/>
            <a:ext cx="1258819" cy="14206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/>
          <p:cNvCxnSpPr>
            <a:stCxn id="69" idx="3"/>
            <a:endCxn id="66" idx="2"/>
          </p:cNvCxnSpPr>
          <p:nvPr/>
        </p:nvCxnSpPr>
        <p:spPr>
          <a:xfrm>
            <a:off x="2636253" y="1773463"/>
            <a:ext cx="1258819" cy="21189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>
            <a:endCxn id="67" idx="2"/>
          </p:cNvCxnSpPr>
          <p:nvPr/>
        </p:nvCxnSpPr>
        <p:spPr>
          <a:xfrm flipV="1">
            <a:off x="6169768" y="2407981"/>
            <a:ext cx="931985" cy="10641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>
            <a:endCxn id="67" idx="2"/>
          </p:cNvCxnSpPr>
          <p:nvPr/>
        </p:nvCxnSpPr>
        <p:spPr>
          <a:xfrm>
            <a:off x="6169767" y="1751124"/>
            <a:ext cx="931986" cy="65685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>
            <a:endCxn id="68" idx="2"/>
          </p:cNvCxnSpPr>
          <p:nvPr/>
        </p:nvCxnSpPr>
        <p:spPr>
          <a:xfrm>
            <a:off x="6169768" y="1795087"/>
            <a:ext cx="931985" cy="14518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>
            <a:endCxn id="68" idx="2"/>
          </p:cNvCxnSpPr>
          <p:nvPr/>
        </p:nvCxnSpPr>
        <p:spPr>
          <a:xfrm>
            <a:off x="6169767" y="2549938"/>
            <a:ext cx="931986" cy="69697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>
            <a:endCxn id="67" idx="2"/>
          </p:cNvCxnSpPr>
          <p:nvPr/>
        </p:nvCxnSpPr>
        <p:spPr>
          <a:xfrm flipV="1">
            <a:off x="6169768" y="2407981"/>
            <a:ext cx="931985" cy="7861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>
            <a:endCxn id="68" idx="2"/>
          </p:cNvCxnSpPr>
          <p:nvPr/>
        </p:nvCxnSpPr>
        <p:spPr>
          <a:xfrm>
            <a:off x="6169768" y="3194160"/>
            <a:ext cx="931985" cy="527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/>
          <p:cNvCxnSpPr>
            <a:endCxn id="67" idx="2"/>
          </p:cNvCxnSpPr>
          <p:nvPr/>
        </p:nvCxnSpPr>
        <p:spPr>
          <a:xfrm flipV="1">
            <a:off x="6169767" y="2407981"/>
            <a:ext cx="931986" cy="145677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>
            <a:endCxn id="68" idx="2"/>
          </p:cNvCxnSpPr>
          <p:nvPr/>
        </p:nvCxnSpPr>
        <p:spPr>
          <a:xfrm flipV="1">
            <a:off x="6169768" y="3246915"/>
            <a:ext cx="931985" cy="6454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>
            <a:stCxn id="86" idx="3"/>
            <a:endCxn id="63" idx="2"/>
          </p:cNvCxnSpPr>
          <p:nvPr/>
        </p:nvCxnSpPr>
        <p:spPr>
          <a:xfrm flipV="1">
            <a:off x="2636253" y="1795087"/>
            <a:ext cx="1258819" cy="6661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/>
          <p:cNvCxnSpPr>
            <a:stCxn id="86" idx="3"/>
            <a:endCxn id="64" idx="2"/>
          </p:cNvCxnSpPr>
          <p:nvPr/>
        </p:nvCxnSpPr>
        <p:spPr>
          <a:xfrm>
            <a:off x="2636253" y="2461190"/>
            <a:ext cx="1258819" cy="347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>
            <a:stCxn id="86" idx="3"/>
            <a:endCxn id="65" idx="2"/>
          </p:cNvCxnSpPr>
          <p:nvPr/>
        </p:nvCxnSpPr>
        <p:spPr>
          <a:xfrm>
            <a:off x="2636253" y="2461190"/>
            <a:ext cx="1258819" cy="7329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/>
          <p:cNvCxnSpPr>
            <a:stCxn id="86" idx="3"/>
            <a:endCxn id="66" idx="2"/>
          </p:cNvCxnSpPr>
          <p:nvPr/>
        </p:nvCxnSpPr>
        <p:spPr>
          <a:xfrm>
            <a:off x="2636253" y="2461190"/>
            <a:ext cx="1258819" cy="14312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/>
          <p:cNvSpPr/>
          <p:nvPr/>
        </p:nvSpPr>
        <p:spPr>
          <a:xfrm>
            <a:off x="2369918" y="2328022"/>
            <a:ext cx="266335" cy="2663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橢圓 86"/>
          <p:cNvSpPr/>
          <p:nvPr/>
        </p:nvSpPr>
        <p:spPr>
          <a:xfrm>
            <a:off x="5659813" y="1505394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橢圓 87"/>
          <p:cNvSpPr/>
          <p:nvPr/>
        </p:nvSpPr>
        <p:spPr>
          <a:xfrm>
            <a:off x="5659813" y="2206213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9" name="橢圓 88"/>
          <p:cNvSpPr/>
          <p:nvPr/>
        </p:nvSpPr>
        <p:spPr>
          <a:xfrm>
            <a:off x="5659813" y="2904467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0" name="橢圓 89"/>
          <p:cNvSpPr/>
          <p:nvPr/>
        </p:nvSpPr>
        <p:spPr>
          <a:xfrm>
            <a:off x="5659813" y="3602721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1" name="矩形 90"/>
          <p:cNvSpPr/>
          <p:nvPr/>
        </p:nvSpPr>
        <p:spPr>
          <a:xfrm>
            <a:off x="2369918" y="3082616"/>
            <a:ext cx="266335" cy="2663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/>
          <p:cNvSpPr/>
          <p:nvPr/>
        </p:nvSpPr>
        <p:spPr>
          <a:xfrm>
            <a:off x="2369918" y="3762018"/>
            <a:ext cx="266335" cy="2663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4" name="直線單箭頭接點 93"/>
          <p:cNvCxnSpPr>
            <a:stCxn id="91" idx="3"/>
            <a:endCxn id="66" idx="2"/>
          </p:cNvCxnSpPr>
          <p:nvPr/>
        </p:nvCxnSpPr>
        <p:spPr>
          <a:xfrm>
            <a:off x="2636253" y="3215784"/>
            <a:ext cx="1258819" cy="6766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單箭頭接點 94"/>
          <p:cNvCxnSpPr>
            <a:stCxn id="92" idx="3"/>
            <a:endCxn id="65" idx="2"/>
          </p:cNvCxnSpPr>
          <p:nvPr/>
        </p:nvCxnSpPr>
        <p:spPr>
          <a:xfrm flipV="1">
            <a:off x="2636253" y="3194160"/>
            <a:ext cx="1258819" cy="7010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/>
          <p:cNvCxnSpPr>
            <a:stCxn id="92" idx="3"/>
            <a:endCxn id="64" idx="2"/>
          </p:cNvCxnSpPr>
          <p:nvPr/>
        </p:nvCxnSpPr>
        <p:spPr>
          <a:xfrm flipV="1">
            <a:off x="2636253" y="2495906"/>
            <a:ext cx="1258819" cy="13992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單箭頭接點 96"/>
          <p:cNvCxnSpPr>
            <a:stCxn id="92" idx="3"/>
            <a:endCxn id="63" idx="2"/>
          </p:cNvCxnSpPr>
          <p:nvPr/>
        </p:nvCxnSpPr>
        <p:spPr>
          <a:xfrm flipV="1">
            <a:off x="2636253" y="1795087"/>
            <a:ext cx="1258819" cy="21000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單箭頭接點 97"/>
          <p:cNvCxnSpPr>
            <a:stCxn id="91" idx="3"/>
            <a:endCxn id="64" idx="2"/>
          </p:cNvCxnSpPr>
          <p:nvPr/>
        </p:nvCxnSpPr>
        <p:spPr>
          <a:xfrm flipV="1">
            <a:off x="2636253" y="2495906"/>
            <a:ext cx="1258819" cy="71987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單箭頭接點 98"/>
          <p:cNvCxnSpPr>
            <a:stCxn id="91" idx="3"/>
            <a:endCxn id="63" idx="2"/>
          </p:cNvCxnSpPr>
          <p:nvPr/>
        </p:nvCxnSpPr>
        <p:spPr>
          <a:xfrm flipV="1">
            <a:off x="2636253" y="1795087"/>
            <a:ext cx="1258819" cy="14206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單箭頭接點 99"/>
          <p:cNvCxnSpPr/>
          <p:nvPr/>
        </p:nvCxnSpPr>
        <p:spPr>
          <a:xfrm>
            <a:off x="4405026" y="1773463"/>
            <a:ext cx="1258819" cy="216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/>
          <p:cNvCxnSpPr/>
          <p:nvPr/>
        </p:nvCxnSpPr>
        <p:spPr>
          <a:xfrm>
            <a:off x="4405026" y="1773463"/>
            <a:ext cx="1258819" cy="7224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/>
          <p:cNvCxnSpPr/>
          <p:nvPr/>
        </p:nvCxnSpPr>
        <p:spPr>
          <a:xfrm>
            <a:off x="4405026" y="1773463"/>
            <a:ext cx="1258819" cy="14206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/>
          <p:cNvCxnSpPr/>
          <p:nvPr/>
        </p:nvCxnSpPr>
        <p:spPr>
          <a:xfrm>
            <a:off x="4405026" y="1773463"/>
            <a:ext cx="1258819" cy="21189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/>
          <p:cNvCxnSpPr/>
          <p:nvPr/>
        </p:nvCxnSpPr>
        <p:spPr>
          <a:xfrm>
            <a:off x="4405026" y="2461190"/>
            <a:ext cx="1258819" cy="347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單箭頭接點 104"/>
          <p:cNvCxnSpPr/>
          <p:nvPr/>
        </p:nvCxnSpPr>
        <p:spPr>
          <a:xfrm>
            <a:off x="4405026" y="2461190"/>
            <a:ext cx="1258819" cy="7329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/>
          <p:cNvCxnSpPr/>
          <p:nvPr/>
        </p:nvCxnSpPr>
        <p:spPr>
          <a:xfrm>
            <a:off x="4405026" y="2461190"/>
            <a:ext cx="1258819" cy="14312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單箭頭接點 107"/>
          <p:cNvCxnSpPr/>
          <p:nvPr/>
        </p:nvCxnSpPr>
        <p:spPr>
          <a:xfrm>
            <a:off x="4405026" y="3215784"/>
            <a:ext cx="1258819" cy="6766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單箭頭接點 108"/>
          <p:cNvCxnSpPr/>
          <p:nvPr/>
        </p:nvCxnSpPr>
        <p:spPr>
          <a:xfrm flipV="1">
            <a:off x="4405026" y="3194160"/>
            <a:ext cx="1258819" cy="7010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/>
          <p:cNvCxnSpPr/>
          <p:nvPr/>
        </p:nvCxnSpPr>
        <p:spPr>
          <a:xfrm flipV="1">
            <a:off x="4405026" y="2495906"/>
            <a:ext cx="1258819" cy="13992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單箭頭接點 110"/>
          <p:cNvCxnSpPr/>
          <p:nvPr/>
        </p:nvCxnSpPr>
        <p:spPr>
          <a:xfrm flipV="1">
            <a:off x="4405026" y="1795087"/>
            <a:ext cx="1258819" cy="21000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/>
          <p:cNvCxnSpPr/>
          <p:nvPr/>
        </p:nvCxnSpPr>
        <p:spPr>
          <a:xfrm flipV="1">
            <a:off x="4405026" y="2495906"/>
            <a:ext cx="1258819" cy="71987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單箭頭接點 112"/>
          <p:cNvCxnSpPr/>
          <p:nvPr/>
        </p:nvCxnSpPr>
        <p:spPr>
          <a:xfrm flipV="1">
            <a:off x="4405026" y="1795087"/>
            <a:ext cx="1258819" cy="14206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單箭頭接點 113"/>
          <p:cNvCxnSpPr/>
          <p:nvPr/>
        </p:nvCxnSpPr>
        <p:spPr>
          <a:xfrm>
            <a:off x="7627473" y="2420552"/>
            <a:ext cx="46599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單箭頭接點 114"/>
          <p:cNvCxnSpPr/>
          <p:nvPr/>
        </p:nvCxnSpPr>
        <p:spPr>
          <a:xfrm>
            <a:off x="7627473" y="3261429"/>
            <a:ext cx="46599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群組 126"/>
          <p:cNvGrpSpPr/>
          <p:nvPr/>
        </p:nvGrpSpPr>
        <p:grpSpPr>
          <a:xfrm>
            <a:off x="3965370" y="1600600"/>
            <a:ext cx="365326" cy="367349"/>
            <a:chOff x="-1866900" y="1906630"/>
            <a:chExt cx="365326" cy="367349"/>
          </a:xfrm>
        </p:grpSpPr>
        <p:cxnSp>
          <p:nvCxnSpPr>
            <p:cNvPr id="125" name="直線接點 124"/>
            <p:cNvCxnSpPr/>
            <p:nvPr/>
          </p:nvCxnSpPr>
          <p:spPr>
            <a:xfrm>
              <a:off x="-1866900" y="1906630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接點 125"/>
            <p:cNvCxnSpPr/>
            <p:nvPr/>
          </p:nvCxnSpPr>
          <p:spPr>
            <a:xfrm rot="5400000">
              <a:off x="-1863524" y="1912029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群組 127"/>
          <p:cNvGrpSpPr/>
          <p:nvPr/>
        </p:nvGrpSpPr>
        <p:grpSpPr>
          <a:xfrm>
            <a:off x="3970602" y="3010485"/>
            <a:ext cx="365326" cy="367349"/>
            <a:chOff x="-1866900" y="1906630"/>
            <a:chExt cx="365326" cy="367349"/>
          </a:xfrm>
        </p:grpSpPr>
        <p:cxnSp>
          <p:nvCxnSpPr>
            <p:cNvPr id="129" name="直線接點 128"/>
            <p:cNvCxnSpPr/>
            <p:nvPr/>
          </p:nvCxnSpPr>
          <p:spPr>
            <a:xfrm>
              <a:off x="-1866900" y="1906630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接點 129"/>
            <p:cNvCxnSpPr/>
            <p:nvPr/>
          </p:nvCxnSpPr>
          <p:spPr>
            <a:xfrm rot="5400000">
              <a:off x="-1863524" y="1912029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群組 130"/>
          <p:cNvGrpSpPr/>
          <p:nvPr/>
        </p:nvGrpSpPr>
        <p:grpSpPr>
          <a:xfrm>
            <a:off x="5732127" y="2981602"/>
            <a:ext cx="365326" cy="367349"/>
            <a:chOff x="-1866900" y="1906630"/>
            <a:chExt cx="365326" cy="367349"/>
          </a:xfrm>
        </p:grpSpPr>
        <p:cxnSp>
          <p:nvCxnSpPr>
            <p:cNvPr id="132" name="直線接點 131"/>
            <p:cNvCxnSpPr/>
            <p:nvPr/>
          </p:nvCxnSpPr>
          <p:spPr>
            <a:xfrm>
              <a:off x="-1866900" y="1906630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接點 132"/>
            <p:cNvCxnSpPr/>
            <p:nvPr/>
          </p:nvCxnSpPr>
          <p:spPr>
            <a:xfrm rot="5400000">
              <a:off x="-1863524" y="1912029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群組 133"/>
          <p:cNvGrpSpPr/>
          <p:nvPr/>
        </p:nvGrpSpPr>
        <p:grpSpPr>
          <a:xfrm>
            <a:off x="5741551" y="3674023"/>
            <a:ext cx="365326" cy="367349"/>
            <a:chOff x="-1866900" y="1906630"/>
            <a:chExt cx="365326" cy="367349"/>
          </a:xfrm>
        </p:grpSpPr>
        <p:cxnSp>
          <p:nvCxnSpPr>
            <p:cNvPr id="135" name="直線接點 134"/>
            <p:cNvCxnSpPr/>
            <p:nvPr/>
          </p:nvCxnSpPr>
          <p:spPr>
            <a:xfrm>
              <a:off x="-1866900" y="1906630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線接點 135"/>
            <p:cNvCxnSpPr/>
            <p:nvPr/>
          </p:nvCxnSpPr>
          <p:spPr>
            <a:xfrm rot="5400000">
              <a:off x="-1863524" y="1912029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群組 136"/>
          <p:cNvGrpSpPr/>
          <p:nvPr/>
        </p:nvGrpSpPr>
        <p:grpSpPr>
          <a:xfrm>
            <a:off x="2316154" y="3023685"/>
            <a:ext cx="365326" cy="367349"/>
            <a:chOff x="-1866900" y="1906630"/>
            <a:chExt cx="365326" cy="367349"/>
          </a:xfrm>
        </p:grpSpPr>
        <p:cxnSp>
          <p:nvCxnSpPr>
            <p:cNvPr id="138" name="直線接點 137"/>
            <p:cNvCxnSpPr/>
            <p:nvPr/>
          </p:nvCxnSpPr>
          <p:spPr>
            <a:xfrm>
              <a:off x="-1866900" y="1906630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接點 138"/>
            <p:cNvCxnSpPr/>
            <p:nvPr/>
          </p:nvCxnSpPr>
          <p:spPr>
            <a:xfrm rot="5400000">
              <a:off x="-1863524" y="1912029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群組 139"/>
          <p:cNvGrpSpPr/>
          <p:nvPr/>
        </p:nvGrpSpPr>
        <p:grpSpPr>
          <a:xfrm>
            <a:off x="2339885" y="2294637"/>
            <a:ext cx="365326" cy="367349"/>
            <a:chOff x="-1866900" y="1906630"/>
            <a:chExt cx="365326" cy="367349"/>
          </a:xfrm>
        </p:grpSpPr>
        <p:cxnSp>
          <p:nvCxnSpPr>
            <p:cNvPr id="141" name="直線接點 140"/>
            <p:cNvCxnSpPr/>
            <p:nvPr/>
          </p:nvCxnSpPr>
          <p:spPr>
            <a:xfrm>
              <a:off x="-1866900" y="1906630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接點 141"/>
            <p:cNvCxnSpPr/>
            <p:nvPr/>
          </p:nvCxnSpPr>
          <p:spPr>
            <a:xfrm rot="5400000">
              <a:off x="-1863524" y="1912029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直線單箭頭接點 147"/>
          <p:cNvCxnSpPr/>
          <p:nvPr/>
        </p:nvCxnSpPr>
        <p:spPr>
          <a:xfrm flipV="1">
            <a:off x="2649437" y="3206860"/>
            <a:ext cx="1245635" cy="53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單箭頭接點 149"/>
          <p:cNvCxnSpPr/>
          <p:nvPr/>
        </p:nvCxnSpPr>
        <p:spPr>
          <a:xfrm flipV="1">
            <a:off x="4439720" y="3192846"/>
            <a:ext cx="1245635" cy="53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單箭頭接點 150"/>
          <p:cNvCxnSpPr/>
          <p:nvPr/>
        </p:nvCxnSpPr>
        <p:spPr>
          <a:xfrm flipV="1">
            <a:off x="4405026" y="1760371"/>
            <a:ext cx="1254787" cy="7355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文字方塊 118"/>
          <p:cNvSpPr txBox="1"/>
          <p:nvPr/>
        </p:nvSpPr>
        <p:spPr>
          <a:xfrm>
            <a:off x="915480" y="4260857"/>
            <a:ext cx="630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b="1" dirty="0"/>
              <a:t>Each time before updating the parameters</a:t>
            </a:r>
          </a:p>
        </p:txBody>
      </p:sp>
      <p:sp>
        <p:nvSpPr>
          <p:cNvPr id="120" name="文字方塊 119"/>
          <p:cNvSpPr txBox="1"/>
          <p:nvPr/>
        </p:nvSpPr>
        <p:spPr>
          <a:xfrm>
            <a:off x="1453029" y="4681573"/>
            <a:ext cx="642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2400" dirty="0"/>
              <a:t>Each neuron has p% to dropout</a:t>
            </a:r>
            <a:endParaRPr lang="zh-TW" altLang="en-US" sz="2400" dirty="0"/>
          </a:p>
        </p:txBody>
      </p:sp>
      <p:cxnSp>
        <p:nvCxnSpPr>
          <p:cNvPr id="93" name="直線單箭頭接點 92"/>
          <p:cNvCxnSpPr/>
          <p:nvPr/>
        </p:nvCxnSpPr>
        <p:spPr>
          <a:xfrm>
            <a:off x="2647693" y="3912724"/>
            <a:ext cx="1258819" cy="216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/>
          <p:cNvCxnSpPr/>
          <p:nvPr/>
        </p:nvCxnSpPr>
        <p:spPr>
          <a:xfrm>
            <a:off x="4416466" y="3912724"/>
            <a:ext cx="1258819" cy="216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3" grpId="0" animBg="1"/>
      <p:bldP spid="65" grpId="0" animBg="1"/>
      <p:bldP spid="86" grpId="0" animBg="1"/>
      <p:bldP spid="89" grpId="0" animBg="1"/>
      <p:bldP spid="90" grpId="0" animBg="1"/>
      <p:bldP spid="91" grpId="0" animBg="1"/>
      <p:bldP spid="119" grpId="0"/>
      <p:bldP spid="120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Dropout</a:t>
            </a:r>
            <a:endParaRPr lang="zh-TW" altLang="en-US" dirty="0"/>
          </a:p>
        </p:txBody>
      </p:sp>
      <p:sp>
        <p:nvSpPr>
          <p:cNvPr id="60" name="文字方塊 59"/>
          <p:cNvSpPr txBox="1"/>
          <p:nvPr/>
        </p:nvSpPr>
        <p:spPr>
          <a:xfrm>
            <a:off x="444764" y="1500571"/>
            <a:ext cx="2321169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 b="1" u="sng" dirty="0">
                <a:solidFill>
                  <a:srgbClr val="0000FF"/>
                </a:solidFill>
              </a:rPr>
              <a:t>Training:</a:t>
            </a:r>
            <a:endParaRPr lang="zh-TW" altLang="en-US" sz="2800" b="1" u="sng" dirty="0">
              <a:solidFill>
                <a:srgbClr val="0000FF"/>
              </a:solidFill>
            </a:endParaRPr>
          </a:p>
        </p:txBody>
      </p:sp>
      <p:sp>
        <p:nvSpPr>
          <p:cNvPr id="64" name="橢圓 63"/>
          <p:cNvSpPr/>
          <p:nvPr/>
        </p:nvSpPr>
        <p:spPr>
          <a:xfrm>
            <a:off x="3895072" y="2240929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6" name="橢圓 65"/>
          <p:cNvSpPr/>
          <p:nvPr/>
        </p:nvSpPr>
        <p:spPr>
          <a:xfrm>
            <a:off x="3895072" y="3637437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7" name="橢圓 66"/>
          <p:cNvSpPr/>
          <p:nvPr/>
        </p:nvSpPr>
        <p:spPr>
          <a:xfrm>
            <a:off x="7101753" y="2153004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8" name="橢圓 67"/>
          <p:cNvSpPr/>
          <p:nvPr/>
        </p:nvSpPr>
        <p:spPr>
          <a:xfrm>
            <a:off x="7101753" y="2991938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9" name="矩形 68"/>
          <p:cNvSpPr/>
          <p:nvPr/>
        </p:nvSpPr>
        <p:spPr>
          <a:xfrm>
            <a:off x="2369918" y="1640295"/>
            <a:ext cx="266335" cy="2663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1" name="直線單箭頭接點 70"/>
          <p:cNvCxnSpPr>
            <a:stCxn id="69" idx="3"/>
            <a:endCxn id="64" idx="2"/>
          </p:cNvCxnSpPr>
          <p:nvPr/>
        </p:nvCxnSpPr>
        <p:spPr>
          <a:xfrm>
            <a:off x="2636253" y="1773463"/>
            <a:ext cx="1258819" cy="7224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/>
          <p:cNvCxnSpPr>
            <a:stCxn id="69" idx="3"/>
            <a:endCxn id="66" idx="2"/>
          </p:cNvCxnSpPr>
          <p:nvPr/>
        </p:nvCxnSpPr>
        <p:spPr>
          <a:xfrm>
            <a:off x="2636253" y="1773463"/>
            <a:ext cx="1258819" cy="21189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>
            <a:endCxn id="67" idx="2"/>
          </p:cNvCxnSpPr>
          <p:nvPr/>
        </p:nvCxnSpPr>
        <p:spPr>
          <a:xfrm flipV="1">
            <a:off x="6169768" y="2407981"/>
            <a:ext cx="931985" cy="10641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>
            <a:endCxn id="67" idx="2"/>
          </p:cNvCxnSpPr>
          <p:nvPr/>
        </p:nvCxnSpPr>
        <p:spPr>
          <a:xfrm>
            <a:off x="6169767" y="1751124"/>
            <a:ext cx="931986" cy="65685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>
            <a:endCxn id="68" idx="2"/>
          </p:cNvCxnSpPr>
          <p:nvPr/>
        </p:nvCxnSpPr>
        <p:spPr>
          <a:xfrm>
            <a:off x="6169768" y="1795087"/>
            <a:ext cx="931985" cy="14518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>
            <a:endCxn id="68" idx="2"/>
          </p:cNvCxnSpPr>
          <p:nvPr/>
        </p:nvCxnSpPr>
        <p:spPr>
          <a:xfrm>
            <a:off x="6169767" y="2549938"/>
            <a:ext cx="931986" cy="69697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橢圓 86"/>
          <p:cNvSpPr/>
          <p:nvPr/>
        </p:nvSpPr>
        <p:spPr>
          <a:xfrm>
            <a:off x="5659813" y="1505394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橢圓 87"/>
          <p:cNvSpPr/>
          <p:nvPr/>
        </p:nvSpPr>
        <p:spPr>
          <a:xfrm>
            <a:off x="5659813" y="2206213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2" name="矩形 91"/>
          <p:cNvSpPr/>
          <p:nvPr/>
        </p:nvSpPr>
        <p:spPr>
          <a:xfrm>
            <a:off x="2369918" y="3762018"/>
            <a:ext cx="266335" cy="26633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3" name="直線單箭頭接點 92"/>
          <p:cNvCxnSpPr>
            <a:stCxn id="92" idx="3"/>
            <a:endCxn id="66" idx="2"/>
          </p:cNvCxnSpPr>
          <p:nvPr/>
        </p:nvCxnSpPr>
        <p:spPr>
          <a:xfrm flipV="1">
            <a:off x="2636253" y="3892414"/>
            <a:ext cx="1258819" cy="27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/>
          <p:cNvCxnSpPr>
            <a:stCxn id="92" idx="3"/>
            <a:endCxn id="64" idx="2"/>
          </p:cNvCxnSpPr>
          <p:nvPr/>
        </p:nvCxnSpPr>
        <p:spPr>
          <a:xfrm flipV="1">
            <a:off x="2636253" y="2495906"/>
            <a:ext cx="1258819" cy="13992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/>
          <p:cNvCxnSpPr/>
          <p:nvPr/>
        </p:nvCxnSpPr>
        <p:spPr>
          <a:xfrm>
            <a:off x="4405026" y="2461190"/>
            <a:ext cx="1258819" cy="347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/>
          <p:cNvCxnSpPr/>
          <p:nvPr/>
        </p:nvCxnSpPr>
        <p:spPr>
          <a:xfrm flipV="1">
            <a:off x="4405026" y="2495906"/>
            <a:ext cx="1258819" cy="13992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單箭頭接點 110"/>
          <p:cNvCxnSpPr/>
          <p:nvPr/>
        </p:nvCxnSpPr>
        <p:spPr>
          <a:xfrm flipV="1">
            <a:off x="4405026" y="1795087"/>
            <a:ext cx="1258819" cy="21000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單箭頭接點 113"/>
          <p:cNvCxnSpPr/>
          <p:nvPr/>
        </p:nvCxnSpPr>
        <p:spPr>
          <a:xfrm>
            <a:off x="7627473" y="2420552"/>
            <a:ext cx="46599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單箭頭接點 114"/>
          <p:cNvCxnSpPr/>
          <p:nvPr/>
        </p:nvCxnSpPr>
        <p:spPr>
          <a:xfrm>
            <a:off x="7627473" y="3261429"/>
            <a:ext cx="46599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文字方塊 116"/>
          <p:cNvSpPr txBox="1"/>
          <p:nvPr/>
        </p:nvSpPr>
        <p:spPr>
          <a:xfrm>
            <a:off x="915479" y="4260857"/>
            <a:ext cx="618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b="1" dirty="0"/>
              <a:t>Each time before updating the parameters</a:t>
            </a:r>
          </a:p>
        </p:txBody>
      </p:sp>
      <p:sp>
        <p:nvSpPr>
          <p:cNvPr id="118" name="文字方塊 117"/>
          <p:cNvSpPr txBox="1"/>
          <p:nvPr/>
        </p:nvSpPr>
        <p:spPr>
          <a:xfrm>
            <a:off x="1453029" y="4681573"/>
            <a:ext cx="642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2400" dirty="0"/>
              <a:t>Each neuron has p% to dropout</a:t>
            </a:r>
            <a:endParaRPr lang="zh-TW" altLang="en-US" sz="2400" dirty="0"/>
          </a:p>
        </p:txBody>
      </p:sp>
      <p:sp>
        <p:nvSpPr>
          <p:cNvPr id="120" name="文字方塊 119"/>
          <p:cNvSpPr txBox="1"/>
          <p:nvPr/>
        </p:nvSpPr>
        <p:spPr>
          <a:xfrm>
            <a:off x="1453029" y="5533748"/>
            <a:ext cx="6174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2400" dirty="0"/>
              <a:t>Using the new network for training</a:t>
            </a:r>
            <a:endParaRPr lang="zh-TW" altLang="en-US" sz="2400" dirty="0"/>
          </a:p>
        </p:txBody>
      </p:sp>
      <p:sp>
        <p:nvSpPr>
          <p:cNvPr id="122" name="向右箭號 121"/>
          <p:cNvSpPr/>
          <p:nvPr/>
        </p:nvSpPr>
        <p:spPr>
          <a:xfrm>
            <a:off x="2007856" y="5144311"/>
            <a:ext cx="629409" cy="375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3" name="文字方塊 122"/>
          <p:cNvSpPr txBox="1"/>
          <p:nvPr/>
        </p:nvSpPr>
        <p:spPr>
          <a:xfrm>
            <a:off x="2679981" y="5118023"/>
            <a:ext cx="5744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00FF"/>
                </a:solidFill>
              </a:rPr>
              <a:t>The structure of the network is changed.</a:t>
            </a:r>
            <a:endParaRPr lang="zh-TW" altLang="en-US" sz="2400" b="1" dirty="0">
              <a:solidFill>
                <a:srgbClr val="0000FF"/>
              </a:solidFill>
            </a:endParaRPr>
          </a:p>
        </p:txBody>
      </p:sp>
      <p:cxnSp>
        <p:nvCxnSpPr>
          <p:cNvPr id="124" name="直線單箭頭接點 123"/>
          <p:cNvCxnSpPr/>
          <p:nvPr/>
        </p:nvCxnSpPr>
        <p:spPr>
          <a:xfrm flipV="1">
            <a:off x="4405026" y="1760371"/>
            <a:ext cx="1254787" cy="7355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5424305" y="3626839"/>
            <a:ext cx="1677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Thinner!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1039816" y="6117020"/>
            <a:ext cx="706436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For each mini-batch, we resample the dropout neurons</a:t>
            </a:r>
          </a:p>
        </p:txBody>
      </p:sp>
    </p:spTree>
    <p:extLst>
      <p:ext uri="{BB962C8B-B14F-4D97-AF65-F5344CB8AC3E}">
        <p14:creationId xmlns:p14="http://schemas.microsoft.com/office/powerpoint/2010/main" val="300760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3" grpId="0"/>
      <p:bldP spid="4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Dropout</a:t>
            </a:r>
            <a:endParaRPr lang="zh-TW" altLang="en-US" dirty="0"/>
          </a:p>
        </p:txBody>
      </p:sp>
      <p:grpSp>
        <p:nvGrpSpPr>
          <p:cNvPr id="111" name="群組 110"/>
          <p:cNvGrpSpPr/>
          <p:nvPr/>
        </p:nvGrpSpPr>
        <p:grpSpPr>
          <a:xfrm>
            <a:off x="2369918" y="1505394"/>
            <a:ext cx="5723548" cy="2641997"/>
            <a:chOff x="1904899" y="2535995"/>
            <a:chExt cx="5723548" cy="2641997"/>
          </a:xfrm>
        </p:grpSpPr>
        <p:sp>
          <p:nvSpPr>
            <p:cNvPr id="4" name="橢圓 3"/>
            <p:cNvSpPr/>
            <p:nvPr/>
          </p:nvSpPr>
          <p:spPr>
            <a:xfrm>
              <a:off x="3430053" y="2570711"/>
              <a:ext cx="509954" cy="5099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橢圓 4"/>
            <p:cNvSpPr/>
            <p:nvPr/>
          </p:nvSpPr>
          <p:spPr>
            <a:xfrm>
              <a:off x="3430053" y="3271530"/>
              <a:ext cx="509954" cy="5099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橢圓 5"/>
            <p:cNvSpPr/>
            <p:nvPr/>
          </p:nvSpPr>
          <p:spPr>
            <a:xfrm>
              <a:off x="3430053" y="3969784"/>
              <a:ext cx="509954" cy="5099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" name="橢圓 6"/>
            <p:cNvSpPr/>
            <p:nvPr/>
          </p:nvSpPr>
          <p:spPr>
            <a:xfrm>
              <a:off x="3430053" y="4668038"/>
              <a:ext cx="509954" cy="5099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" name="橢圓 7"/>
            <p:cNvSpPr/>
            <p:nvPr/>
          </p:nvSpPr>
          <p:spPr>
            <a:xfrm>
              <a:off x="6636734" y="3183605"/>
              <a:ext cx="509954" cy="5099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6636734" y="4022539"/>
              <a:ext cx="509954" cy="5099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904899" y="2670896"/>
              <a:ext cx="266335" cy="26633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" name="直線單箭頭接點 10"/>
            <p:cNvCxnSpPr>
              <a:stCxn id="10" idx="3"/>
              <a:endCxn id="4" idx="2"/>
            </p:cNvCxnSpPr>
            <p:nvPr/>
          </p:nvCxnSpPr>
          <p:spPr>
            <a:xfrm>
              <a:off x="2171234" y="2804064"/>
              <a:ext cx="1258819" cy="2162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單箭頭接點 11"/>
            <p:cNvCxnSpPr>
              <a:stCxn id="10" idx="3"/>
              <a:endCxn id="5" idx="2"/>
            </p:cNvCxnSpPr>
            <p:nvPr/>
          </p:nvCxnSpPr>
          <p:spPr>
            <a:xfrm>
              <a:off x="2171234" y="2804064"/>
              <a:ext cx="1258819" cy="7224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單箭頭接點 12"/>
            <p:cNvCxnSpPr>
              <a:stCxn id="10" idx="3"/>
              <a:endCxn id="6" idx="2"/>
            </p:cNvCxnSpPr>
            <p:nvPr/>
          </p:nvCxnSpPr>
          <p:spPr>
            <a:xfrm>
              <a:off x="2171234" y="2804064"/>
              <a:ext cx="1258819" cy="14206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/>
            <p:cNvCxnSpPr>
              <a:stCxn id="10" idx="3"/>
              <a:endCxn id="7" idx="2"/>
            </p:cNvCxnSpPr>
            <p:nvPr/>
          </p:nvCxnSpPr>
          <p:spPr>
            <a:xfrm>
              <a:off x="2171234" y="2804064"/>
              <a:ext cx="1258819" cy="21189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/>
            <p:cNvCxnSpPr>
              <a:endCxn id="8" idx="2"/>
            </p:cNvCxnSpPr>
            <p:nvPr/>
          </p:nvCxnSpPr>
          <p:spPr>
            <a:xfrm flipV="1">
              <a:off x="5704749" y="3438582"/>
              <a:ext cx="931985" cy="1064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15"/>
            <p:cNvCxnSpPr>
              <a:endCxn id="8" idx="2"/>
            </p:cNvCxnSpPr>
            <p:nvPr/>
          </p:nvCxnSpPr>
          <p:spPr>
            <a:xfrm>
              <a:off x="5704748" y="2781725"/>
              <a:ext cx="931986" cy="6568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/>
            <p:cNvCxnSpPr>
              <a:endCxn id="9" idx="2"/>
            </p:cNvCxnSpPr>
            <p:nvPr/>
          </p:nvCxnSpPr>
          <p:spPr>
            <a:xfrm>
              <a:off x="5704749" y="2825688"/>
              <a:ext cx="931985" cy="14518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>
              <a:endCxn id="9" idx="2"/>
            </p:cNvCxnSpPr>
            <p:nvPr/>
          </p:nvCxnSpPr>
          <p:spPr>
            <a:xfrm>
              <a:off x="5704748" y="3580539"/>
              <a:ext cx="931986" cy="69697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/>
            <p:cNvCxnSpPr>
              <a:endCxn id="8" idx="2"/>
            </p:cNvCxnSpPr>
            <p:nvPr/>
          </p:nvCxnSpPr>
          <p:spPr>
            <a:xfrm flipV="1">
              <a:off x="5704749" y="3438582"/>
              <a:ext cx="931985" cy="7861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>
              <a:endCxn id="9" idx="2"/>
            </p:cNvCxnSpPr>
            <p:nvPr/>
          </p:nvCxnSpPr>
          <p:spPr>
            <a:xfrm>
              <a:off x="5704749" y="4224761"/>
              <a:ext cx="931985" cy="527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/>
            <p:cNvCxnSpPr>
              <a:endCxn id="8" idx="2"/>
            </p:cNvCxnSpPr>
            <p:nvPr/>
          </p:nvCxnSpPr>
          <p:spPr>
            <a:xfrm flipV="1">
              <a:off x="5704748" y="3438582"/>
              <a:ext cx="931986" cy="145677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/>
            <p:cNvCxnSpPr>
              <a:endCxn id="9" idx="2"/>
            </p:cNvCxnSpPr>
            <p:nvPr/>
          </p:nvCxnSpPr>
          <p:spPr>
            <a:xfrm flipV="1">
              <a:off x="5704749" y="4277516"/>
              <a:ext cx="931985" cy="6454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>
              <a:stCxn id="27" idx="2"/>
              <a:endCxn id="4" idx="2"/>
            </p:cNvCxnSpPr>
            <p:nvPr/>
          </p:nvCxnSpPr>
          <p:spPr>
            <a:xfrm flipV="1">
              <a:off x="2038067" y="2825688"/>
              <a:ext cx="1391986" cy="7992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/>
            <p:cNvCxnSpPr>
              <a:stCxn id="27" idx="3"/>
              <a:endCxn id="5" idx="2"/>
            </p:cNvCxnSpPr>
            <p:nvPr/>
          </p:nvCxnSpPr>
          <p:spPr>
            <a:xfrm>
              <a:off x="2171234" y="3491791"/>
              <a:ext cx="1258819" cy="347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>
              <a:stCxn id="27" idx="3"/>
              <a:endCxn id="6" idx="2"/>
            </p:cNvCxnSpPr>
            <p:nvPr/>
          </p:nvCxnSpPr>
          <p:spPr>
            <a:xfrm>
              <a:off x="2171234" y="3491791"/>
              <a:ext cx="1258819" cy="732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/>
            <p:cNvCxnSpPr>
              <a:stCxn id="27" idx="3"/>
              <a:endCxn id="7" idx="2"/>
            </p:cNvCxnSpPr>
            <p:nvPr/>
          </p:nvCxnSpPr>
          <p:spPr>
            <a:xfrm>
              <a:off x="2171234" y="3491791"/>
              <a:ext cx="1258819" cy="143122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904899" y="3358623"/>
              <a:ext cx="266335" cy="26633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橢圓 33"/>
            <p:cNvSpPr/>
            <p:nvPr/>
          </p:nvSpPr>
          <p:spPr>
            <a:xfrm>
              <a:off x="5194794" y="2535995"/>
              <a:ext cx="509954" cy="5099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橢圓 34"/>
            <p:cNvSpPr/>
            <p:nvPr/>
          </p:nvSpPr>
          <p:spPr>
            <a:xfrm>
              <a:off x="5194794" y="3236814"/>
              <a:ext cx="509954" cy="5099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6" name="橢圓 35"/>
            <p:cNvSpPr/>
            <p:nvPr/>
          </p:nvSpPr>
          <p:spPr>
            <a:xfrm>
              <a:off x="5194794" y="3935068"/>
              <a:ext cx="509954" cy="5099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7" name="橢圓 36"/>
            <p:cNvSpPr/>
            <p:nvPr/>
          </p:nvSpPr>
          <p:spPr>
            <a:xfrm>
              <a:off x="5194794" y="4633322"/>
              <a:ext cx="509954" cy="5099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6" name="矩形 55"/>
            <p:cNvSpPr/>
            <p:nvPr/>
          </p:nvSpPr>
          <p:spPr>
            <a:xfrm>
              <a:off x="1904899" y="4113217"/>
              <a:ext cx="266335" cy="26633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1904899" y="4792619"/>
              <a:ext cx="266335" cy="26633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6" name="直線單箭頭接點 65"/>
            <p:cNvCxnSpPr>
              <a:stCxn id="57" idx="3"/>
              <a:endCxn id="7" idx="2"/>
            </p:cNvCxnSpPr>
            <p:nvPr/>
          </p:nvCxnSpPr>
          <p:spPr>
            <a:xfrm flipV="1">
              <a:off x="2171234" y="4923015"/>
              <a:ext cx="1258819" cy="27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/>
            <p:cNvCxnSpPr>
              <a:stCxn id="56" idx="3"/>
              <a:endCxn id="7" idx="2"/>
            </p:cNvCxnSpPr>
            <p:nvPr/>
          </p:nvCxnSpPr>
          <p:spPr>
            <a:xfrm>
              <a:off x="2171234" y="4246385"/>
              <a:ext cx="1258819" cy="67663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單箭頭接點 71"/>
            <p:cNvCxnSpPr>
              <a:stCxn id="57" idx="3"/>
              <a:endCxn id="6" idx="2"/>
            </p:cNvCxnSpPr>
            <p:nvPr/>
          </p:nvCxnSpPr>
          <p:spPr>
            <a:xfrm flipV="1">
              <a:off x="2171234" y="4224761"/>
              <a:ext cx="1258819" cy="7010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單箭頭接點 73"/>
            <p:cNvCxnSpPr>
              <a:stCxn id="57" idx="3"/>
              <a:endCxn id="5" idx="2"/>
            </p:cNvCxnSpPr>
            <p:nvPr/>
          </p:nvCxnSpPr>
          <p:spPr>
            <a:xfrm flipV="1">
              <a:off x="2171234" y="3526507"/>
              <a:ext cx="1258819" cy="13992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單箭頭接點 77"/>
            <p:cNvCxnSpPr>
              <a:stCxn id="57" idx="3"/>
              <a:endCxn id="4" idx="2"/>
            </p:cNvCxnSpPr>
            <p:nvPr/>
          </p:nvCxnSpPr>
          <p:spPr>
            <a:xfrm flipV="1">
              <a:off x="2171234" y="2825688"/>
              <a:ext cx="1258819" cy="21000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/>
            <p:cNvCxnSpPr>
              <a:stCxn id="56" idx="3"/>
              <a:endCxn id="5" idx="2"/>
            </p:cNvCxnSpPr>
            <p:nvPr/>
          </p:nvCxnSpPr>
          <p:spPr>
            <a:xfrm flipV="1">
              <a:off x="2171234" y="3526507"/>
              <a:ext cx="1258819" cy="71987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/>
            <p:cNvCxnSpPr>
              <a:stCxn id="56" idx="3"/>
              <a:endCxn id="4" idx="2"/>
            </p:cNvCxnSpPr>
            <p:nvPr/>
          </p:nvCxnSpPr>
          <p:spPr>
            <a:xfrm flipV="1">
              <a:off x="2171234" y="2825688"/>
              <a:ext cx="1258819" cy="14206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單箭頭接點 86"/>
            <p:cNvCxnSpPr/>
            <p:nvPr/>
          </p:nvCxnSpPr>
          <p:spPr>
            <a:xfrm>
              <a:off x="3940007" y="2804064"/>
              <a:ext cx="1258819" cy="2162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單箭頭接點 87"/>
            <p:cNvCxnSpPr/>
            <p:nvPr/>
          </p:nvCxnSpPr>
          <p:spPr>
            <a:xfrm>
              <a:off x="3940007" y="2804064"/>
              <a:ext cx="1258819" cy="7224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單箭頭接點 88"/>
            <p:cNvCxnSpPr/>
            <p:nvPr/>
          </p:nvCxnSpPr>
          <p:spPr>
            <a:xfrm>
              <a:off x="3940007" y="2804064"/>
              <a:ext cx="1258819" cy="14206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單箭頭接點 89"/>
            <p:cNvCxnSpPr/>
            <p:nvPr/>
          </p:nvCxnSpPr>
          <p:spPr>
            <a:xfrm>
              <a:off x="3940007" y="2804064"/>
              <a:ext cx="1258819" cy="21189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單箭頭接點 90"/>
            <p:cNvCxnSpPr/>
            <p:nvPr/>
          </p:nvCxnSpPr>
          <p:spPr>
            <a:xfrm>
              <a:off x="3940007" y="3491791"/>
              <a:ext cx="1258819" cy="347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/>
            <p:cNvCxnSpPr/>
            <p:nvPr/>
          </p:nvCxnSpPr>
          <p:spPr>
            <a:xfrm>
              <a:off x="3940007" y="3491791"/>
              <a:ext cx="1258819" cy="732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/>
            <p:cNvCxnSpPr/>
            <p:nvPr/>
          </p:nvCxnSpPr>
          <p:spPr>
            <a:xfrm>
              <a:off x="3940007" y="3491791"/>
              <a:ext cx="1258819" cy="143122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/>
            <p:cNvCxnSpPr/>
            <p:nvPr/>
          </p:nvCxnSpPr>
          <p:spPr>
            <a:xfrm flipV="1">
              <a:off x="3940007" y="4923015"/>
              <a:ext cx="1258819" cy="27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單箭頭接點 94"/>
            <p:cNvCxnSpPr/>
            <p:nvPr/>
          </p:nvCxnSpPr>
          <p:spPr>
            <a:xfrm>
              <a:off x="3940007" y="4246385"/>
              <a:ext cx="1258819" cy="67663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單箭頭接點 95"/>
            <p:cNvCxnSpPr/>
            <p:nvPr/>
          </p:nvCxnSpPr>
          <p:spPr>
            <a:xfrm flipV="1">
              <a:off x="3940007" y="4224761"/>
              <a:ext cx="1258819" cy="7010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單箭頭接點 96"/>
            <p:cNvCxnSpPr/>
            <p:nvPr/>
          </p:nvCxnSpPr>
          <p:spPr>
            <a:xfrm flipV="1">
              <a:off x="3940007" y="3526507"/>
              <a:ext cx="1258819" cy="13992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單箭頭接點 97"/>
            <p:cNvCxnSpPr/>
            <p:nvPr/>
          </p:nvCxnSpPr>
          <p:spPr>
            <a:xfrm flipV="1">
              <a:off x="3940007" y="2825688"/>
              <a:ext cx="1258819" cy="21000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單箭頭接點 98"/>
            <p:cNvCxnSpPr/>
            <p:nvPr/>
          </p:nvCxnSpPr>
          <p:spPr>
            <a:xfrm flipV="1">
              <a:off x="3940007" y="3526507"/>
              <a:ext cx="1258819" cy="71987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單箭頭接點 99"/>
            <p:cNvCxnSpPr/>
            <p:nvPr/>
          </p:nvCxnSpPr>
          <p:spPr>
            <a:xfrm flipV="1">
              <a:off x="3940007" y="2825688"/>
              <a:ext cx="1258819" cy="14206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單箭頭接點 107"/>
            <p:cNvCxnSpPr/>
            <p:nvPr/>
          </p:nvCxnSpPr>
          <p:spPr>
            <a:xfrm>
              <a:off x="7162454" y="3451153"/>
              <a:ext cx="46599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單箭頭接點 109"/>
            <p:cNvCxnSpPr/>
            <p:nvPr/>
          </p:nvCxnSpPr>
          <p:spPr>
            <a:xfrm>
              <a:off x="7162454" y="4292030"/>
              <a:ext cx="46599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直線單箭頭接點 120"/>
          <p:cNvCxnSpPr/>
          <p:nvPr/>
        </p:nvCxnSpPr>
        <p:spPr>
          <a:xfrm flipV="1">
            <a:off x="2649437" y="3206860"/>
            <a:ext cx="1245635" cy="53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單箭頭接點 175"/>
          <p:cNvCxnSpPr/>
          <p:nvPr/>
        </p:nvCxnSpPr>
        <p:spPr>
          <a:xfrm flipV="1">
            <a:off x="4439720" y="3192846"/>
            <a:ext cx="1245635" cy="53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單箭頭接點 176"/>
          <p:cNvCxnSpPr>
            <a:stCxn id="5" idx="6"/>
            <a:endCxn id="34" idx="2"/>
          </p:cNvCxnSpPr>
          <p:nvPr/>
        </p:nvCxnSpPr>
        <p:spPr>
          <a:xfrm flipV="1">
            <a:off x="4405026" y="1760371"/>
            <a:ext cx="1254787" cy="7355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字方塊 69"/>
          <p:cNvSpPr txBox="1"/>
          <p:nvPr/>
        </p:nvSpPr>
        <p:spPr>
          <a:xfrm>
            <a:off x="444764" y="1500571"/>
            <a:ext cx="2321169" cy="523220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800" b="1" u="sng" dirty="0">
                <a:solidFill>
                  <a:srgbClr val="0000FF"/>
                </a:solidFill>
              </a:rPr>
              <a:t>Testing:</a:t>
            </a:r>
            <a:endParaRPr lang="zh-TW" altLang="en-US" sz="2800" b="1" u="sng" dirty="0">
              <a:solidFill>
                <a:srgbClr val="0000FF"/>
              </a:solidFill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685378" y="4278037"/>
            <a:ext cx="336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b="1" dirty="0">
                <a:solidFill>
                  <a:srgbClr val="FF0000"/>
                </a:solidFill>
              </a:rPr>
              <a:t>No dropout</a:t>
            </a:r>
          </a:p>
        </p:txBody>
      </p:sp>
      <p:sp>
        <p:nvSpPr>
          <p:cNvPr id="73" name="文字方塊 72"/>
          <p:cNvSpPr txBox="1"/>
          <p:nvPr/>
        </p:nvSpPr>
        <p:spPr>
          <a:xfrm>
            <a:off x="1290209" y="4846911"/>
            <a:ext cx="5129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2400" dirty="0">
                <a:solidFill>
                  <a:srgbClr val="0000FF"/>
                </a:solidFill>
              </a:rPr>
              <a:t>If the dropout rate at training is p%, all the weights times 1-p%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1290209" y="5746509"/>
                <a:ext cx="785379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TW" sz="2400" dirty="0">
                    <a:solidFill>
                      <a:srgbClr val="0000FF"/>
                    </a:solidFill>
                  </a:rPr>
                  <a:t>Assume that the dropout rate is 50%. </a:t>
                </a:r>
              </a:p>
              <a:p>
                <a:r>
                  <a:rPr lang="en-US" altLang="zh-TW" sz="2400" dirty="0">
                    <a:solidFill>
                      <a:srgbClr val="0000FF"/>
                    </a:solidFill>
                  </a:rPr>
                  <a:t>     If a weight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altLang="zh-TW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2400" dirty="0">
                    <a:solidFill>
                      <a:srgbClr val="0000FF"/>
                    </a:solidFill>
                  </a:rPr>
                  <a:t>by training, set </a:t>
                </a:r>
                <a14:m>
                  <m:oMath xmlns:m="http://schemas.openxmlformats.org/officeDocument/2006/math">
                    <m:r>
                      <a:rPr lang="en-US" altLang="zh-TW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zh-TW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zh-TW" alt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2400" dirty="0">
                    <a:solidFill>
                      <a:srgbClr val="0000FF"/>
                    </a:solidFill>
                  </a:rPr>
                  <a:t>for testing.</a:t>
                </a:r>
                <a:endParaRPr lang="zh-TW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209" y="5746509"/>
                <a:ext cx="7853791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087" t="-5882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601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3" grpId="0"/>
      <p:bldP spid="77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95" y="3144381"/>
            <a:ext cx="2044281" cy="30445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Dropout - Intuitive Reason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037287" y="2882771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>
                <a:solidFill>
                  <a:srgbClr val="0000FF"/>
                </a:solidFill>
              </a:rPr>
              <a:t>Training </a:t>
            </a:r>
            <a:endParaRPr lang="zh-TW" altLang="en-US" sz="2800" b="1" i="1" u="sng" dirty="0">
              <a:solidFill>
                <a:srgbClr val="0000FF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929730" y="1740097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>
                <a:solidFill>
                  <a:srgbClr val="0000FF"/>
                </a:solidFill>
              </a:rPr>
              <a:t>Testing</a:t>
            </a:r>
            <a:endParaRPr lang="zh-TW" altLang="en-US" sz="2800" b="1" i="1" u="sng" dirty="0">
              <a:solidFill>
                <a:srgbClr val="0000FF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07149" y="3405991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Dropout (</a:t>
            </a:r>
            <a:r>
              <a:rPr lang="zh-TW" altLang="en-US" sz="2400" dirty="0"/>
              <a:t>腳上綁重物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577035" y="2261210"/>
            <a:ext cx="419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 dropout</a:t>
            </a:r>
          </a:p>
          <a:p>
            <a:pPr algn="ctr"/>
            <a:r>
              <a:rPr lang="en-US" altLang="zh-TW" sz="2400" dirty="0"/>
              <a:t>(</a:t>
            </a:r>
            <a:r>
              <a:rPr lang="zh-TW" altLang="en-US" sz="2400" dirty="0"/>
              <a:t>拿下重物後就變很強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87" y="3972004"/>
            <a:ext cx="3517900" cy="22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3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Dropout - Intuitive Reason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Why the weights should multiply (1-p)% (dropout rate) when testing?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674552" y="2636369"/>
            <a:ext cx="26891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i="1" u="sng" dirty="0"/>
              <a:t>Training of Dropout</a:t>
            </a:r>
            <a:endParaRPr lang="en-US" altLang="zh-TW" sz="2400" dirty="0"/>
          </a:p>
        </p:txBody>
      </p:sp>
      <p:sp>
        <p:nvSpPr>
          <p:cNvPr id="5" name="矩形 4"/>
          <p:cNvSpPr/>
          <p:nvPr/>
        </p:nvSpPr>
        <p:spPr>
          <a:xfrm>
            <a:off x="4557486" y="2617200"/>
            <a:ext cx="2544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i="1" u="sng" dirty="0"/>
              <a:t>Testing of Dropout</a:t>
            </a:r>
            <a:endParaRPr lang="en-US" altLang="zh-TW" sz="2400" dirty="0"/>
          </a:p>
        </p:txBody>
      </p:sp>
      <p:sp>
        <p:nvSpPr>
          <p:cNvPr id="6" name="橢圓 5"/>
          <p:cNvSpPr/>
          <p:nvPr/>
        </p:nvSpPr>
        <p:spPr>
          <a:xfrm>
            <a:off x="3183636" y="4715913"/>
            <a:ext cx="509954" cy="4993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橢圓 6"/>
          <p:cNvSpPr/>
          <p:nvPr/>
        </p:nvSpPr>
        <p:spPr>
          <a:xfrm>
            <a:off x="1328616" y="3658807"/>
            <a:ext cx="509954" cy="4993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橢圓 7"/>
          <p:cNvSpPr/>
          <p:nvPr/>
        </p:nvSpPr>
        <p:spPr>
          <a:xfrm>
            <a:off x="1328616" y="4443730"/>
            <a:ext cx="509954" cy="4993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橢圓 8"/>
          <p:cNvSpPr/>
          <p:nvPr/>
        </p:nvSpPr>
        <p:spPr>
          <a:xfrm>
            <a:off x="1332203" y="5225867"/>
            <a:ext cx="509954" cy="4993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橢圓 9"/>
          <p:cNvSpPr/>
          <p:nvPr/>
        </p:nvSpPr>
        <p:spPr>
          <a:xfrm>
            <a:off x="1328616" y="6056849"/>
            <a:ext cx="509954" cy="4993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橢圓 20"/>
          <p:cNvSpPr/>
          <p:nvPr/>
        </p:nvSpPr>
        <p:spPr>
          <a:xfrm>
            <a:off x="6676216" y="4763324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橢圓 21"/>
          <p:cNvSpPr/>
          <p:nvPr/>
        </p:nvSpPr>
        <p:spPr>
          <a:xfrm>
            <a:off x="4821196" y="3706218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橢圓 22"/>
          <p:cNvSpPr/>
          <p:nvPr/>
        </p:nvSpPr>
        <p:spPr>
          <a:xfrm>
            <a:off x="4821196" y="4491141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4" name="橢圓 23"/>
          <p:cNvSpPr/>
          <p:nvPr/>
        </p:nvSpPr>
        <p:spPr>
          <a:xfrm>
            <a:off x="4824783" y="5273278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橢圓 24"/>
          <p:cNvSpPr/>
          <p:nvPr/>
        </p:nvSpPr>
        <p:spPr>
          <a:xfrm>
            <a:off x="4821196" y="6104260"/>
            <a:ext cx="509954" cy="5099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2" name="直線單箭頭接點 11"/>
          <p:cNvCxnSpPr>
            <a:stCxn id="7" idx="6"/>
            <a:endCxn id="6" idx="2"/>
          </p:cNvCxnSpPr>
          <p:nvPr/>
        </p:nvCxnSpPr>
        <p:spPr>
          <a:xfrm>
            <a:off x="1838570" y="3908493"/>
            <a:ext cx="1345066" cy="105710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stCxn id="8" idx="6"/>
            <a:endCxn id="6" idx="2"/>
          </p:cNvCxnSpPr>
          <p:nvPr/>
        </p:nvCxnSpPr>
        <p:spPr>
          <a:xfrm>
            <a:off x="1838570" y="4693416"/>
            <a:ext cx="1345066" cy="27218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>
            <a:stCxn id="9" idx="6"/>
            <a:endCxn id="6" idx="2"/>
          </p:cNvCxnSpPr>
          <p:nvPr/>
        </p:nvCxnSpPr>
        <p:spPr>
          <a:xfrm flipV="1">
            <a:off x="1842157" y="4965599"/>
            <a:ext cx="1341479" cy="509954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>
            <a:endCxn id="6" idx="2"/>
          </p:cNvCxnSpPr>
          <p:nvPr/>
        </p:nvCxnSpPr>
        <p:spPr>
          <a:xfrm flipV="1">
            <a:off x="1842157" y="4965599"/>
            <a:ext cx="1341479" cy="131658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>
            <a:off x="5334737" y="3961195"/>
            <a:ext cx="1345066" cy="105710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5334737" y="4746118"/>
            <a:ext cx="1345066" cy="272183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V="1">
            <a:off x="5338324" y="5018301"/>
            <a:ext cx="1341479" cy="509954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 flipV="1">
            <a:off x="5338324" y="5018301"/>
            <a:ext cx="1341479" cy="131129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2193010" y="3889532"/>
                <a:ext cx="421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010" y="3889532"/>
                <a:ext cx="421847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0145" r="-5797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2212493" y="4402799"/>
                <a:ext cx="4289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493" y="4402799"/>
                <a:ext cx="42896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0000" r="-5714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2212493" y="4842442"/>
                <a:ext cx="4289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493" y="4842442"/>
                <a:ext cx="428964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0000" r="-5714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2217174" y="5296178"/>
                <a:ext cx="4196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174" y="5296178"/>
                <a:ext cx="41960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0145" r="-5797"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2989097" y="4471471"/>
                <a:ext cx="2232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097" y="4471471"/>
                <a:ext cx="223266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6216" r="-162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/>
              <p:cNvSpPr txBox="1"/>
              <p:nvPr/>
            </p:nvSpPr>
            <p:spPr>
              <a:xfrm>
                <a:off x="5678049" y="3930535"/>
                <a:ext cx="421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4" name="文字方塊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049" y="3930535"/>
                <a:ext cx="421847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8571" r="-4286"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/>
              <p:cNvSpPr txBox="1"/>
              <p:nvPr/>
            </p:nvSpPr>
            <p:spPr>
              <a:xfrm>
                <a:off x="5697532" y="4443802"/>
                <a:ext cx="4289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5" name="文字方塊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532" y="4443802"/>
                <a:ext cx="428964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0000" r="-5714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/>
              <p:cNvSpPr txBox="1"/>
              <p:nvPr/>
            </p:nvSpPr>
            <p:spPr>
              <a:xfrm>
                <a:off x="5697532" y="4883445"/>
                <a:ext cx="4289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6" name="文字方塊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532" y="4883445"/>
                <a:ext cx="428964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0000" r="-5714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/>
              <p:cNvSpPr txBox="1"/>
              <p:nvPr/>
            </p:nvSpPr>
            <p:spPr>
              <a:xfrm>
                <a:off x="5702213" y="5337181"/>
                <a:ext cx="4196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7" name="文字方塊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213" y="5337181"/>
                <a:ext cx="419602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8696" r="-5797"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/>
              <p:cNvSpPr txBox="1"/>
              <p:nvPr/>
            </p:nvSpPr>
            <p:spPr>
              <a:xfrm>
                <a:off x="6487532" y="4443802"/>
                <a:ext cx="3259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8" name="文字方塊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532" y="4443802"/>
                <a:ext cx="325923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11111" r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群組 62"/>
          <p:cNvGrpSpPr/>
          <p:nvPr/>
        </p:nvGrpSpPr>
        <p:grpSpPr>
          <a:xfrm>
            <a:off x="1372335" y="4480280"/>
            <a:ext cx="365326" cy="359725"/>
            <a:chOff x="-1866900" y="1906630"/>
            <a:chExt cx="365326" cy="367349"/>
          </a:xfrm>
        </p:grpSpPr>
        <p:cxnSp>
          <p:nvCxnSpPr>
            <p:cNvPr id="64" name="直線接點 63"/>
            <p:cNvCxnSpPr/>
            <p:nvPr/>
          </p:nvCxnSpPr>
          <p:spPr>
            <a:xfrm>
              <a:off x="-1866900" y="1906630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接點 64"/>
            <p:cNvCxnSpPr/>
            <p:nvPr/>
          </p:nvCxnSpPr>
          <p:spPr>
            <a:xfrm rot="5400000">
              <a:off x="-1863524" y="1912029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群組 65"/>
          <p:cNvGrpSpPr/>
          <p:nvPr/>
        </p:nvGrpSpPr>
        <p:grpSpPr>
          <a:xfrm>
            <a:off x="1400930" y="6169344"/>
            <a:ext cx="365326" cy="359725"/>
            <a:chOff x="-1866900" y="1906630"/>
            <a:chExt cx="365326" cy="367349"/>
          </a:xfrm>
        </p:grpSpPr>
        <p:cxnSp>
          <p:nvCxnSpPr>
            <p:cNvPr id="67" name="直線接點 66"/>
            <p:cNvCxnSpPr/>
            <p:nvPr/>
          </p:nvCxnSpPr>
          <p:spPr>
            <a:xfrm>
              <a:off x="-1866900" y="1906630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接點 67"/>
            <p:cNvCxnSpPr/>
            <p:nvPr/>
          </p:nvCxnSpPr>
          <p:spPr>
            <a:xfrm rot="5400000">
              <a:off x="-1863524" y="1912029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群組 68"/>
          <p:cNvGrpSpPr/>
          <p:nvPr/>
        </p:nvGrpSpPr>
        <p:grpSpPr>
          <a:xfrm>
            <a:off x="1880908" y="4575851"/>
            <a:ext cx="265418" cy="261349"/>
            <a:chOff x="-1866900" y="1906630"/>
            <a:chExt cx="365326" cy="367349"/>
          </a:xfrm>
        </p:grpSpPr>
        <p:cxnSp>
          <p:nvCxnSpPr>
            <p:cNvPr id="70" name="直線接點 69"/>
            <p:cNvCxnSpPr/>
            <p:nvPr/>
          </p:nvCxnSpPr>
          <p:spPr>
            <a:xfrm>
              <a:off x="-1866900" y="1906630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 rot="5400000">
              <a:off x="-1863524" y="1912029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群組 71"/>
          <p:cNvGrpSpPr/>
          <p:nvPr/>
        </p:nvGrpSpPr>
        <p:grpSpPr>
          <a:xfrm>
            <a:off x="1953079" y="5909368"/>
            <a:ext cx="265418" cy="261349"/>
            <a:chOff x="-1866900" y="1906630"/>
            <a:chExt cx="365326" cy="367349"/>
          </a:xfrm>
        </p:grpSpPr>
        <p:cxnSp>
          <p:nvCxnSpPr>
            <p:cNvPr id="73" name="直線接點 72"/>
            <p:cNvCxnSpPr/>
            <p:nvPr/>
          </p:nvCxnSpPr>
          <p:spPr>
            <a:xfrm>
              <a:off x="-1866900" y="1906630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/>
            <p:cNvCxnSpPr/>
            <p:nvPr/>
          </p:nvCxnSpPr>
          <p:spPr>
            <a:xfrm rot="5400000">
              <a:off x="-1863524" y="1912029"/>
              <a:ext cx="361950" cy="36195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文字方塊 74"/>
          <p:cNvSpPr txBox="1"/>
          <p:nvPr/>
        </p:nvSpPr>
        <p:spPr>
          <a:xfrm>
            <a:off x="689067" y="3083049"/>
            <a:ext cx="382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Assume dropout rate is 50%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/>
              <p:cNvSpPr txBox="1"/>
              <p:nvPr/>
            </p:nvSpPr>
            <p:spPr>
              <a:xfrm>
                <a:off x="4922768" y="3952462"/>
                <a:ext cx="759310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  <m:r>
                        <a:rPr lang="en-US" altLang="zh-TW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9" name="文字方塊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768" y="3952462"/>
                <a:ext cx="759310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8730" r="-6349" b="-634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字方塊 83"/>
              <p:cNvSpPr txBox="1"/>
              <p:nvPr/>
            </p:nvSpPr>
            <p:spPr>
              <a:xfrm>
                <a:off x="4932876" y="4454728"/>
                <a:ext cx="759310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  <m:r>
                        <a:rPr lang="en-US" altLang="zh-TW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4" name="文字方塊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876" y="4454728"/>
                <a:ext cx="759310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7874" r="-6299" b="-645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/>
              <p:cNvSpPr txBox="1"/>
              <p:nvPr/>
            </p:nvSpPr>
            <p:spPr>
              <a:xfrm>
                <a:off x="4922768" y="4897772"/>
                <a:ext cx="759310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  <m:r>
                        <a:rPr lang="en-US" altLang="zh-TW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5" name="文字方塊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768" y="4897772"/>
                <a:ext cx="759310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8730" r="-6349" b="-634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文字方塊 85"/>
              <p:cNvSpPr txBox="1"/>
              <p:nvPr/>
            </p:nvSpPr>
            <p:spPr>
              <a:xfrm>
                <a:off x="4946139" y="5351695"/>
                <a:ext cx="759310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.5</m:t>
                      </m:r>
                      <m:r>
                        <a:rPr lang="en-US" altLang="zh-TW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6" name="文字方塊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139" y="5351695"/>
                <a:ext cx="759310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7874" r="-6299" b="-645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矩形 88"/>
          <p:cNvSpPr/>
          <p:nvPr/>
        </p:nvSpPr>
        <p:spPr>
          <a:xfrm>
            <a:off x="4620486" y="3039464"/>
            <a:ext cx="1628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No dropout</a:t>
            </a:r>
            <a:endParaRPr lang="zh-TW" altLang="en-US" sz="2400" dirty="0"/>
          </a:p>
        </p:txBody>
      </p:sp>
      <p:grpSp>
        <p:nvGrpSpPr>
          <p:cNvPr id="92" name="群組 91"/>
          <p:cNvGrpSpPr/>
          <p:nvPr/>
        </p:nvGrpSpPr>
        <p:grpSpPr>
          <a:xfrm>
            <a:off x="6201845" y="3449355"/>
            <a:ext cx="2900409" cy="870244"/>
            <a:chOff x="6201845" y="3487455"/>
            <a:chExt cx="2900409" cy="870244"/>
          </a:xfrm>
        </p:grpSpPr>
        <p:sp>
          <p:nvSpPr>
            <p:cNvPr id="87" name="矩形 86"/>
            <p:cNvSpPr/>
            <p:nvPr/>
          </p:nvSpPr>
          <p:spPr>
            <a:xfrm>
              <a:off x="6201845" y="3487455"/>
              <a:ext cx="29004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Weights from training</a:t>
              </a:r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/>
                <p:cNvSpPr txBox="1"/>
                <p:nvPr/>
              </p:nvSpPr>
              <p:spPr>
                <a:xfrm>
                  <a:off x="6991194" y="3896034"/>
                  <a:ext cx="162506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1194" y="3896034"/>
                  <a:ext cx="1625065" cy="461665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向右箭號 89"/>
            <p:cNvSpPr/>
            <p:nvPr/>
          </p:nvSpPr>
          <p:spPr>
            <a:xfrm>
              <a:off x="6575506" y="3949120"/>
              <a:ext cx="585426" cy="38595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3" name="群組 92"/>
          <p:cNvGrpSpPr/>
          <p:nvPr/>
        </p:nvGrpSpPr>
        <p:grpSpPr>
          <a:xfrm>
            <a:off x="5942302" y="5706513"/>
            <a:ext cx="2990178" cy="913826"/>
            <a:chOff x="5942302" y="5744613"/>
            <a:chExt cx="2990178" cy="913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/>
                <p:cNvSpPr txBox="1"/>
                <p:nvPr/>
              </p:nvSpPr>
              <p:spPr>
                <a:xfrm>
                  <a:off x="6962599" y="6196774"/>
                  <a:ext cx="162506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文字方塊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2599" y="6196774"/>
                  <a:ext cx="1625065" cy="461665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/>
            <p:cNvSpPr/>
            <p:nvPr/>
          </p:nvSpPr>
          <p:spPr>
            <a:xfrm>
              <a:off x="5942302" y="5744613"/>
              <a:ext cx="29901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Weights multiply 1-p%</a:t>
              </a:r>
              <a:endParaRPr lang="zh-TW" altLang="en-US" sz="2400" dirty="0"/>
            </a:p>
          </p:txBody>
        </p:sp>
        <p:sp>
          <p:nvSpPr>
            <p:cNvPr id="91" name="向右箭號 90"/>
            <p:cNvSpPr/>
            <p:nvPr/>
          </p:nvSpPr>
          <p:spPr>
            <a:xfrm>
              <a:off x="6648268" y="6231691"/>
              <a:ext cx="585426" cy="38595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95" name="直線接點 94"/>
          <p:cNvCxnSpPr/>
          <p:nvPr/>
        </p:nvCxnSpPr>
        <p:spPr>
          <a:xfrm>
            <a:off x="4423021" y="2636369"/>
            <a:ext cx="0" cy="4221631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19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0" grpId="0"/>
      <p:bldP spid="41" grpId="0"/>
      <p:bldP spid="42" grpId="0"/>
      <p:bldP spid="43" grpId="0"/>
      <p:bldP spid="44" grpId="0"/>
      <p:bldP spid="54" grpId="0"/>
      <p:bldP spid="55" grpId="0"/>
      <p:bldP spid="56" grpId="0"/>
      <p:bldP spid="57" grpId="0"/>
      <p:bldP spid="58" grpId="0"/>
      <p:bldP spid="75" grpId="0"/>
      <p:bldP spid="79" grpId="0" animBg="1"/>
      <p:bldP spid="84" grpId="0" animBg="1"/>
      <p:bldP spid="85" grpId="0" animBg="1"/>
      <p:bldP spid="86" grpId="0" animBg="1"/>
      <p:bldP spid="8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Dropout is a kind of ensemble.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43719" y="1835554"/>
            <a:ext cx="222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Ensemble</a:t>
            </a:r>
            <a:endParaRPr lang="zh-TW" altLang="en-US" sz="2800" b="1" i="1" u="sng" dirty="0"/>
          </a:p>
        </p:txBody>
      </p:sp>
      <p:sp>
        <p:nvSpPr>
          <p:cNvPr id="4" name="矩形 3"/>
          <p:cNvSpPr/>
          <p:nvPr/>
        </p:nvSpPr>
        <p:spPr>
          <a:xfrm>
            <a:off x="1274513" y="3787421"/>
            <a:ext cx="1352550" cy="11239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53" name="矩形 252"/>
          <p:cNvSpPr/>
          <p:nvPr/>
        </p:nvSpPr>
        <p:spPr>
          <a:xfrm>
            <a:off x="3061131" y="3782856"/>
            <a:ext cx="1352550" cy="11239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254" name="矩形 253"/>
          <p:cNvSpPr/>
          <p:nvPr/>
        </p:nvSpPr>
        <p:spPr>
          <a:xfrm>
            <a:off x="4899455" y="3764724"/>
            <a:ext cx="1352550" cy="11239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255" name="矩形 254"/>
          <p:cNvSpPr/>
          <p:nvPr/>
        </p:nvSpPr>
        <p:spPr>
          <a:xfrm>
            <a:off x="6737779" y="3782856"/>
            <a:ext cx="1352550" cy="11239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  <a:p>
            <a:pPr algn="ctr"/>
            <a:r>
              <a:rPr lang="en-US" altLang="zh-TW" sz="2400" dirty="0"/>
              <a:t>4</a:t>
            </a:r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410532" y="5105203"/>
            <a:ext cx="698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Train a bunch of networks with different structures</a:t>
            </a:r>
            <a:endParaRPr lang="zh-TW" altLang="en-US" sz="2400" dirty="0"/>
          </a:p>
        </p:txBody>
      </p:sp>
      <p:sp>
        <p:nvSpPr>
          <p:cNvPr id="10" name="橢圓 9"/>
          <p:cNvSpPr/>
          <p:nvPr/>
        </p:nvSpPr>
        <p:spPr>
          <a:xfrm>
            <a:off x="3920999" y="1306055"/>
            <a:ext cx="1654731" cy="10477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Training Set</a:t>
            </a:r>
            <a:endParaRPr lang="zh-TW" altLang="en-US" sz="2400" dirty="0"/>
          </a:p>
        </p:txBody>
      </p:sp>
      <p:sp>
        <p:nvSpPr>
          <p:cNvPr id="256" name="橢圓 255"/>
          <p:cNvSpPr/>
          <p:nvPr/>
        </p:nvSpPr>
        <p:spPr>
          <a:xfrm>
            <a:off x="1320788" y="2632509"/>
            <a:ext cx="126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Set</a:t>
            </a:r>
            <a:r>
              <a:rPr lang="zh-TW" altLang="en-US" sz="2400" dirty="0"/>
              <a:t> </a:t>
            </a:r>
            <a:r>
              <a:rPr lang="en-US" altLang="zh-TW" sz="2400" dirty="0"/>
              <a:t>1</a:t>
            </a:r>
          </a:p>
        </p:txBody>
      </p:sp>
      <p:sp>
        <p:nvSpPr>
          <p:cNvPr id="257" name="橢圓 256"/>
          <p:cNvSpPr/>
          <p:nvPr/>
        </p:nvSpPr>
        <p:spPr>
          <a:xfrm>
            <a:off x="3102837" y="2632509"/>
            <a:ext cx="126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Set 2</a:t>
            </a:r>
            <a:endParaRPr lang="zh-TW" altLang="en-US" sz="2400" dirty="0"/>
          </a:p>
        </p:txBody>
      </p:sp>
      <p:sp>
        <p:nvSpPr>
          <p:cNvPr id="258" name="橢圓 257"/>
          <p:cNvSpPr/>
          <p:nvPr/>
        </p:nvSpPr>
        <p:spPr>
          <a:xfrm>
            <a:off x="4945730" y="2642651"/>
            <a:ext cx="1260000" cy="720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Set 3</a:t>
            </a:r>
            <a:endParaRPr lang="zh-TW" altLang="en-US" sz="2400" dirty="0"/>
          </a:p>
        </p:txBody>
      </p:sp>
      <p:sp>
        <p:nvSpPr>
          <p:cNvPr id="259" name="橢圓 258"/>
          <p:cNvSpPr/>
          <p:nvPr/>
        </p:nvSpPr>
        <p:spPr>
          <a:xfrm>
            <a:off x="6784054" y="2642651"/>
            <a:ext cx="1260000" cy="72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Set 4</a:t>
            </a:r>
            <a:endParaRPr lang="zh-TW" altLang="en-US" sz="2400" dirty="0"/>
          </a:p>
        </p:txBody>
      </p:sp>
      <p:cxnSp>
        <p:nvCxnSpPr>
          <p:cNvPr id="260" name="直線單箭頭接點 259"/>
          <p:cNvCxnSpPr/>
          <p:nvPr/>
        </p:nvCxnSpPr>
        <p:spPr>
          <a:xfrm flipH="1">
            <a:off x="2305051" y="1964424"/>
            <a:ext cx="1695959" cy="6782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線單箭頭接點 260"/>
          <p:cNvCxnSpPr/>
          <p:nvPr/>
        </p:nvCxnSpPr>
        <p:spPr>
          <a:xfrm flipH="1">
            <a:off x="3802783" y="2283568"/>
            <a:ext cx="478720" cy="4297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線單箭頭接點 261"/>
          <p:cNvCxnSpPr/>
          <p:nvPr/>
        </p:nvCxnSpPr>
        <p:spPr>
          <a:xfrm>
            <a:off x="5253355" y="2257029"/>
            <a:ext cx="166076" cy="4728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線單箭頭接點 262"/>
          <p:cNvCxnSpPr/>
          <p:nvPr/>
        </p:nvCxnSpPr>
        <p:spPr>
          <a:xfrm>
            <a:off x="5497783" y="1964424"/>
            <a:ext cx="1532676" cy="7280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線單箭頭接點 263"/>
          <p:cNvCxnSpPr/>
          <p:nvPr/>
        </p:nvCxnSpPr>
        <p:spPr>
          <a:xfrm flipH="1">
            <a:off x="7414054" y="3280679"/>
            <a:ext cx="0" cy="54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線單箭頭接點 264"/>
          <p:cNvCxnSpPr/>
          <p:nvPr/>
        </p:nvCxnSpPr>
        <p:spPr>
          <a:xfrm flipH="1">
            <a:off x="3732838" y="3272294"/>
            <a:ext cx="0" cy="54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線單箭頭接點 265"/>
          <p:cNvCxnSpPr/>
          <p:nvPr/>
        </p:nvCxnSpPr>
        <p:spPr>
          <a:xfrm flipH="1">
            <a:off x="5588176" y="3280679"/>
            <a:ext cx="0" cy="54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直線單箭頭接點 266"/>
          <p:cNvCxnSpPr/>
          <p:nvPr/>
        </p:nvCxnSpPr>
        <p:spPr>
          <a:xfrm flipH="1">
            <a:off x="1950788" y="3242856"/>
            <a:ext cx="0" cy="54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253" grpId="0" animBg="1"/>
      <p:bldP spid="254" grpId="0" animBg="1"/>
      <p:bldP spid="255" grpId="0" animBg="1"/>
      <p:bldP spid="5" grpId="0"/>
      <p:bldP spid="10" grpId="0" animBg="1"/>
      <p:bldP spid="256" grpId="0" animBg="1"/>
      <p:bldP spid="257" grpId="0" animBg="1"/>
      <p:bldP spid="258" grpId="0" animBg="1"/>
      <p:bldP spid="25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Dropout is a kind of ensemble.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43719" y="1835554"/>
            <a:ext cx="2220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Ensemble</a:t>
            </a:r>
            <a:endParaRPr lang="zh-TW" altLang="en-US" sz="2800" b="1" i="1" u="sng" dirty="0"/>
          </a:p>
        </p:txBody>
      </p:sp>
      <p:sp>
        <p:nvSpPr>
          <p:cNvPr id="3" name="文字方塊 2"/>
          <p:cNvSpPr txBox="1"/>
          <p:nvPr/>
        </p:nvSpPr>
        <p:spPr>
          <a:xfrm>
            <a:off x="1610949" y="5211606"/>
            <a:ext cx="75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y</a:t>
            </a:r>
            <a:r>
              <a:rPr lang="en-US" altLang="zh-TW" sz="2800" baseline="-25000" dirty="0"/>
              <a:t>1</a:t>
            </a:r>
            <a:endParaRPr lang="zh-TW" altLang="en-US" sz="2800" baseline="-25000" dirty="0"/>
          </a:p>
        </p:txBody>
      </p:sp>
      <p:sp>
        <p:nvSpPr>
          <p:cNvPr id="27" name="矩形 26"/>
          <p:cNvSpPr/>
          <p:nvPr/>
        </p:nvSpPr>
        <p:spPr>
          <a:xfrm>
            <a:off x="1274513" y="3787421"/>
            <a:ext cx="1352550" cy="11239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3061131" y="3782856"/>
            <a:ext cx="1352550" cy="11239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4899455" y="3764724"/>
            <a:ext cx="1352550" cy="11239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30" name="矩形 29"/>
          <p:cNvSpPr/>
          <p:nvPr/>
        </p:nvSpPr>
        <p:spPr>
          <a:xfrm>
            <a:off x="6737779" y="3782856"/>
            <a:ext cx="1352550" cy="11239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  <a:p>
            <a:pPr algn="ctr"/>
            <a:r>
              <a:rPr lang="en-US" altLang="zh-TW" sz="2400" dirty="0"/>
              <a:t>4</a:t>
            </a:r>
            <a:endParaRPr lang="zh-TW" altLang="en-US" sz="24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3553027" y="2395768"/>
            <a:ext cx="2461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Testing data x</a:t>
            </a:r>
            <a:endParaRPr lang="zh-TW" altLang="en-US" sz="28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3397567" y="5211606"/>
            <a:ext cx="75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y</a:t>
            </a:r>
            <a:r>
              <a:rPr lang="en-US" altLang="zh-TW" sz="2800" baseline="-25000" dirty="0"/>
              <a:t>2</a:t>
            </a:r>
            <a:endParaRPr lang="zh-TW" altLang="en-US" sz="2800" baseline="-250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5248478" y="5211606"/>
            <a:ext cx="75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y</a:t>
            </a:r>
            <a:r>
              <a:rPr lang="en-US" altLang="zh-TW" sz="2800" baseline="-25000" dirty="0"/>
              <a:t>3</a:t>
            </a:r>
            <a:endParaRPr lang="zh-TW" altLang="en-US" sz="2800" baseline="-250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7099389" y="5211606"/>
            <a:ext cx="75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y</a:t>
            </a:r>
            <a:r>
              <a:rPr lang="en-US" altLang="zh-TW" sz="2800" baseline="-25000" dirty="0"/>
              <a:t>4</a:t>
            </a:r>
            <a:endParaRPr lang="zh-TW" altLang="en-US" sz="2800" baseline="-250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3359467" y="6172058"/>
            <a:ext cx="2461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average</a:t>
            </a:r>
            <a:endParaRPr lang="zh-TW" altLang="en-US" sz="2800" dirty="0"/>
          </a:p>
        </p:txBody>
      </p:sp>
      <p:cxnSp>
        <p:nvCxnSpPr>
          <p:cNvPr id="36" name="直線單箭頭接點 35"/>
          <p:cNvCxnSpPr/>
          <p:nvPr/>
        </p:nvCxnSpPr>
        <p:spPr>
          <a:xfrm flipH="1">
            <a:off x="2171837" y="2953827"/>
            <a:ext cx="1943507" cy="7973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H="1">
            <a:off x="3685768" y="2991941"/>
            <a:ext cx="727913" cy="8735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>
            <a:endCxn id="29" idx="0"/>
          </p:cNvCxnSpPr>
          <p:nvPr/>
        </p:nvCxnSpPr>
        <p:spPr>
          <a:xfrm>
            <a:off x="4899455" y="3033254"/>
            <a:ext cx="676275" cy="7314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endCxn id="30" idx="0"/>
          </p:cNvCxnSpPr>
          <p:nvPr/>
        </p:nvCxnSpPr>
        <p:spPr>
          <a:xfrm>
            <a:off x="5210378" y="2953827"/>
            <a:ext cx="2203676" cy="8290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/>
          <p:nvPr/>
        </p:nvCxnSpPr>
        <p:spPr>
          <a:xfrm flipH="1">
            <a:off x="7395004" y="4926774"/>
            <a:ext cx="0" cy="45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/>
          <p:nvPr/>
        </p:nvCxnSpPr>
        <p:spPr>
          <a:xfrm flipH="1">
            <a:off x="3713788" y="4918389"/>
            <a:ext cx="0" cy="45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flipH="1">
            <a:off x="5569126" y="4926774"/>
            <a:ext cx="0" cy="45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/>
          <p:nvPr/>
        </p:nvCxnSpPr>
        <p:spPr>
          <a:xfrm flipH="1">
            <a:off x="1931738" y="4888951"/>
            <a:ext cx="0" cy="45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>
            <a:off x="1988887" y="5755162"/>
            <a:ext cx="1855690" cy="6785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stCxn id="32" idx="2"/>
          </p:cNvCxnSpPr>
          <p:nvPr/>
        </p:nvCxnSpPr>
        <p:spPr>
          <a:xfrm>
            <a:off x="3775506" y="5734826"/>
            <a:ext cx="495348" cy="5536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stCxn id="34" idx="2"/>
          </p:cNvCxnSpPr>
          <p:nvPr/>
        </p:nvCxnSpPr>
        <p:spPr>
          <a:xfrm flipH="1">
            <a:off x="5222381" y="5734826"/>
            <a:ext cx="2254947" cy="6988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 flipH="1">
            <a:off x="4823711" y="5696953"/>
            <a:ext cx="658527" cy="59147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32" grpId="0"/>
      <p:bldP spid="33" grpId="0"/>
      <p:bldP spid="34" grpId="0"/>
      <p:bldP spid="35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Dropout is a kind of ensemble.</a:t>
            </a:r>
            <a:endParaRPr lang="zh-TW" altLang="en-US" dirty="0"/>
          </a:p>
        </p:txBody>
      </p:sp>
      <p:grpSp>
        <p:nvGrpSpPr>
          <p:cNvPr id="448" name="群組 447"/>
          <p:cNvGrpSpPr/>
          <p:nvPr/>
        </p:nvGrpSpPr>
        <p:grpSpPr>
          <a:xfrm rot="5400000">
            <a:off x="-366709" y="3553743"/>
            <a:ext cx="2816562" cy="1283045"/>
            <a:chOff x="1660188" y="3148756"/>
            <a:chExt cx="2816562" cy="1283045"/>
          </a:xfrm>
        </p:grpSpPr>
        <p:sp>
          <p:nvSpPr>
            <p:cNvPr id="9" name="橢圓 8"/>
            <p:cNvSpPr/>
            <p:nvPr/>
          </p:nvSpPr>
          <p:spPr>
            <a:xfrm>
              <a:off x="2410717" y="3510713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橢圓 11"/>
            <p:cNvSpPr/>
            <p:nvPr/>
          </p:nvSpPr>
          <p:spPr>
            <a:xfrm>
              <a:off x="3988727" y="3467445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3988727" y="3880285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1660188" y="3215141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" name="直線單箭頭接點 15"/>
            <p:cNvCxnSpPr>
              <a:stCxn id="14" idx="3"/>
              <a:endCxn id="9" idx="2"/>
            </p:cNvCxnSpPr>
            <p:nvPr/>
          </p:nvCxnSpPr>
          <p:spPr>
            <a:xfrm>
              <a:off x="1791252" y="3280673"/>
              <a:ext cx="619466" cy="3555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/>
            <p:cNvCxnSpPr>
              <a:stCxn id="14" idx="3"/>
            </p:cNvCxnSpPr>
            <p:nvPr/>
          </p:nvCxnSpPr>
          <p:spPr>
            <a:xfrm>
              <a:off x="1791252" y="3280673"/>
              <a:ext cx="619466" cy="6991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/>
            <p:cNvCxnSpPr>
              <a:endCxn id="12" idx="2"/>
            </p:cNvCxnSpPr>
            <p:nvPr/>
          </p:nvCxnSpPr>
          <p:spPr>
            <a:xfrm flipV="1">
              <a:off x="3530097" y="3592920"/>
              <a:ext cx="458630" cy="523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>
              <a:endCxn id="12" idx="2"/>
            </p:cNvCxnSpPr>
            <p:nvPr/>
          </p:nvCxnSpPr>
          <p:spPr>
            <a:xfrm>
              <a:off x="3530096" y="3269680"/>
              <a:ext cx="458631" cy="3232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/>
            <p:cNvCxnSpPr>
              <a:endCxn id="13" idx="2"/>
            </p:cNvCxnSpPr>
            <p:nvPr/>
          </p:nvCxnSpPr>
          <p:spPr>
            <a:xfrm>
              <a:off x="3530097" y="3291314"/>
              <a:ext cx="458630" cy="7144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/>
            <p:cNvCxnSpPr>
              <a:endCxn id="13" idx="2"/>
            </p:cNvCxnSpPr>
            <p:nvPr/>
          </p:nvCxnSpPr>
          <p:spPr>
            <a:xfrm>
              <a:off x="3530096" y="3662777"/>
              <a:ext cx="458631" cy="3429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>
              <a:endCxn id="12" idx="2"/>
            </p:cNvCxnSpPr>
            <p:nvPr/>
          </p:nvCxnSpPr>
          <p:spPr>
            <a:xfrm flipV="1">
              <a:off x="3530097" y="3592920"/>
              <a:ext cx="458630" cy="3868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/>
            <p:cNvCxnSpPr>
              <a:endCxn id="13" idx="2"/>
            </p:cNvCxnSpPr>
            <p:nvPr/>
          </p:nvCxnSpPr>
          <p:spPr>
            <a:xfrm>
              <a:off x="3530097" y="3979799"/>
              <a:ext cx="458630" cy="259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>
              <a:endCxn id="12" idx="2"/>
            </p:cNvCxnSpPr>
            <p:nvPr/>
          </p:nvCxnSpPr>
          <p:spPr>
            <a:xfrm flipV="1">
              <a:off x="3530096" y="3592920"/>
              <a:ext cx="458631" cy="7168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/>
            <p:cNvCxnSpPr>
              <a:endCxn id="13" idx="2"/>
            </p:cNvCxnSpPr>
            <p:nvPr/>
          </p:nvCxnSpPr>
          <p:spPr>
            <a:xfrm flipV="1">
              <a:off x="3530097" y="4005760"/>
              <a:ext cx="458630" cy="3176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橢圓 31"/>
            <p:cNvSpPr/>
            <p:nvPr/>
          </p:nvSpPr>
          <p:spPr>
            <a:xfrm>
              <a:off x="3279148" y="3148756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橢圓 32"/>
            <p:cNvSpPr/>
            <p:nvPr/>
          </p:nvSpPr>
          <p:spPr>
            <a:xfrm>
              <a:off x="3279148" y="3493630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4" name="橢圓 33"/>
            <p:cNvSpPr/>
            <p:nvPr/>
          </p:nvSpPr>
          <p:spPr>
            <a:xfrm>
              <a:off x="3279148" y="3837241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5" name="橢圓 34"/>
            <p:cNvSpPr/>
            <p:nvPr/>
          </p:nvSpPr>
          <p:spPr>
            <a:xfrm>
              <a:off x="3279148" y="4180852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1660188" y="3924908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1660188" y="4259242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0" name="直線單箭頭接點 39"/>
            <p:cNvCxnSpPr>
              <a:stCxn id="37" idx="3"/>
            </p:cNvCxnSpPr>
            <p:nvPr/>
          </p:nvCxnSpPr>
          <p:spPr>
            <a:xfrm flipV="1">
              <a:off x="1791252" y="3979799"/>
              <a:ext cx="619466" cy="3449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單箭頭接點 40"/>
            <p:cNvCxnSpPr>
              <a:stCxn id="37" idx="3"/>
              <a:endCxn id="9" idx="2"/>
            </p:cNvCxnSpPr>
            <p:nvPr/>
          </p:nvCxnSpPr>
          <p:spPr>
            <a:xfrm flipV="1">
              <a:off x="1791252" y="3636188"/>
              <a:ext cx="619466" cy="688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>
              <a:stCxn id="36" idx="3"/>
              <a:endCxn id="9" idx="2"/>
            </p:cNvCxnSpPr>
            <p:nvPr/>
          </p:nvCxnSpPr>
          <p:spPr>
            <a:xfrm flipV="1">
              <a:off x="1791252" y="3636188"/>
              <a:ext cx="619466" cy="35425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48"/>
            <p:cNvCxnSpPr/>
            <p:nvPr/>
          </p:nvCxnSpPr>
          <p:spPr>
            <a:xfrm>
              <a:off x="2661666" y="3619104"/>
              <a:ext cx="619466" cy="170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49"/>
            <p:cNvCxnSpPr/>
            <p:nvPr/>
          </p:nvCxnSpPr>
          <p:spPr>
            <a:xfrm>
              <a:off x="2661666" y="3619104"/>
              <a:ext cx="619466" cy="3606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單箭頭接點 50"/>
            <p:cNvCxnSpPr/>
            <p:nvPr/>
          </p:nvCxnSpPr>
          <p:spPr>
            <a:xfrm>
              <a:off x="2661666" y="3619104"/>
              <a:ext cx="619466" cy="7043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單箭頭接點 52"/>
            <p:cNvCxnSpPr/>
            <p:nvPr/>
          </p:nvCxnSpPr>
          <p:spPr>
            <a:xfrm>
              <a:off x="2661666" y="3990440"/>
              <a:ext cx="619466" cy="332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/>
            <p:cNvCxnSpPr/>
            <p:nvPr/>
          </p:nvCxnSpPr>
          <p:spPr>
            <a:xfrm flipV="1">
              <a:off x="2661666" y="3636188"/>
              <a:ext cx="619466" cy="35425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/>
            <p:cNvCxnSpPr/>
            <p:nvPr/>
          </p:nvCxnSpPr>
          <p:spPr>
            <a:xfrm flipV="1">
              <a:off x="2661666" y="3291314"/>
              <a:ext cx="619466" cy="6991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/>
            <p:cNvCxnSpPr/>
            <p:nvPr/>
          </p:nvCxnSpPr>
          <p:spPr>
            <a:xfrm>
              <a:off x="4247435" y="3599106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單箭頭接點 59"/>
            <p:cNvCxnSpPr/>
            <p:nvPr/>
          </p:nvCxnSpPr>
          <p:spPr>
            <a:xfrm>
              <a:off x="4247435" y="4012902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單箭頭接點 60"/>
            <p:cNvCxnSpPr/>
            <p:nvPr/>
          </p:nvCxnSpPr>
          <p:spPr>
            <a:xfrm flipV="1">
              <a:off x="1797739" y="3986049"/>
              <a:ext cx="612978" cy="26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單箭頭接點 61"/>
            <p:cNvCxnSpPr/>
            <p:nvPr/>
          </p:nvCxnSpPr>
          <p:spPr>
            <a:xfrm flipV="1">
              <a:off x="2678739" y="3979152"/>
              <a:ext cx="612978" cy="26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單箭頭接點 62"/>
            <p:cNvCxnSpPr>
              <a:stCxn id="9" idx="6"/>
              <a:endCxn id="32" idx="2"/>
            </p:cNvCxnSpPr>
            <p:nvPr/>
          </p:nvCxnSpPr>
          <p:spPr>
            <a:xfrm flipV="1">
              <a:off x="2661666" y="3274230"/>
              <a:ext cx="617482" cy="3619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橢圓 248"/>
            <p:cNvSpPr/>
            <p:nvPr/>
          </p:nvSpPr>
          <p:spPr>
            <a:xfrm>
              <a:off x="2406838" y="3835578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269" name="矩形 268"/>
          <p:cNvSpPr/>
          <p:nvPr/>
        </p:nvSpPr>
        <p:spPr>
          <a:xfrm>
            <a:off x="6917118" y="1772545"/>
            <a:ext cx="2192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 i="1" u="sng" dirty="0"/>
              <a:t>Training of Dropout</a:t>
            </a:r>
            <a:endParaRPr lang="en-US" altLang="zh-TW" sz="2800" dirty="0"/>
          </a:p>
        </p:txBody>
      </p:sp>
      <p:grpSp>
        <p:nvGrpSpPr>
          <p:cNvPr id="451" name="群組 450"/>
          <p:cNvGrpSpPr/>
          <p:nvPr/>
        </p:nvGrpSpPr>
        <p:grpSpPr>
          <a:xfrm rot="5400000">
            <a:off x="2857969" y="3562286"/>
            <a:ext cx="2816562" cy="1265961"/>
            <a:chOff x="5222538" y="3182974"/>
            <a:chExt cx="2816562" cy="1265961"/>
          </a:xfrm>
        </p:grpSpPr>
        <p:sp>
          <p:nvSpPr>
            <p:cNvPr id="278" name="橢圓 277"/>
            <p:cNvSpPr/>
            <p:nvPr/>
          </p:nvSpPr>
          <p:spPr>
            <a:xfrm>
              <a:off x="5973067" y="3182974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9" name="橢圓 278"/>
            <p:cNvSpPr/>
            <p:nvPr/>
          </p:nvSpPr>
          <p:spPr>
            <a:xfrm>
              <a:off x="5973067" y="3527847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80" name="橢圓 279"/>
            <p:cNvSpPr/>
            <p:nvPr/>
          </p:nvSpPr>
          <p:spPr>
            <a:xfrm>
              <a:off x="7551077" y="3484579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81" name="橢圓 280"/>
            <p:cNvSpPr/>
            <p:nvPr/>
          </p:nvSpPr>
          <p:spPr>
            <a:xfrm>
              <a:off x="7551077" y="3897419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82" name="矩形 281"/>
            <p:cNvSpPr/>
            <p:nvPr/>
          </p:nvSpPr>
          <p:spPr>
            <a:xfrm>
              <a:off x="5222538" y="3232275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83" name="直線單箭頭接點 282"/>
            <p:cNvCxnSpPr>
              <a:stCxn id="282" idx="3"/>
              <a:endCxn id="278" idx="2"/>
            </p:cNvCxnSpPr>
            <p:nvPr/>
          </p:nvCxnSpPr>
          <p:spPr>
            <a:xfrm>
              <a:off x="5353602" y="3297807"/>
              <a:ext cx="619466" cy="106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線單箭頭接點 283"/>
            <p:cNvCxnSpPr>
              <a:stCxn id="282" idx="3"/>
              <a:endCxn id="279" idx="2"/>
            </p:cNvCxnSpPr>
            <p:nvPr/>
          </p:nvCxnSpPr>
          <p:spPr>
            <a:xfrm>
              <a:off x="5353602" y="3297807"/>
              <a:ext cx="619466" cy="3555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線單箭頭接點 284"/>
            <p:cNvCxnSpPr>
              <a:stCxn id="282" idx="3"/>
            </p:cNvCxnSpPr>
            <p:nvPr/>
          </p:nvCxnSpPr>
          <p:spPr>
            <a:xfrm>
              <a:off x="5353602" y="3297807"/>
              <a:ext cx="619466" cy="6991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直線單箭頭接點 290"/>
            <p:cNvCxnSpPr>
              <a:endCxn id="280" idx="2"/>
            </p:cNvCxnSpPr>
            <p:nvPr/>
          </p:nvCxnSpPr>
          <p:spPr>
            <a:xfrm flipV="1">
              <a:off x="7092447" y="3610054"/>
              <a:ext cx="458630" cy="3868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直線單箭頭接點 291"/>
            <p:cNvCxnSpPr>
              <a:endCxn id="281" idx="2"/>
            </p:cNvCxnSpPr>
            <p:nvPr/>
          </p:nvCxnSpPr>
          <p:spPr>
            <a:xfrm>
              <a:off x="7092447" y="3996933"/>
              <a:ext cx="458630" cy="259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直線單箭頭接點 292"/>
            <p:cNvCxnSpPr>
              <a:endCxn id="280" idx="2"/>
            </p:cNvCxnSpPr>
            <p:nvPr/>
          </p:nvCxnSpPr>
          <p:spPr>
            <a:xfrm flipV="1">
              <a:off x="7092446" y="3610054"/>
              <a:ext cx="458631" cy="7168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直線單箭頭接點 293"/>
            <p:cNvCxnSpPr>
              <a:endCxn id="281" idx="2"/>
            </p:cNvCxnSpPr>
            <p:nvPr/>
          </p:nvCxnSpPr>
          <p:spPr>
            <a:xfrm flipV="1">
              <a:off x="7092447" y="4022894"/>
              <a:ext cx="458630" cy="3176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直線單箭頭接點 294"/>
            <p:cNvCxnSpPr>
              <a:stCxn id="299" idx="2"/>
              <a:endCxn id="278" idx="2"/>
            </p:cNvCxnSpPr>
            <p:nvPr/>
          </p:nvCxnSpPr>
          <p:spPr>
            <a:xfrm flipV="1">
              <a:off x="5288070" y="3308448"/>
              <a:ext cx="684997" cy="3933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直線單箭頭接點 295"/>
            <p:cNvCxnSpPr>
              <a:stCxn id="299" idx="3"/>
              <a:endCxn id="279" idx="2"/>
            </p:cNvCxnSpPr>
            <p:nvPr/>
          </p:nvCxnSpPr>
          <p:spPr>
            <a:xfrm>
              <a:off x="5353602" y="3636238"/>
              <a:ext cx="619466" cy="170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直線單箭頭接點 296"/>
            <p:cNvCxnSpPr>
              <a:stCxn id="299" idx="3"/>
            </p:cNvCxnSpPr>
            <p:nvPr/>
          </p:nvCxnSpPr>
          <p:spPr>
            <a:xfrm>
              <a:off x="5353602" y="3636238"/>
              <a:ext cx="619466" cy="3606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9" name="矩形 298"/>
            <p:cNvSpPr/>
            <p:nvPr/>
          </p:nvSpPr>
          <p:spPr>
            <a:xfrm>
              <a:off x="5222538" y="3570706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2" name="橢圓 301"/>
            <p:cNvSpPr/>
            <p:nvPr/>
          </p:nvSpPr>
          <p:spPr>
            <a:xfrm>
              <a:off x="6841498" y="3854375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03" name="橢圓 302"/>
            <p:cNvSpPr/>
            <p:nvPr/>
          </p:nvSpPr>
          <p:spPr>
            <a:xfrm>
              <a:off x="6841498" y="4197986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04" name="矩形 303"/>
            <p:cNvSpPr/>
            <p:nvPr/>
          </p:nvSpPr>
          <p:spPr>
            <a:xfrm>
              <a:off x="5222538" y="3942042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5" name="矩形 304"/>
            <p:cNvSpPr/>
            <p:nvPr/>
          </p:nvSpPr>
          <p:spPr>
            <a:xfrm>
              <a:off x="5222538" y="4276376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08" name="直線單箭頭接點 307"/>
            <p:cNvCxnSpPr>
              <a:stCxn id="305" idx="3"/>
            </p:cNvCxnSpPr>
            <p:nvPr/>
          </p:nvCxnSpPr>
          <p:spPr>
            <a:xfrm flipV="1">
              <a:off x="5353602" y="3996933"/>
              <a:ext cx="619466" cy="3449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直線單箭頭接點 308"/>
            <p:cNvCxnSpPr>
              <a:stCxn id="305" idx="3"/>
              <a:endCxn id="279" idx="2"/>
            </p:cNvCxnSpPr>
            <p:nvPr/>
          </p:nvCxnSpPr>
          <p:spPr>
            <a:xfrm flipV="1">
              <a:off x="5353602" y="3653322"/>
              <a:ext cx="619466" cy="688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直線單箭頭接點 309"/>
            <p:cNvCxnSpPr>
              <a:stCxn id="305" idx="3"/>
              <a:endCxn id="278" idx="2"/>
            </p:cNvCxnSpPr>
            <p:nvPr/>
          </p:nvCxnSpPr>
          <p:spPr>
            <a:xfrm flipV="1">
              <a:off x="5353602" y="3308448"/>
              <a:ext cx="619466" cy="103346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直線單箭頭接點 310"/>
            <p:cNvCxnSpPr>
              <a:stCxn id="304" idx="3"/>
              <a:endCxn id="279" idx="2"/>
            </p:cNvCxnSpPr>
            <p:nvPr/>
          </p:nvCxnSpPr>
          <p:spPr>
            <a:xfrm flipV="1">
              <a:off x="5353602" y="3653322"/>
              <a:ext cx="619466" cy="35425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直線單箭頭接點 311"/>
            <p:cNvCxnSpPr>
              <a:stCxn id="304" idx="3"/>
              <a:endCxn id="278" idx="2"/>
            </p:cNvCxnSpPr>
            <p:nvPr/>
          </p:nvCxnSpPr>
          <p:spPr>
            <a:xfrm flipV="1">
              <a:off x="5353602" y="3308448"/>
              <a:ext cx="619466" cy="6991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線單箭頭接點 314"/>
            <p:cNvCxnSpPr/>
            <p:nvPr/>
          </p:nvCxnSpPr>
          <p:spPr>
            <a:xfrm>
              <a:off x="6224016" y="3297807"/>
              <a:ext cx="619466" cy="6991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直線單箭頭接點 315"/>
            <p:cNvCxnSpPr/>
            <p:nvPr/>
          </p:nvCxnSpPr>
          <p:spPr>
            <a:xfrm>
              <a:off x="6224016" y="3297807"/>
              <a:ext cx="619466" cy="10427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線單箭頭接點 317"/>
            <p:cNvCxnSpPr/>
            <p:nvPr/>
          </p:nvCxnSpPr>
          <p:spPr>
            <a:xfrm>
              <a:off x="6224016" y="3636238"/>
              <a:ext cx="619466" cy="3606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線單箭頭接點 318"/>
            <p:cNvCxnSpPr/>
            <p:nvPr/>
          </p:nvCxnSpPr>
          <p:spPr>
            <a:xfrm>
              <a:off x="6224016" y="3636238"/>
              <a:ext cx="619466" cy="7043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線單箭頭接點 320"/>
            <p:cNvCxnSpPr/>
            <p:nvPr/>
          </p:nvCxnSpPr>
          <p:spPr>
            <a:xfrm>
              <a:off x="6224016" y="4007574"/>
              <a:ext cx="619466" cy="332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線單箭頭接點 326"/>
            <p:cNvCxnSpPr/>
            <p:nvPr/>
          </p:nvCxnSpPr>
          <p:spPr>
            <a:xfrm>
              <a:off x="7809785" y="3616240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線單箭頭接點 327"/>
            <p:cNvCxnSpPr/>
            <p:nvPr/>
          </p:nvCxnSpPr>
          <p:spPr>
            <a:xfrm>
              <a:off x="7809785" y="4030036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線單箭頭接點 274"/>
            <p:cNvCxnSpPr/>
            <p:nvPr/>
          </p:nvCxnSpPr>
          <p:spPr>
            <a:xfrm flipV="1">
              <a:off x="5360089" y="4003183"/>
              <a:ext cx="612978" cy="26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線單箭頭接點 275"/>
            <p:cNvCxnSpPr/>
            <p:nvPr/>
          </p:nvCxnSpPr>
          <p:spPr>
            <a:xfrm flipV="1">
              <a:off x="6241089" y="3996286"/>
              <a:ext cx="612978" cy="26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橢圓 271"/>
            <p:cNvSpPr/>
            <p:nvPr/>
          </p:nvSpPr>
          <p:spPr>
            <a:xfrm>
              <a:off x="5969188" y="3852712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450" name="群組 449"/>
          <p:cNvGrpSpPr/>
          <p:nvPr/>
        </p:nvGrpSpPr>
        <p:grpSpPr>
          <a:xfrm rot="5400000">
            <a:off x="1385975" y="3696735"/>
            <a:ext cx="2816562" cy="965618"/>
            <a:chOff x="1660188" y="5222258"/>
            <a:chExt cx="2816562" cy="965618"/>
          </a:xfrm>
        </p:grpSpPr>
        <p:sp>
          <p:nvSpPr>
            <p:cNvPr id="339" name="橢圓 338"/>
            <p:cNvSpPr/>
            <p:nvPr/>
          </p:nvSpPr>
          <p:spPr>
            <a:xfrm>
              <a:off x="3988727" y="5222258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40" name="橢圓 339"/>
            <p:cNvSpPr/>
            <p:nvPr/>
          </p:nvSpPr>
          <p:spPr>
            <a:xfrm>
              <a:off x="3988727" y="5635098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350" name="直線單箭頭接點 349"/>
            <p:cNvCxnSpPr>
              <a:endCxn id="339" idx="2"/>
            </p:cNvCxnSpPr>
            <p:nvPr/>
          </p:nvCxnSpPr>
          <p:spPr>
            <a:xfrm flipV="1">
              <a:off x="3530097" y="5347733"/>
              <a:ext cx="458630" cy="3868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直線單箭頭接點 350"/>
            <p:cNvCxnSpPr>
              <a:endCxn id="340" idx="2"/>
            </p:cNvCxnSpPr>
            <p:nvPr/>
          </p:nvCxnSpPr>
          <p:spPr>
            <a:xfrm>
              <a:off x="3530097" y="5734612"/>
              <a:ext cx="458630" cy="259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直線單箭頭接點 351"/>
            <p:cNvCxnSpPr>
              <a:endCxn id="339" idx="2"/>
            </p:cNvCxnSpPr>
            <p:nvPr/>
          </p:nvCxnSpPr>
          <p:spPr>
            <a:xfrm flipV="1">
              <a:off x="3530096" y="5347733"/>
              <a:ext cx="458631" cy="7168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直線單箭頭接點 352"/>
            <p:cNvCxnSpPr>
              <a:endCxn id="340" idx="2"/>
            </p:cNvCxnSpPr>
            <p:nvPr/>
          </p:nvCxnSpPr>
          <p:spPr>
            <a:xfrm flipV="1">
              <a:off x="3530097" y="5760573"/>
              <a:ext cx="458630" cy="3176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橢圓 360"/>
            <p:cNvSpPr/>
            <p:nvPr/>
          </p:nvSpPr>
          <p:spPr>
            <a:xfrm>
              <a:off x="3279148" y="5592054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62" name="橢圓 361"/>
            <p:cNvSpPr/>
            <p:nvPr/>
          </p:nvSpPr>
          <p:spPr>
            <a:xfrm>
              <a:off x="3279148" y="5935665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63" name="矩形 362"/>
            <p:cNvSpPr/>
            <p:nvPr/>
          </p:nvSpPr>
          <p:spPr>
            <a:xfrm>
              <a:off x="1660188" y="5679721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4" name="矩形 363"/>
            <p:cNvSpPr/>
            <p:nvPr/>
          </p:nvSpPr>
          <p:spPr>
            <a:xfrm>
              <a:off x="1660188" y="6014055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65" name="直線單箭頭接點 364"/>
            <p:cNvCxnSpPr>
              <a:stCxn id="364" idx="3"/>
            </p:cNvCxnSpPr>
            <p:nvPr/>
          </p:nvCxnSpPr>
          <p:spPr>
            <a:xfrm flipV="1">
              <a:off x="1791252" y="6078223"/>
              <a:ext cx="619466" cy="1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直線單箭頭接點 365"/>
            <p:cNvCxnSpPr>
              <a:stCxn id="363" idx="3"/>
            </p:cNvCxnSpPr>
            <p:nvPr/>
          </p:nvCxnSpPr>
          <p:spPr>
            <a:xfrm>
              <a:off x="1791252" y="5745253"/>
              <a:ext cx="619466" cy="332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線單箭頭接點 366"/>
            <p:cNvCxnSpPr>
              <a:stCxn id="364" idx="3"/>
            </p:cNvCxnSpPr>
            <p:nvPr/>
          </p:nvCxnSpPr>
          <p:spPr>
            <a:xfrm flipV="1">
              <a:off x="1791252" y="5734612"/>
              <a:ext cx="619466" cy="3449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直線單箭頭接點 378"/>
            <p:cNvCxnSpPr/>
            <p:nvPr/>
          </p:nvCxnSpPr>
          <p:spPr>
            <a:xfrm flipV="1">
              <a:off x="2661666" y="6078223"/>
              <a:ext cx="619466" cy="1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直線單箭頭接點 379"/>
            <p:cNvCxnSpPr/>
            <p:nvPr/>
          </p:nvCxnSpPr>
          <p:spPr>
            <a:xfrm>
              <a:off x="2661666" y="5745253"/>
              <a:ext cx="619466" cy="332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直線單箭頭接點 380"/>
            <p:cNvCxnSpPr/>
            <p:nvPr/>
          </p:nvCxnSpPr>
          <p:spPr>
            <a:xfrm flipV="1">
              <a:off x="2661666" y="5734612"/>
              <a:ext cx="619466" cy="3449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直線單箭頭接點 385"/>
            <p:cNvCxnSpPr/>
            <p:nvPr/>
          </p:nvCxnSpPr>
          <p:spPr>
            <a:xfrm>
              <a:off x="4247435" y="5353919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直線單箭頭接點 386"/>
            <p:cNvCxnSpPr/>
            <p:nvPr/>
          </p:nvCxnSpPr>
          <p:spPr>
            <a:xfrm>
              <a:off x="4247435" y="5767715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直線單箭頭接點 333"/>
            <p:cNvCxnSpPr/>
            <p:nvPr/>
          </p:nvCxnSpPr>
          <p:spPr>
            <a:xfrm flipV="1">
              <a:off x="1797739" y="5740862"/>
              <a:ext cx="612978" cy="26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直線單箭頭接點 334"/>
            <p:cNvCxnSpPr/>
            <p:nvPr/>
          </p:nvCxnSpPr>
          <p:spPr>
            <a:xfrm flipV="1">
              <a:off x="2678739" y="5733965"/>
              <a:ext cx="612978" cy="26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橢圓 330"/>
            <p:cNvSpPr/>
            <p:nvPr/>
          </p:nvSpPr>
          <p:spPr>
            <a:xfrm>
              <a:off x="2406838" y="5590391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32" name="橢圓 331"/>
            <p:cNvSpPr/>
            <p:nvPr/>
          </p:nvSpPr>
          <p:spPr>
            <a:xfrm>
              <a:off x="2405946" y="5936927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447" name="文字方塊 446"/>
          <p:cNvSpPr txBox="1"/>
          <p:nvPr/>
        </p:nvSpPr>
        <p:spPr>
          <a:xfrm>
            <a:off x="325491" y="1852132"/>
            <a:ext cx="144000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minibatch</a:t>
            </a:r>
            <a:r>
              <a:rPr lang="en-US" altLang="zh-TW" sz="2400" dirty="0"/>
              <a:t> </a:t>
            </a:r>
          </a:p>
          <a:p>
            <a:pPr algn="ctr"/>
            <a:r>
              <a:rPr lang="en-US" altLang="zh-TW" sz="2400" dirty="0"/>
              <a:t>1</a:t>
            </a:r>
            <a:endParaRPr lang="zh-TW" altLang="en-US" sz="2400" baseline="-25000" dirty="0"/>
          </a:p>
        </p:txBody>
      </p:sp>
      <p:grpSp>
        <p:nvGrpSpPr>
          <p:cNvPr id="452" name="群組 451"/>
          <p:cNvGrpSpPr/>
          <p:nvPr/>
        </p:nvGrpSpPr>
        <p:grpSpPr>
          <a:xfrm rot="5400000">
            <a:off x="4981975" y="3201460"/>
            <a:ext cx="2816562" cy="2026283"/>
            <a:chOff x="5238336" y="4137476"/>
            <a:chExt cx="2816562" cy="2026283"/>
          </a:xfrm>
        </p:grpSpPr>
        <p:sp>
          <p:nvSpPr>
            <p:cNvPr id="396" name="橢圓 395"/>
            <p:cNvSpPr/>
            <p:nvPr/>
          </p:nvSpPr>
          <p:spPr>
            <a:xfrm>
              <a:off x="5988865" y="4896536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8" name="橢圓 397"/>
            <p:cNvSpPr/>
            <p:nvPr/>
          </p:nvSpPr>
          <p:spPr>
            <a:xfrm>
              <a:off x="7566875" y="5198141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99" name="橢圓 398"/>
            <p:cNvSpPr/>
            <p:nvPr/>
          </p:nvSpPr>
          <p:spPr>
            <a:xfrm>
              <a:off x="7566875" y="5610981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00" name="矩形 399"/>
            <p:cNvSpPr/>
            <p:nvPr/>
          </p:nvSpPr>
          <p:spPr>
            <a:xfrm>
              <a:off x="5238336" y="4945837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01" name="直線單箭頭接點 400"/>
            <p:cNvCxnSpPr>
              <a:stCxn id="400" idx="3"/>
              <a:endCxn id="396" idx="2"/>
            </p:cNvCxnSpPr>
            <p:nvPr/>
          </p:nvCxnSpPr>
          <p:spPr>
            <a:xfrm>
              <a:off x="5369400" y="5011369"/>
              <a:ext cx="619466" cy="106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直線單箭頭接點 403"/>
            <p:cNvCxnSpPr>
              <a:stCxn id="400" idx="3"/>
            </p:cNvCxnSpPr>
            <p:nvPr/>
          </p:nvCxnSpPr>
          <p:spPr>
            <a:xfrm>
              <a:off x="5369400" y="5011369"/>
              <a:ext cx="619466" cy="10427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直線單箭頭接點 405"/>
            <p:cNvCxnSpPr>
              <a:endCxn id="398" idx="2"/>
            </p:cNvCxnSpPr>
            <p:nvPr/>
          </p:nvCxnSpPr>
          <p:spPr>
            <a:xfrm>
              <a:off x="7108244" y="5000376"/>
              <a:ext cx="458631" cy="3232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直線單箭頭接點 406"/>
            <p:cNvCxnSpPr>
              <a:endCxn id="399" idx="2"/>
            </p:cNvCxnSpPr>
            <p:nvPr/>
          </p:nvCxnSpPr>
          <p:spPr>
            <a:xfrm>
              <a:off x="7108245" y="5022010"/>
              <a:ext cx="458630" cy="7144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直線單箭頭接點 410"/>
            <p:cNvCxnSpPr>
              <a:endCxn id="398" idx="2"/>
            </p:cNvCxnSpPr>
            <p:nvPr/>
          </p:nvCxnSpPr>
          <p:spPr>
            <a:xfrm flipV="1">
              <a:off x="7108244" y="5323616"/>
              <a:ext cx="458631" cy="7168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直線單箭頭接點 411"/>
            <p:cNvCxnSpPr>
              <a:endCxn id="399" idx="2"/>
            </p:cNvCxnSpPr>
            <p:nvPr/>
          </p:nvCxnSpPr>
          <p:spPr>
            <a:xfrm flipV="1">
              <a:off x="7108245" y="5736456"/>
              <a:ext cx="458630" cy="3176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直線單箭頭接點 412"/>
            <p:cNvCxnSpPr>
              <a:stCxn id="417" idx="2"/>
              <a:endCxn id="396" idx="2"/>
            </p:cNvCxnSpPr>
            <p:nvPr/>
          </p:nvCxnSpPr>
          <p:spPr>
            <a:xfrm flipV="1">
              <a:off x="5303868" y="5022010"/>
              <a:ext cx="684997" cy="3933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直線單箭頭接點 415"/>
            <p:cNvCxnSpPr>
              <a:stCxn id="417" idx="3"/>
            </p:cNvCxnSpPr>
            <p:nvPr/>
          </p:nvCxnSpPr>
          <p:spPr>
            <a:xfrm>
              <a:off x="5369400" y="5349800"/>
              <a:ext cx="619466" cy="7043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矩形 416"/>
            <p:cNvSpPr/>
            <p:nvPr/>
          </p:nvSpPr>
          <p:spPr>
            <a:xfrm>
              <a:off x="5238336" y="5284268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8" name="橢圓 417"/>
            <p:cNvSpPr/>
            <p:nvPr/>
          </p:nvSpPr>
          <p:spPr>
            <a:xfrm>
              <a:off x="6857296" y="4879452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1" name="橢圓 420"/>
            <p:cNvSpPr/>
            <p:nvPr/>
          </p:nvSpPr>
          <p:spPr>
            <a:xfrm>
              <a:off x="6857296" y="5911548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22" name="矩形 421"/>
            <p:cNvSpPr/>
            <p:nvPr/>
          </p:nvSpPr>
          <p:spPr>
            <a:xfrm>
              <a:off x="5238336" y="5655604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3" name="矩形 422"/>
            <p:cNvSpPr/>
            <p:nvPr/>
          </p:nvSpPr>
          <p:spPr>
            <a:xfrm>
              <a:off x="5238336" y="5989938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24" name="直線單箭頭接點 423"/>
            <p:cNvCxnSpPr>
              <a:stCxn id="423" idx="3"/>
            </p:cNvCxnSpPr>
            <p:nvPr/>
          </p:nvCxnSpPr>
          <p:spPr>
            <a:xfrm flipV="1">
              <a:off x="5369400" y="6054106"/>
              <a:ext cx="619466" cy="1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直線單箭頭接點 424"/>
            <p:cNvCxnSpPr>
              <a:stCxn id="422" idx="3"/>
            </p:cNvCxnSpPr>
            <p:nvPr/>
          </p:nvCxnSpPr>
          <p:spPr>
            <a:xfrm>
              <a:off x="5369400" y="5721136"/>
              <a:ext cx="619466" cy="332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直線單箭頭接點 427"/>
            <p:cNvCxnSpPr>
              <a:stCxn id="423" idx="3"/>
              <a:endCxn id="396" idx="2"/>
            </p:cNvCxnSpPr>
            <p:nvPr/>
          </p:nvCxnSpPr>
          <p:spPr>
            <a:xfrm flipV="1">
              <a:off x="5369400" y="5022010"/>
              <a:ext cx="619466" cy="103346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直線單箭頭接點 429"/>
            <p:cNvCxnSpPr>
              <a:stCxn id="422" idx="3"/>
              <a:endCxn id="396" idx="2"/>
            </p:cNvCxnSpPr>
            <p:nvPr/>
          </p:nvCxnSpPr>
          <p:spPr>
            <a:xfrm flipV="1">
              <a:off x="5369400" y="5022010"/>
              <a:ext cx="619466" cy="6991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直線單箭頭接點 430"/>
            <p:cNvCxnSpPr/>
            <p:nvPr/>
          </p:nvCxnSpPr>
          <p:spPr>
            <a:xfrm>
              <a:off x="6239814" y="5011369"/>
              <a:ext cx="619466" cy="106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直線單箭頭接點 433"/>
            <p:cNvCxnSpPr/>
            <p:nvPr/>
          </p:nvCxnSpPr>
          <p:spPr>
            <a:xfrm>
              <a:off x="6239814" y="5011369"/>
              <a:ext cx="619466" cy="10427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直線單箭頭接點 437"/>
            <p:cNvCxnSpPr/>
            <p:nvPr/>
          </p:nvCxnSpPr>
          <p:spPr>
            <a:xfrm flipV="1">
              <a:off x="6239814" y="6054106"/>
              <a:ext cx="619466" cy="1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直線單箭頭接點 441"/>
            <p:cNvCxnSpPr/>
            <p:nvPr/>
          </p:nvCxnSpPr>
          <p:spPr>
            <a:xfrm flipV="1">
              <a:off x="6239814" y="5022010"/>
              <a:ext cx="619466" cy="103346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直線單箭頭接點 444"/>
            <p:cNvCxnSpPr/>
            <p:nvPr/>
          </p:nvCxnSpPr>
          <p:spPr>
            <a:xfrm>
              <a:off x="7825583" y="5329802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直線單箭頭接點 445"/>
            <p:cNvCxnSpPr/>
            <p:nvPr/>
          </p:nvCxnSpPr>
          <p:spPr>
            <a:xfrm>
              <a:off x="7825583" y="5743598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橢圓 390"/>
            <p:cNvSpPr/>
            <p:nvPr/>
          </p:nvSpPr>
          <p:spPr>
            <a:xfrm>
              <a:off x="5984094" y="5912810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49" name="文字方塊 448"/>
            <p:cNvSpPr txBox="1"/>
            <p:nvPr/>
          </p:nvSpPr>
          <p:spPr>
            <a:xfrm>
              <a:off x="6063855" y="4137476"/>
              <a:ext cx="964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</p:grpSp>
      <p:sp>
        <p:nvSpPr>
          <p:cNvPr id="453" name="文字方塊 452"/>
          <p:cNvSpPr txBox="1"/>
          <p:nvPr/>
        </p:nvSpPr>
        <p:spPr>
          <a:xfrm>
            <a:off x="1113457" y="5741959"/>
            <a:ext cx="7351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800" dirty="0"/>
              <a:t>Using one mini-batch to train one network</a:t>
            </a:r>
            <a:endParaRPr lang="zh-TW" altLang="en-US" sz="2800" dirty="0"/>
          </a:p>
        </p:txBody>
      </p:sp>
      <p:sp>
        <p:nvSpPr>
          <p:cNvPr id="454" name="文字方塊 453"/>
          <p:cNvSpPr txBox="1"/>
          <p:nvPr/>
        </p:nvSpPr>
        <p:spPr>
          <a:xfrm>
            <a:off x="1088193" y="6205586"/>
            <a:ext cx="7018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800" dirty="0"/>
              <a:t>Some parameters in the network are shared</a:t>
            </a:r>
            <a:endParaRPr lang="zh-TW" altLang="en-US" sz="2800" dirty="0"/>
          </a:p>
        </p:txBody>
      </p:sp>
      <p:sp>
        <p:nvSpPr>
          <p:cNvPr id="455" name="文字方塊 454"/>
          <p:cNvSpPr txBox="1"/>
          <p:nvPr/>
        </p:nvSpPr>
        <p:spPr>
          <a:xfrm>
            <a:off x="1982924" y="1847804"/>
            <a:ext cx="144000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minibatch</a:t>
            </a:r>
            <a:r>
              <a:rPr lang="en-US" altLang="zh-TW" sz="2400" dirty="0"/>
              <a:t> </a:t>
            </a:r>
          </a:p>
          <a:p>
            <a:pPr algn="ctr"/>
            <a:r>
              <a:rPr lang="en-US" altLang="zh-TW" sz="2400" dirty="0"/>
              <a:t>2</a:t>
            </a:r>
            <a:endParaRPr lang="zh-TW" altLang="en-US" sz="2400" baseline="-25000" dirty="0"/>
          </a:p>
        </p:txBody>
      </p:sp>
      <p:sp>
        <p:nvSpPr>
          <p:cNvPr id="456" name="文字方塊 455"/>
          <p:cNvSpPr txBox="1"/>
          <p:nvPr/>
        </p:nvSpPr>
        <p:spPr>
          <a:xfrm>
            <a:off x="3634658" y="1852132"/>
            <a:ext cx="144000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minibatch</a:t>
            </a:r>
            <a:r>
              <a:rPr lang="en-US" altLang="zh-TW" sz="2400" dirty="0"/>
              <a:t> </a:t>
            </a:r>
          </a:p>
          <a:p>
            <a:pPr algn="ctr"/>
            <a:r>
              <a:rPr lang="en-US" altLang="zh-TW" sz="2400" dirty="0"/>
              <a:t>3</a:t>
            </a:r>
            <a:endParaRPr lang="zh-TW" altLang="en-US" sz="2400" baseline="-25000" dirty="0"/>
          </a:p>
        </p:txBody>
      </p:sp>
      <p:sp>
        <p:nvSpPr>
          <p:cNvPr id="457" name="文字方塊 456"/>
          <p:cNvSpPr txBox="1"/>
          <p:nvPr/>
        </p:nvSpPr>
        <p:spPr>
          <a:xfrm>
            <a:off x="5283616" y="1834101"/>
            <a:ext cx="144000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minibatch</a:t>
            </a:r>
            <a:r>
              <a:rPr lang="en-US" altLang="zh-TW" sz="2400" dirty="0"/>
              <a:t> </a:t>
            </a:r>
          </a:p>
          <a:p>
            <a:pPr algn="ctr"/>
            <a:r>
              <a:rPr lang="en-US" altLang="zh-TW" sz="2400" dirty="0"/>
              <a:t>4</a:t>
            </a:r>
            <a:endParaRPr lang="zh-TW" altLang="en-US" sz="2400" baseline="-25000" dirty="0"/>
          </a:p>
        </p:txBody>
      </p:sp>
      <p:sp>
        <p:nvSpPr>
          <p:cNvPr id="515" name="文字方塊 514"/>
          <p:cNvSpPr txBox="1"/>
          <p:nvPr/>
        </p:nvSpPr>
        <p:spPr>
          <a:xfrm>
            <a:off x="7134165" y="2979863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M neurons</a:t>
            </a:r>
            <a:endParaRPr lang="zh-TW" altLang="en-US" sz="2800" dirty="0"/>
          </a:p>
        </p:txBody>
      </p:sp>
      <p:sp>
        <p:nvSpPr>
          <p:cNvPr id="516" name="文字方塊 515"/>
          <p:cNvSpPr txBox="1"/>
          <p:nvPr/>
        </p:nvSpPr>
        <p:spPr>
          <a:xfrm>
            <a:off x="7134165" y="4390223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2</a:t>
            </a:r>
            <a:r>
              <a:rPr lang="en-US" altLang="zh-TW" sz="2800" baseline="30000" dirty="0"/>
              <a:t>M </a:t>
            </a:r>
            <a:r>
              <a:rPr lang="en-US" altLang="zh-TW" sz="2800" dirty="0"/>
              <a:t>possible networks</a:t>
            </a:r>
            <a:endParaRPr lang="zh-TW" altLang="en-US" sz="2800" baseline="30000" dirty="0"/>
          </a:p>
        </p:txBody>
      </p:sp>
      <p:sp>
        <p:nvSpPr>
          <p:cNvPr id="517" name="向下箭號 516"/>
          <p:cNvSpPr/>
          <p:nvPr/>
        </p:nvSpPr>
        <p:spPr>
          <a:xfrm>
            <a:off x="7784576" y="3503083"/>
            <a:ext cx="501874" cy="8871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020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  <p:bldP spid="447" grpId="0" animBg="1"/>
      <p:bldP spid="453" grpId="0"/>
      <p:bldP spid="454" grpId="0"/>
      <p:bldP spid="455" grpId="0" animBg="1"/>
      <p:bldP spid="456" grpId="0" animBg="1"/>
      <p:bldP spid="457" grpId="0" animBg="1"/>
      <p:bldP spid="515" grpId="0"/>
      <p:bldP spid="516" grpId="0"/>
      <p:bldP spid="51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5562189" y="2515915"/>
            <a:ext cx="3330744" cy="32487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Dropout is a kind of ensemble.</a:t>
            </a:r>
            <a:endParaRPr lang="zh-TW" altLang="en-US" dirty="0"/>
          </a:p>
        </p:txBody>
      </p:sp>
      <p:grpSp>
        <p:nvGrpSpPr>
          <p:cNvPr id="448" name="群組 447"/>
          <p:cNvGrpSpPr/>
          <p:nvPr/>
        </p:nvGrpSpPr>
        <p:grpSpPr>
          <a:xfrm rot="5400000">
            <a:off x="-366709" y="3553743"/>
            <a:ext cx="2816562" cy="1283045"/>
            <a:chOff x="1660188" y="3148756"/>
            <a:chExt cx="2816562" cy="1283045"/>
          </a:xfrm>
        </p:grpSpPr>
        <p:sp>
          <p:nvSpPr>
            <p:cNvPr id="9" name="橢圓 8"/>
            <p:cNvSpPr/>
            <p:nvPr/>
          </p:nvSpPr>
          <p:spPr>
            <a:xfrm>
              <a:off x="2410717" y="3510713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橢圓 11"/>
            <p:cNvSpPr/>
            <p:nvPr/>
          </p:nvSpPr>
          <p:spPr>
            <a:xfrm>
              <a:off x="3988727" y="3467445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3988727" y="3880285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1660188" y="3215141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" name="直線單箭頭接點 15"/>
            <p:cNvCxnSpPr>
              <a:stCxn id="14" idx="3"/>
              <a:endCxn id="9" idx="2"/>
            </p:cNvCxnSpPr>
            <p:nvPr/>
          </p:nvCxnSpPr>
          <p:spPr>
            <a:xfrm>
              <a:off x="1791252" y="3280673"/>
              <a:ext cx="619466" cy="3555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/>
            <p:cNvCxnSpPr>
              <a:stCxn id="14" idx="3"/>
            </p:cNvCxnSpPr>
            <p:nvPr/>
          </p:nvCxnSpPr>
          <p:spPr>
            <a:xfrm>
              <a:off x="1791252" y="3280673"/>
              <a:ext cx="619466" cy="6991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/>
            <p:cNvCxnSpPr>
              <a:endCxn id="12" idx="2"/>
            </p:cNvCxnSpPr>
            <p:nvPr/>
          </p:nvCxnSpPr>
          <p:spPr>
            <a:xfrm flipV="1">
              <a:off x="3530097" y="3592920"/>
              <a:ext cx="458630" cy="523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>
              <a:endCxn id="12" idx="2"/>
            </p:cNvCxnSpPr>
            <p:nvPr/>
          </p:nvCxnSpPr>
          <p:spPr>
            <a:xfrm>
              <a:off x="3530096" y="3269680"/>
              <a:ext cx="458631" cy="3232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/>
            <p:cNvCxnSpPr>
              <a:endCxn id="13" idx="2"/>
            </p:cNvCxnSpPr>
            <p:nvPr/>
          </p:nvCxnSpPr>
          <p:spPr>
            <a:xfrm>
              <a:off x="3530097" y="3291314"/>
              <a:ext cx="458630" cy="7144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/>
            <p:cNvCxnSpPr>
              <a:endCxn id="13" idx="2"/>
            </p:cNvCxnSpPr>
            <p:nvPr/>
          </p:nvCxnSpPr>
          <p:spPr>
            <a:xfrm>
              <a:off x="3530096" y="3662777"/>
              <a:ext cx="458631" cy="3429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>
              <a:endCxn id="12" idx="2"/>
            </p:cNvCxnSpPr>
            <p:nvPr/>
          </p:nvCxnSpPr>
          <p:spPr>
            <a:xfrm flipV="1">
              <a:off x="3530097" y="3592920"/>
              <a:ext cx="458630" cy="3868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/>
            <p:cNvCxnSpPr>
              <a:endCxn id="13" idx="2"/>
            </p:cNvCxnSpPr>
            <p:nvPr/>
          </p:nvCxnSpPr>
          <p:spPr>
            <a:xfrm>
              <a:off x="3530097" y="3979799"/>
              <a:ext cx="458630" cy="259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>
              <a:endCxn id="12" idx="2"/>
            </p:cNvCxnSpPr>
            <p:nvPr/>
          </p:nvCxnSpPr>
          <p:spPr>
            <a:xfrm flipV="1">
              <a:off x="3530096" y="3592920"/>
              <a:ext cx="458631" cy="7168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/>
            <p:cNvCxnSpPr>
              <a:endCxn id="13" idx="2"/>
            </p:cNvCxnSpPr>
            <p:nvPr/>
          </p:nvCxnSpPr>
          <p:spPr>
            <a:xfrm flipV="1">
              <a:off x="3530097" y="4005760"/>
              <a:ext cx="458630" cy="3176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橢圓 31"/>
            <p:cNvSpPr/>
            <p:nvPr/>
          </p:nvSpPr>
          <p:spPr>
            <a:xfrm>
              <a:off x="3279148" y="3148756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橢圓 32"/>
            <p:cNvSpPr/>
            <p:nvPr/>
          </p:nvSpPr>
          <p:spPr>
            <a:xfrm>
              <a:off x="3279148" y="3493630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4" name="橢圓 33"/>
            <p:cNvSpPr/>
            <p:nvPr/>
          </p:nvSpPr>
          <p:spPr>
            <a:xfrm>
              <a:off x="3279148" y="3837241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5" name="橢圓 34"/>
            <p:cNvSpPr/>
            <p:nvPr/>
          </p:nvSpPr>
          <p:spPr>
            <a:xfrm>
              <a:off x="3279148" y="4180852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1660188" y="3924908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1660188" y="4259242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0" name="直線單箭頭接點 39"/>
            <p:cNvCxnSpPr>
              <a:stCxn id="37" idx="3"/>
            </p:cNvCxnSpPr>
            <p:nvPr/>
          </p:nvCxnSpPr>
          <p:spPr>
            <a:xfrm flipV="1">
              <a:off x="1791252" y="3979799"/>
              <a:ext cx="619466" cy="3449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單箭頭接點 40"/>
            <p:cNvCxnSpPr>
              <a:stCxn id="37" idx="3"/>
              <a:endCxn id="9" idx="2"/>
            </p:cNvCxnSpPr>
            <p:nvPr/>
          </p:nvCxnSpPr>
          <p:spPr>
            <a:xfrm flipV="1">
              <a:off x="1791252" y="3636188"/>
              <a:ext cx="619466" cy="688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>
              <a:stCxn id="36" idx="3"/>
              <a:endCxn id="9" idx="2"/>
            </p:cNvCxnSpPr>
            <p:nvPr/>
          </p:nvCxnSpPr>
          <p:spPr>
            <a:xfrm flipV="1">
              <a:off x="1791252" y="3636188"/>
              <a:ext cx="619466" cy="35425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48"/>
            <p:cNvCxnSpPr/>
            <p:nvPr/>
          </p:nvCxnSpPr>
          <p:spPr>
            <a:xfrm>
              <a:off x="2661666" y="3619104"/>
              <a:ext cx="619466" cy="170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49"/>
            <p:cNvCxnSpPr/>
            <p:nvPr/>
          </p:nvCxnSpPr>
          <p:spPr>
            <a:xfrm>
              <a:off x="2661666" y="3619104"/>
              <a:ext cx="619466" cy="3606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單箭頭接點 50"/>
            <p:cNvCxnSpPr/>
            <p:nvPr/>
          </p:nvCxnSpPr>
          <p:spPr>
            <a:xfrm>
              <a:off x="2661666" y="3619104"/>
              <a:ext cx="619466" cy="7043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單箭頭接點 52"/>
            <p:cNvCxnSpPr/>
            <p:nvPr/>
          </p:nvCxnSpPr>
          <p:spPr>
            <a:xfrm>
              <a:off x="2661666" y="3990440"/>
              <a:ext cx="619466" cy="332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/>
            <p:cNvCxnSpPr/>
            <p:nvPr/>
          </p:nvCxnSpPr>
          <p:spPr>
            <a:xfrm flipV="1">
              <a:off x="2661666" y="3636188"/>
              <a:ext cx="619466" cy="35425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/>
            <p:cNvCxnSpPr/>
            <p:nvPr/>
          </p:nvCxnSpPr>
          <p:spPr>
            <a:xfrm flipV="1">
              <a:off x="2661666" y="3291314"/>
              <a:ext cx="619466" cy="6991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/>
            <p:cNvCxnSpPr/>
            <p:nvPr/>
          </p:nvCxnSpPr>
          <p:spPr>
            <a:xfrm>
              <a:off x="4247435" y="3599106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單箭頭接點 59"/>
            <p:cNvCxnSpPr/>
            <p:nvPr/>
          </p:nvCxnSpPr>
          <p:spPr>
            <a:xfrm>
              <a:off x="4247435" y="4012902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單箭頭接點 60"/>
            <p:cNvCxnSpPr/>
            <p:nvPr/>
          </p:nvCxnSpPr>
          <p:spPr>
            <a:xfrm flipV="1">
              <a:off x="1797739" y="3986049"/>
              <a:ext cx="612978" cy="26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單箭頭接點 61"/>
            <p:cNvCxnSpPr/>
            <p:nvPr/>
          </p:nvCxnSpPr>
          <p:spPr>
            <a:xfrm flipV="1">
              <a:off x="2678739" y="3979152"/>
              <a:ext cx="612978" cy="26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單箭頭接點 62"/>
            <p:cNvCxnSpPr>
              <a:stCxn id="9" idx="6"/>
              <a:endCxn id="32" idx="2"/>
            </p:cNvCxnSpPr>
            <p:nvPr/>
          </p:nvCxnSpPr>
          <p:spPr>
            <a:xfrm flipV="1">
              <a:off x="2661666" y="3274230"/>
              <a:ext cx="617482" cy="3619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橢圓 248"/>
            <p:cNvSpPr/>
            <p:nvPr/>
          </p:nvSpPr>
          <p:spPr>
            <a:xfrm>
              <a:off x="2406838" y="3835578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451" name="群組 450"/>
          <p:cNvGrpSpPr/>
          <p:nvPr/>
        </p:nvGrpSpPr>
        <p:grpSpPr>
          <a:xfrm rot="5400000">
            <a:off x="2857969" y="3562286"/>
            <a:ext cx="2816562" cy="1265961"/>
            <a:chOff x="5222538" y="3182974"/>
            <a:chExt cx="2816562" cy="1265961"/>
          </a:xfrm>
        </p:grpSpPr>
        <p:sp>
          <p:nvSpPr>
            <p:cNvPr id="278" name="橢圓 277"/>
            <p:cNvSpPr/>
            <p:nvPr/>
          </p:nvSpPr>
          <p:spPr>
            <a:xfrm>
              <a:off x="5973067" y="3182974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9" name="橢圓 278"/>
            <p:cNvSpPr/>
            <p:nvPr/>
          </p:nvSpPr>
          <p:spPr>
            <a:xfrm>
              <a:off x="5973067" y="3527847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80" name="橢圓 279"/>
            <p:cNvSpPr/>
            <p:nvPr/>
          </p:nvSpPr>
          <p:spPr>
            <a:xfrm>
              <a:off x="7551077" y="3484579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81" name="橢圓 280"/>
            <p:cNvSpPr/>
            <p:nvPr/>
          </p:nvSpPr>
          <p:spPr>
            <a:xfrm>
              <a:off x="7551077" y="3897419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82" name="矩形 281"/>
            <p:cNvSpPr/>
            <p:nvPr/>
          </p:nvSpPr>
          <p:spPr>
            <a:xfrm>
              <a:off x="5222538" y="3232275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83" name="直線單箭頭接點 282"/>
            <p:cNvCxnSpPr>
              <a:stCxn id="282" idx="3"/>
              <a:endCxn id="278" idx="2"/>
            </p:cNvCxnSpPr>
            <p:nvPr/>
          </p:nvCxnSpPr>
          <p:spPr>
            <a:xfrm>
              <a:off x="5353602" y="3297807"/>
              <a:ext cx="619466" cy="106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線單箭頭接點 283"/>
            <p:cNvCxnSpPr>
              <a:stCxn id="282" idx="3"/>
              <a:endCxn id="279" idx="2"/>
            </p:cNvCxnSpPr>
            <p:nvPr/>
          </p:nvCxnSpPr>
          <p:spPr>
            <a:xfrm>
              <a:off x="5353602" y="3297807"/>
              <a:ext cx="619466" cy="3555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線單箭頭接點 284"/>
            <p:cNvCxnSpPr>
              <a:stCxn id="282" idx="3"/>
            </p:cNvCxnSpPr>
            <p:nvPr/>
          </p:nvCxnSpPr>
          <p:spPr>
            <a:xfrm>
              <a:off x="5353602" y="3297807"/>
              <a:ext cx="619466" cy="6991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直線單箭頭接點 290"/>
            <p:cNvCxnSpPr>
              <a:endCxn id="280" idx="2"/>
            </p:cNvCxnSpPr>
            <p:nvPr/>
          </p:nvCxnSpPr>
          <p:spPr>
            <a:xfrm flipV="1">
              <a:off x="7092447" y="3610054"/>
              <a:ext cx="458630" cy="3868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直線單箭頭接點 291"/>
            <p:cNvCxnSpPr>
              <a:endCxn id="281" idx="2"/>
            </p:cNvCxnSpPr>
            <p:nvPr/>
          </p:nvCxnSpPr>
          <p:spPr>
            <a:xfrm>
              <a:off x="7092447" y="3996933"/>
              <a:ext cx="458630" cy="259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直線單箭頭接點 292"/>
            <p:cNvCxnSpPr>
              <a:endCxn id="280" idx="2"/>
            </p:cNvCxnSpPr>
            <p:nvPr/>
          </p:nvCxnSpPr>
          <p:spPr>
            <a:xfrm flipV="1">
              <a:off x="7092446" y="3610054"/>
              <a:ext cx="458631" cy="7168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直線單箭頭接點 293"/>
            <p:cNvCxnSpPr>
              <a:endCxn id="281" idx="2"/>
            </p:cNvCxnSpPr>
            <p:nvPr/>
          </p:nvCxnSpPr>
          <p:spPr>
            <a:xfrm flipV="1">
              <a:off x="7092447" y="4022894"/>
              <a:ext cx="458630" cy="3176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直線單箭頭接點 294"/>
            <p:cNvCxnSpPr>
              <a:stCxn id="299" idx="2"/>
              <a:endCxn id="278" idx="2"/>
            </p:cNvCxnSpPr>
            <p:nvPr/>
          </p:nvCxnSpPr>
          <p:spPr>
            <a:xfrm flipV="1">
              <a:off x="5288070" y="3308448"/>
              <a:ext cx="684997" cy="3933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直線單箭頭接點 295"/>
            <p:cNvCxnSpPr>
              <a:stCxn id="299" idx="3"/>
              <a:endCxn id="279" idx="2"/>
            </p:cNvCxnSpPr>
            <p:nvPr/>
          </p:nvCxnSpPr>
          <p:spPr>
            <a:xfrm>
              <a:off x="5353602" y="3636238"/>
              <a:ext cx="619466" cy="170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直線單箭頭接點 296"/>
            <p:cNvCxnSpPr>
              <a:stCxn id="299" idx="3"/>
            </p:cNvCxnSpPr>
            <p:nvPr/>
          </p:nvCxnSpPr>
          <p:spPr>
            <a:xfrm>
              <a:off x="5353602" y="3636238"/>
              <a:ext cx="619466" cy="3606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9" name="矩形 298"/>
            <p:cNvSpPr/>
            <p:nvPr/>
          </p:nvSpPr>
          <p:spPr>
            <a:xfrm>
              <a:off x="5222538" y="3570706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2" name="橢圓 301"/>
            <p:cNvSpPr/>
            <p:nvPr/>
          </p:nvSpPr>
          <p:spPr>
            <a:xfrm>
              <a:off x="6841498" y="3854375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03" name="橢圓 302"/>
            <p:cNvSpPr/>
            <p:nvPr/>
          </p:nvSpPr>
          <p:spPr>
            <a:xfrm>
              <a:off x="6841498" y="4197986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04" name="矩形 303"/>
            <p:cNvSpPr/>
            <p:nvPr/>
          </p:nvSpPr>
          <p:spPr>
            <a:xfrm>
              <a:off x="5222538" y="3942042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5" name="矩形 304"/>
            <p:cNvSpPr/>
            <p:nvPr/>
          </p:nvSpPr>
          <p:spPr>
            <a:xfrm>
              <a:off x="5222538" y="4276376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08" name="直線單箭頭接點 307"/>
            <p:cNvCxnSpPr>
              <a:stCxn id="305" idx="3"/>
            </p:cNvCxnSpPr>
            <p:nvPr/>
          </p:nvCxnSpPr>
          <p:spPr>
            <a:xfrm flipV="1">
              <a:off x="5353602" y="3996933"/>
              <a:ext cx="619466" cy="3449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直線單箭頭接點 308"/>
            <p:cNvCxnSpPr>
              <a:stCxn id="305" idx="3"/>
              <a:endCxn id="279" idx="2"/>
            </p:cNvCxnSpPr>
            <p:nvPr/>
          </p:nvCxnSpPr>
          <p:spPr>
            <a:xfrm flipV="1">
              <a:off x="5353602" y="3653322"/>
              <a:ext cx="619466" cy="688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直線單箭頭接點 309"/>
            <p:cNvCxnSpPr>
              <a:stCxn id="305" idx="3"/>
              <a:endCxn id="278" idx="2"/>
            </p:cNvCxnSpPr>
            <p:nvPr/>
          </p:nvCxnSpPr>
          <p:spPr>
            <a:xfrm flipV="1">
              <a:off x="5353602" y="3308448"/>
              <a:ext cx="619466" cy="103346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直線單箭頭接點 310"/>
            <p:cNvCxnSpPr>
              <a:stCxn id="304" idx="3"/>
              <a:endCxn id="279" idx="2"/>
            </p:cNvCxnSpPr>
            <p:nvPr/>
          </p:nvCxnSpPr>
          <p:spPr>
            <a:xfrm flipV="1">
              <a:off x="5353602" y="3653322"/>
              <a:ext cx="619466" cy="35425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直線單箭頭接點 311"/>
            <p:cNvCxnSpPr>
              <a:stCxn id="304" idx="3"/>
              <a:endCxn id="278" idx="2"/>
            </p:cNvCxnSpPr>
            <p:nvPr/>
          </p:nvCxnSpPr>
          <p:spPr>
            <a:xfrm flipV="1">
              <a:off x="5353602" y="3308448"/>
              <a:ext cx="619466" cy="6991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線單箭頭接點 314"/>
            <p:cNvCxnSpPr/>
            <p:nvPr/>
          </p:nvCxnSpPr>
          <p:spPr>
            <a:xfrm>
              <a:off x="6224016" y="3297807"/>
              <a:ext cx="619466" cy="69912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直線單箭頭接點 315"/>
            <p:cNvCxnSpPr/>
            <p:nvPr/>
          </p:nvCxnSpPr>
          <p:spPr>
            <a:xfrm>
              <a:off x="6224016" y="3297807"/>
              <a:ext cx="619466" cy="10427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線單箭頭接點 317"/>
            <p:cNvCxnSpPr/>
            <p:nvPr/>
          </p:nvCxnSpPr>
          <p:spPr>
            <a:xfrm>
              <a:off x="6224016" y="3636238"/>
              <a:ext cx="619466" cy="36069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線單箭頭接點 318"/>
            <p:cNvCxnSpPr/>
            <p:nvPr/>
          </p:nvCxnSpPr>
          <p:spPr>
            <a:xfrm>
              <a:off x="6224016" y="3636238"/>
              <a:ext cx="619466" cy="7043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線單箭頭接點 320"/>
            <p:cNvCxnSpPr/>
            <p:nvPr/>
          </p:nvCxnSpPr>
          <p:spPr>
            <a:xfrm>
              <a:off x="6224016" y="4007574"/>
              <a:ext cx="619466" cy="332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線單箭頭接點 326"/>
            <p:cNvCxnSpPr/>
            <p:nvPr/>
          </p:nvCxnSpPr>
          <p:spPr>
            <a:xfrm>
              <a:off x="7809785" y="3616240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線單箭頭接點 327"/>
            <p:cNvCxnSpPr/>
            <p:nvPr/>
          </p:nvCxnSpPr>
          <p:spPr>
            <a:xfrm>
              <a:off x="7809785" y="4030036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線單箭頭接點 274"/>
            <p:cNvCxnSpPr/>
            <p:nvPr/>
          </p:nvCxnSpPr>
          <p:spPr>
            <a:xfrm flipV="1">
              <a:off x="5360089" y="4003183"/>
              <a:ext cx="612978" cy="26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線單箭頭接點 275"/>
            <p:cNvCxnSpPr/>
            <p:nvPr/>
          </p:nvCxnSpPr>
          <p:spPr>
            <a:xfrm flipV="1">
              <a:off x="6241089" y="3996286"/>
              <a:ext cx="612978" cy="26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橢圓 271"/>
            <p:cNvSpPr/>
            <p:nvPr/>
          </p:nvSpPr>
          <p:spPr>
            <a:xfrm>
              <a:off x="5969188" y="3852712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450" name="群組 449"/>
          <p:cNvGrpSpPr/>
          <p:nvPr/>
        </p:nvGrpSpPr>
        <p:grpSpPr>
          <a:xfrm rot="5400000">
            <a:off x="1385975" y="3696735"/>
            <a:ext cx="2816562" cy="965618"/>
            <a:chOff x="1660188" y="5222258"/>
            <a:chExt cx="2816562" cy="965618"/>
          </a:xfrm>
        </p:grpSpPr>
        <p:sp>
          <p:nvSpPr>
            <p:cNvPr id="339" name="橢圓 338"/>
            <p:cNvSpPr/>
            <p:nvPr/>
          </p:nvSpPr>
          <p:spPr>
            <a:xfrm>
              <a:off x="3988727" y="5222258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40" name="橢圓 339"/>
            <p:cNvSpPr/>
            <p:nvPr/>
          </p:nvSpPr>
          <p:spPr>
            <a:xfrm>
              <a:off x="3988727" y="5635098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350" name="直線單箭頭接點 349"/>
            <p:cNvCxnSpPr>
              <a:endCxn id="339" idx="2"/>
            </p:cNvCxnSpPr>
            <p:nvPr/>
          </p:nvCxnSpPr>
          <p:spPr>
            <a:xfrm flipV="1">
              <a:off x="3530097" y="5347733"/>
              <a:ext cx="458630" cy="3868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直線單箭頭接點 350"/>
            <p:cNvCxnSpPr>
              <a:endCxn id="340" idx="2"/>
            </p:cNvCxnSpPr>
            <p:nvPr/>
          </p:nvCxnSpPr>
          <p:spPr>
            <a:xfrm>
              <a:off x="3530097" y="5734612"/>
              <a:ext cx="458630" cy="259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直線單箭頭接點 351"/>
            <p:cNvCxnSpPr>
              <a:endCxn id="339" idx="2"/>
            </p:cNvCxnSpPr>
            <p:nvPr/>
          </p:nvCxnSpPr>
          <p:spPr>
            <a:xfrm flipV="1">
              <a:off x="3530096" y="5347733"/>
              <a:ext cx="458631" cy="7168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直線單箭頭接點 352"/>
            <p:cNvCxnSpPr>
              <a:endCxn id="340" idx="2"/>
            </p:cNvCxnSpPr>
            <p:nvPr/>
          </p:nvCxnSpPr>
          <p:spPr>
            <a:xfrm flipV="1">
              <a:off x="3530097" y="5760573"/>
              <a:ext cx="458630" cy="3176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橢圓 360"/>
            <p:cNvSpPr/>
            <p:nvPr/>
          </p:nvSpPr>
          <p:spPr>
            <a:xfrm>
              <a:off x="3279148" y="5592054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62" name="橢圓 361"/>
            <p:cNvSpPr/>
            <p:nvPr/>
          </p:nvSpPr>
          <p:spPr>
            <a:xfrm>
              <a:off x="3279148" y="5935665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63" name="矩形 362"/>
            <p:cNvSpPr/>
            <p:nvPr/>
          </p:nvSpPr>
          <p:spPr>
            <a:xfrm>
              <a:off x="1660188" y="5679721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4" name="矩形 363"/>
            <p:cNvSpPr/>
            <p:nvPr/>
          </p:nvSpPr>
          <p:spPr>
            <a:xfrm>
              <a:off x="1660188" y="6014055"/>
              <a:ext cx="131064" cy="1310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65" name="直線單箭頭接點 364"/>
            <p:cNvCxnSpPr>
              <a:stCxn id="364" idx="3"/>
            </p:cNvCxnSpPr>
            <p:nvPr/>
          </p:nvCxnSpPr>
          <p:spPr>
            <a:xfrm flipV="1">
              <a:off x="1791252" y="6078223"/>
              <a:ext cx="619466" cy="1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直線單箭頭接點 365"/>
            <p:cNvCxnSpPr>
              <a:stCxn id="363" idx="3"/>
            </p:cNvCxnSpPr>
            <p:nvPr/>
          </p:nvCxnSpPr>
          <p:spPr>
            <a:xfrm>
              <a:off x="1791252" y="5745253"/>
              <a:ext cx="619466" cy="332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線單箭頭接點 366"/>
            <p:cNvCxnSpPr>
              <a:stCxn id="364" idx="3"/>
            </p:cNvCxnSpPr>
            <p:nvPr/>
          </p:nvCxnSpPr>
          <p:spPr>
            <a:xfrm flipV="1">
              <a:off x="1791252" y="5734612"/>
              <a:ext cx="619466" cy="3449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直線單箭頭接點 378"/>
            <p:cNvCxnSpPr/>
            <p:nvPr/>
          </p:nvCxnSpPr>
          <p:spPr>
            <a:xfrm flipV="1">
              <a:off x="2661666" y="6078223"/>
              <a:ext cx="619466" cy="13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直線單箭頭接點 379"/>
            <p:cNvCxnSpPr/>
            <p:nvPr/>
          </p:nvCxnSpPr>
          <p:spPr>
            <a:xfrm>
              <a:off x="2661666" y="5745253"/>
              <a:ext cx="619466" cy="332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直線單箭頭接點 380"/>
            <p:cNvCxnSpPr/>
            <p:nvPr/>
          </p:nvCxnSpPr>
          <p:spPr>
            <a:xfrm flipV="1">
              <a:off x="2661666" y="5734612"/>
              <a:ext cx="619466" cy="3449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直線單箭頭接點 385"/>
            <p:cNvCxnSpPr/>
            <p:nvPr/>
          </p:nvCxnSpPr>
          <p:spPr>
            <a:xfrm>
              <a:off x="4247435" y="5353919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直線單箭頭接點 386"/>
            <p:cNvCxnSpPr/>
            <p:nvPr/>
          </p:nvCxnSpPr>
          <p:spPr>
            <a:xfrm>
              <a:off x="4247435" y="5767715"/>
              <a:ext cx="22931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直線單箭頭接點 333"/>
            <p:cNvCxnSpPr/>
            <p:nvPr/>
          </p:nvCxnSpPr>
          <p:spPr>
            <a:xfrm flipV="1">
              <a:off x="1797739" y="5740862"/>
              <a:ext cx="612978" cy="26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直線單箭頭接點 334"/>
            <p:cNvCxnSpPr/>
            <p:nvPr/>
          </p:nvCxnSpPr>
          <p:spPr>
            <a:xfrm flipV="1">
              <a:off x="2678739" y="5733965"/>
              <a:ext cx="612978" cy="26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橢圓 330"/>
            <p:cNvSpPr/>
            <p:nvPr/>
          </p:nvSpPr>
          <p:spPr>
            <a:xfrm>
              <a:off x="2406838" y="5590391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32" name="橢圓 331"/>
            <p:cNvSpPr/>
            <p:nvPr/>
          </p:nvSpPr>
          <p:spPr>
            <a:xfrm>
              <a:off x="2405946" y="5936927"/>
              <a:ext cx="250949" cy="25094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456" name="文字方塊 455"/>
          <p:cNvSpPr txBox="1"/>
          <p:nvPr/>
        </p:nvSpPr>
        <p:spPr>
          <a:xfrm>
            <a:off x="3550762" y="1801949"/>
            <a:ext cx="204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testing data x</a:t>
            </a:r>
            <a:endParaRPr lang="zh-TW" altLang="en-US" sz="2400" baseline="-25000" dirty="0"/>
          </a:p>
        </p:txBody>
      </p:sp>
      <p:sp>
        <p:nvSpPr>
          <p:cNvPr id="139" name="矩形 138"/>
          <p:cNvSpPr/>
          <p:nvPr/>
        </p:nvSpPr>
        <p:spPr>
          <a:xfrm>
            <a:off x="294842" y="1589029"/>
            <a:ext cx="2941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Testing of Dropout</a:t>
            </a:r>
            <a:endParaRPr lang="en-US" altLang="zh-TW" sz="2800" dirty="0"/>
          </a:p>
        </p:txBody>
      </p:sp>
      <p:sp>
        <p:nvSpPr>
          <p:cNvPr id="140" name="文字方塊 139"/>
          <p:cNvSpPr txBox="1"/>
          <p:nvPr/>
        </p:nvSpPr>
        <p:spPr>
          <a:xfrm rot="5400000">
            <a:off x="4753630" y="3944577"/>
            <a:ext cx="964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41" name="文字方塊 140"/>
          <p:cNvSpPr txBox="1"/>
          <p:nvPr/>
        </p:nvSpPr>
        <p:spPr>
          <a:xfrm>
            <a:off x="1543010" y="6234302"/>
            <a:ext cx="2461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average</a:t>
            </a:r>
            <a:endParaRPr lang="zh-TW" altLang="en-US" sz="2400" dirty="0"/>
          </a:p>
        </p:txBody>
      </p:sp>
      <p:cxnSp>
        <p:nvCxnSpPr>
          <p:cNvPr id="142" name="直線單箭頭接點 141"/>
          <p:cNvCxnSpPr/>
          <p:nvPr/>
        </p:nvCxnSpPr>
        <p:spPr>
          <a:xfrm flipH="1">
            <a:off x="1261193" y="2265579"/>
            <a:ext cx="2475008" cy="46635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/>
          <p:cNvCxnSpPr/>
          <p:nvPr/>
        </p:nvCxnSpPr>
        <p:spPr>
          <a:xfrm flipH="1">
            <a:off x="2864225" y="2289348"/>
            <a:ext cx="871977" cy="42657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單箭頭接點 144"/>
          <p:cNvCxnSpPr/>
          <p:nvPr/>
        </p:nvCxnSpPr>
        <p:spPr>
          <a:xfrm>
            <a:off x="3710789" y="2289348"/>
            <a:ext cx="567922" cy="45313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文字方塊 150"/>
          <p:cNvSpPr txBox="1"/>
          <p:nvPr/>
        </p:nvSpPr>
        <p:spPr>
          <a:xfrm>
            <a:off x="692250" y="5488889"/>
            <a:ext cx="7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-25000" dirty="0"/>
              <a:t>1</a:t>
            </a:r>
            <a:endParaRPr lang="zh-TW" altLang="en-US" sz="2400" baseline="-25000" dirty="0"/>
          </a:p>
        </p:txBody>
      </p:sp>
      <p:sp>
        <p:nvSpPr>
          <p:cNvPr id="152" name="文字方塊 151"/>
          <p:cNvSpPr txBox="1"/>
          <p:nvPr/>
        </p:nvSpPr>
        <p:spPr>
          <a:xfrm>
            <a:off x="2598515" y="5533856"/>
            <a:ext cx="7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-25000" dirty="0"/>
              <a:t>2</a:t>
            </a:r>
            <a:endParaRPr lang="zh-TW" altLang="en-US" sz="2400" baseline="-25000" dirty="0"/>
          </a:p>
        </p:txBody>
      </p:sp>
      <p:sp>
        <p:nvSpPr>
          <p:cNvPr id="153" name="文字方塊 152"/>
          <p:cNvSpPr txBox="1"/>
          <p:nvPr/>
        </p:nvSpPr>
        <p:spPr>
          <a:xfrm>
            <a:off x="3968737" y="5516071"/>
            <a:ext cx="7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-25000" dirty="0"/>
              <a:t>3</a:t>
            </a:r>
            <a:endParaRPr lang="zh-TW" altLang="en-US" sz="2400" baseline="-25000" dirty="0"/>
          </a:p>
        </p:txBody>
      </p:sp>
      <p:cxnSp>
        <p:nvCxnSpPr>
          <p:cNvPr id="154" name="直線單箭頭接點 153"/>
          <p:cNvCxnSpPr/>
          <p:nvPr/>
        </p:nvCxnSpPr>
        <p:spPr>
          <a:xfrm>
            <a:off x="1212747" y="5995521"/>
            <a:ext cx="910217" cy="37798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單箭頭接點 154"/>
          <p:cNvCxnSpPr>
            <a:stCxn id="152" idx="2"/>
          </p:cNvCxnSpPr>
          <p:nvPr/>
        </p:nvCxnSpPr>
        <p:spPr>
          <a:xfrm flipH="1">
            <a:off x="2920178" y="5995521"/>
            <a:ext cx="56276" cy="3530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單箭頭接點 155"/>
          <p:cNvCxnSpPr/>
          <p:nvPr/>
        </p:nvCxnSpPr>
        <p:spPr>
          <a:xfrm flipH="1">
            <a:off x="3417942" y="5976372"/>
            <a:ext cx="833815" cy="39713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群組 163"/>
          <p:cNvGrpSpPr/>
          <p:nvPr/>
        </p:nvGrpSpPr>
        <p:grpSpPr>
          <a:xfrm rot="5400000">
            <a:off x="4923459" y="3546428"/>
            <a:ext cx="2893086" cy="1335452"/>
            <a:chOff x="7997554" y="1461721"/>
            <a:chExt cx="5723548" cy="2641997"/>
          </a:xfrm>
        </p:grpSpPr>
        <p:grpSp>
          <p:nvGrpSpPr>
            <p:cNvPr id="165" name="群組 164"/>
            <p:cNvGrpSpPr/>
            <p:nvPr/>
          </p:nvGrpSpPr>
          <p:grpSpPr>
            <a:xfrm>
              <a:off x="7997554" y="1461721"/>
              <a:ext cx="5723548" cy="2641997"/>
              <a:chOff x="1904899" y="2535995"/>
              <a:chExt cx="5723548" cy="2641997"/>
            </a:xfrm>
          </p:grpSpPr>
          <p:sp>
            <p:nvSpPr>
              <p:cNvPr id="169" name="橢圓 168"/>
              <p:cNvSpPr/>
              <p:nvPr/>
            </p:nvSpPr>
            <p:spPr>
              <a:xfrm>
                <a:off x="3430053" y="2570711"/>
                <a:ext cx="509954" cy="5099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0" name="橢圓 169"/>
              <p:cNvSpPr/>
              <p:nvPr/>
            </p:nvSpPr>
            <p:spPr>
              <a:xfrm>
                <a:off x="3430053" y="3271530"/>
                <a:ext cx="509954" cy="5099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71" name="橢圓 170"/>
              <p:cNvSpPr/>
              <p:nvPr/>
            </p:nvSpPr>
            <p:spPr>
              <a:xfrm>
                <a:off x="3430053" y="3969784"/>
                <a:ext cx="509954" cy="5099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72" name="橢圓 171"/>
              <p:cNvSpPr/>
              <p:nvPr/>
            </p:nvSpPr>
            <p:spPr>
              <a:xfrm>
                <a:off x="3430053" y="4668038"/>
                <a:ext cx="509954" cy="5099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73" name="橢圓 172"/>
              <p:cNvSpPr/>
              <p:nvPr/>
            </p:nvSpPr>
            <p:spPr>
              <a:xfrm>
                <a:off x="6636734" y="3183605"/>
                <a:ext cx="509954" cy="5099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74" name="橢圓 173"/>
              <p:cNvSpPr/>
              <p:nvPr/>
            </p:nvSpPr>
            <p:spPr>
              <a:xfrm>
                <a:off x="6636734" y="4022539"/>
                <a:ext cx="509954" cy="5099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75" name="矩形 174"/>
              <p:cNvSpPr/>
              <p:nvPr/>
            </p:nvSpPr>
            <p:spPr>
              <a:xfrm>
                <a:off x="1904899" y="2670896"/>
                <a:ext cx="266335" cy="26633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76" name="直線單箭頭接點 175"/>
              <p:cNvCxnSpPr>
                <a:stCxn id="175" idx="3"/>
                <a:endCxn id="169" idx="2"/>
              </p:cNvCxnSpPr>
              <p:nvPr/>
            </p:nvCxnSpPr>
            <p:spPr>
              <a:xfrm>
                <a:off x="2171234" y="2804064"/>
                <a:ext cx="1258819" cy="2162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線單箭頭接點 176"/>
              <p:cNvCxnSpPr>
                <a:stCxn id="175" idx="3"/>
                <a:endCxn id="170" idx="2"/>
              </p:cNvCxnSpPr>
              <p:nvPr/>
            </p:nvCxnSpPr>
            <p:spPr>
              <a:xfrm>
                <a:off x="2171234" y="2804064"/>
                <a:ext cx="1258819" cy="72244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線單箭頭接點 177"/>
              <p:cNvCxnSpPr>
                <a:stCxn id="175" idx="3"/>
                <a:endCxn id="171" idx="2"/>
              </p:cNvCxnSpPr>
              <p:nvPr/>
            </p:nvCxnSpPr>
            <p:spPr>
              <a:xfrm>
                <a:off x="2171234" y="2804064"/>
                <a:ext cx="1258819" cy="142069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線單箭頭接點 178"/>
              <p:cNvCxnSpPr>
                <a:stCxn id="175" idx="3"/>
                <a:endCxn id="172" idx="2"/>
              </p:cNvCxnSpPr>
              <p:nvPr/>
            </p:nvCxnSpPr>
            <p:spPr>
              <a:xfrm>
                <a:off x="2171234" y="2804064"/>
                <a:ext cx="1258819" cy="211895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線單箭頭接點 179"/>
              <p:cNvCxnSpPr>
                <a:endCxn id="173" idx="2"/>
              </p:cNvCxnSpPr>
              <p:nvPr/>
            </p:nvCxnSpPr>
            <p:spPr>
              <a:xfrm flipV="1">
                <a:off x="5704749" y="3438582"/>
                <a:ext cx="931985" cy="10641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線單箭頭接點 180"/>
              <p:cNvCxnSpPr>
                <a:endCxn id="173" idx="2"/>
              </p:cNvCxnSpPr>
              <p:nvPr/>
            </p:nvCxnSpPr>
            <p:spPr>
              <a:xfrm>
                <a:off x="5704748" y="2781725"/>
                <a:ext cx="931986" cy="65685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線單箭頭接點 181"/>
              <p:cNvCxnSpPr>
                <a:endCxn id="174" idx="2"/>
              </p:cNvCxnSpPr>
              <p:nvPr/>
            </p:nvCxnSpPr>
            <p:spPr>
              <a:xfrm>
                <a:off x="5704749" y="2825688"/>
                <a:ext cx="931985" cy="145182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線單箭頭接點 182"/>
              <p:cNvCxnSpPr>
                <a:endCxn id="174" idx="2"/>
              </p:cNvCxnSpPr>
              <p:nvPr/>
            </p:nvCxnSpPr>
            <p:spPr>
              <a:xfrm>
                <a:off x="5704748" y="3580539"/>
                <a:ext cx="931986" cy="69697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線單箭頭接點 183"/>
              <p:cNvCxnSpPr>
                <a:endCxn id="173" idx="2"/>
              </p:cNvCxnSpPr>
              <p:nvPr/>
            </p:nvCxnSpPr>
            <p:spPr>
              <a:xfrm flipV="1">
                <a:off x="5704749" y="3438582"/>
                <a:ext cx="931985" cy="78617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線單箭頭接點 184"/>
              <p:cNvCxnSpPr>
                <a:endCxn id="174" idx="2"/>
              </p:cNvCxnSpPr>
              <p:nvPr/>
            </p:nvCxnSpPr>
            <p:spPr>
              <a:xfrm>
                <a:off x="5704749" y="4224761"/>
                <a:ext cx="931985" cy="5275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線單箭頭接點 185"/>
              <p:cNvCxnSpPr>
                <a:endCxn id="173" idx="2"/>
              </p:cNvCxnSpPr>
              <p:nvPr/>
            </p:nvCxnSpPr>
            <p:spPr>
              <a:xfrm flipV="1">
                <a:off x="5704748" y="3438582"/>
                <a:ext cx="931986" cy="14567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線單箭頭接點 186"/>
              <p:cNvCxnSpPr>
                <a:endCxn id="174" idx="2"/>
              </p:cNvCxnSpPr>
              <p:nvPr/>
            </p:nvCxnSpPr>
            <p:spPr>
              <a:xfrm flipV="1">
                <a:off x="5704749" y="4277516"/>
                <a:ext cx="931985" cy="64549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線單箭頭接點 187"/>
              <p:cNvCxnSpPr>
                <a:stCxn id="192" idx="2"/>
                <a:endCxn id="169" idx="2"/>
              </p:cNvCxnSpPr>
              <p:nvPr/>
            </p:nvCxnSpPr>
            <p:spPr>
              <a:xfrm flipV="1">
                <a:off x="2038067" y="2825688"/>
                <a:ext cx="1391986" cy="7992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線單箭頭接點 188"/>
              <p:cNvCxnSpPr>
                <a:stCxn id="192" idx="3"/>
                <a:endCxn id="170" idx="2"/>
              </p:cNvCxnSpPr>
              <p:nvPr/>
            </p:nvCxnSpPr>
            <p:spPr>
              <a:xfrm>
                <a:off x="2171234" y="3491791"/>
                <a:ext cx="1258819" cy="3471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線單箭頭接點 189"/>
              <p:cNvCxnSpPr>
                <a:stCxn id="192" idx="3"/>
                <a:endCxn id="171" idx="2"/>
              </p:cNvCxnSpPr>
              <p:nvPr/>
            </p:nvCxnSpPr>
            <p:spPr>
              <a:xfrm>
                <a:off x="2171234" y="3491791"/>
                <a:ext cx="1258819" cy="7329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線單箭頭接點 190"/>
              <p:cNvCxnSpPr>
                <a:stCxn id="192" idx="3"/>
                <a:endCxn id="172" idx="2"/>
              </p:cNvCxnSpPr>
              <p:nvPr/>
            </p:nvCxnSpPr>
            <p:spPr>
              <a:xfrm>
                <a:off x="2171234" y="3491791"/>
                <a:ext cx="1258819" cy="143122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矩形 191"/>
              <p:cNvSpPr/>
              <p:nvPr/>
            </p:nvSpPr>
            <p:spPr>
              <a:xfrm>
                <a:off x="1904899" y="3358623"/>
                <a:ext cx="266335" cy="26633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3" name="橢圓 192"/>
              <p:cNvSpPr/>
              <p:nvPr/>
            </p:nvSpPr>
            <p:spPr>
              <a:xfrm>
                <a:off x="5194794" y="2535995"/>
                <a:ext cx="509954" cy="5099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4" name="橢圓 193"/>
              <p:cNvSpPr/>
              <p:nvPr/>
            </p:nvSpPr>
            <p:spPr>
              <a:xfrm>
                <a:off x="5194794" y="3236814"/>
                <a:ext cx="509954" cy="5099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95" name="橢圓 194"/>
              <p:cNvSpPr/>
              <p:nvPr/>
            </p:nvSpPr>
            <p:spPr>
              <a:xfrm>
                <a:off x="5194794" y="3935068"/>
                <a:ext cx="509954" cy="5099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96" name="橢圓 195"/>
              <p:cNvSpPr/>
              <p:nvPr/>
            </p:nvSpPr>
            <p:spPr>
              <a:xfrm>
                <a:off x="5194794" y="4633322"/>
                <a:ext cx="509954" cy="5099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97" name="矩形 196"/>
              <p:cNvSpPr/>
              <p:nvPr/>
            </p:nvSpPr>
            <p:spPr>
              <a:xfrm>
                <a:off x="1904899" y="4113217"/>
                <a:ext cx="266335" cy="26633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8" name="矩形 197"/>
              <p:cNvSpPr/>
              <p:nvPr/>
            </p:nvSpPr>
            <p:spPr>
              <a:xfrm>
                <a:off x="1904899" y="4792619"/>
                <a:ext cx="266335" cy="26633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99" name="直線單箭頭接點 198"/>
              <p:cNvCxnSpPr>
                <a:stCxn id="198" idx="3"/>
                <a:endCxn id="172" idx="2"/>
              </p:cNvCxnSpPr>
              <p:nvPr/>
            </p:nvCxnSpPr>
            <p:spPr>
              <a:xfrm flipV="1">
                <a:off x="2171234" y="4923015"/>
                <a:ext cx="1258819" cy="27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線單箭頭接點 199"/>
              <p:cNvCxnSpPr>
                <a:stCxn id="197" idx="3"/>
                <a:endCxn id="172" idx="2"/>
              </p:cNvCxnSpPr>
              <p:nvPr/>
            </p:nvCxnSpPr>
            <p:spPr>
              <a:xfrm>
                <a:off x="2171234" y="4246385"/>
                <a:ext cx="1258819" cy="67663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線單箭頭接點 200"/>
              <p:cNvCxnSpPr>
                <a:stCxn id="198" idx="3"/>
                <a:endCxn id="171" idx="2"/>
              </p:cNvCxnSpPr>
              <p:nvPr/>
            </p:nvCxnSpPr>
            <p:spPr>
              <a:xfrm flipV="1">
                <a:off x="2171234" y="4224761"/>
                <a:ext cx="1258819" cy="70102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線單箭頭接點 201"/>
              <p:cNvCxnSpPr>
                <a:stCxn id="198" idx="3"/>
                <a:endCxn id="170" idx="2"/>
              </p:cNvCxnSpPr>
              <p:nvPr/>
            </p:nvCxnSpPr>
            <p:spPr>
              <a:xfrm flipV="1">
                <a:off x="2171234" y="3526507"/>
                <a:ext cx="1258819" cy="139928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線單箭頭接點 202"/>
              <p:cNvCxnSpPr>
                <a:stCxn id="198" idx="3"/>
                <a:endCxn id="169" idx="2"/>
              </p:cNvCxnSpPr>
              <p:nvPr/>
            </p:nvCxnSpPr>
            <p:spPr>
              <a:xfrm flipV="1">
                <a:off x="2171234" y="2825688"/>
                <a:ext cx="1258819" cy="210009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線單箭頭接點 203"/>
              <p:cNvCxnSpPr>
                <a:stCxn id="197" idx="3"/>
                <a:endCxn id="170" idx="2"/>
              </p:cNvCxnSpPr>
              <p:nvPr/>
            </p:nvCxnSpPr>
            <p:spPr>
              <a:xfrm flipV="1">
                <a:off x="2171234" y="3526507"/>
                <a:ext cx="1258819" cy="7198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線單箭頭接點 204"/>
              <p:cNvCxnSpPr>
                <a:stCxn id="197" idx="3"/>
                <a:endCxn id="169" idx="2"/>
              </p:cNvCxnSpPr>
              <p:nvPr/>
            </p:nvCxnSpPr>
            <p:spPr>
              <a:xfrm flipV="1">
                <a:off x="2171234" y="2825688"/>
                <a:ext cx="1258819" cy="142069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單箭頭接點 205"/>
              <p:cNvCxnSpPr/>
              <p:nvPr/>
            </p:nvCxnSpPr>
            <p:spPr>
              <a:xfrm>
                <a:off x="3940007" y="2804064"/>
                <a:ext cx="1258819" cy="2162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線單箭頭接點 206"/>
              <p:cNvCxnSpPr/>
              <p:nvPr/>
            </p:nvCxnSpPr>
            <p:spPr>
              <a:xfrm>
                <a:off x="3940007" y="2804064"/>
                <a:ext cx="1258819" cy="72244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線單箭頭接點 207"/>
              <p:cNvCxnSpPr/>
              <p:nvPr/>
            </p:nvCxnSpPr>
            <p:spPr>
              <a:xfrm>
                <a:off x="3940007" y="2804064"/>
                <a:ext cx="1258819" cy="142069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線單箭頭接點 208"/>
              <p:cNvCxnSpPr/>
              <p:nvPr/>
            </p:nvCxnSpPr>
            <p:spPr>
              <a:xfrm>
                <a:off x="3940007" y="2804064"/>
                <a:ext cx="1258819" cy="211895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線單箭頭接點 209"/>
              <p:cNvCxnSpPr/>
              <p:nvPr/>
            </p:nvCxnSpPr>
            <p:spPr>
              <a:xfrm>
                <a:off x="3940007" y="3491791"/>
                <a:ext cx="1258819" cy="3471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線單箭頭接點 210"/>
              <p:cNvCxnSpPr/>
              <p:nvPr/>
            </p:nvCxnSpPr>
            <p:spPr>
              <a:xfrm>
                <a:off x="3940007" y="3491791"/>
                <a:ext cx="1258819" cy="7329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線單箭頭接點 211"/>
              <p:cNvCxnSpPr/>
              <p:nvPr/>
            </p:nvCxnSpPr>
            <p:spPr>
              <a:xfrm>
                <a:off x="3940007" y="3491791"/>
                <a:ext cx="1258819" cy="143122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線單箭頭接點 212"/>
              <p:cNvCxnSpPr/>
              <p:nvPr/>
            </p:nvCxnSpPr>
            <p:spPr>
              <a:xfrm flipV="1">
                <a:off x="3940007" y="4923015"/>
                <a:ext cx="1258819" cy="27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線單箭頭接點 213"/>
              <p:cNvCxnSpPr/>
              <p:nvPr/>
            </p:nvCxnSpPr>
            <p:spPr>
              <a:xfrm>
                <a:off x="3940007" y="4246385"/>
                <a:ext cx="1258819" cy="67663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線單箭頭接點 214"/>
              <p:cNvCxnSpPr/>
              <p:nvPr/>
            </p:nvCxnSpPr>
            <p:spPr>
              <a:xfrm flipV="1">
                <a:off x="3940007" y="4224761"/>
                <a:ext cx="1258819" cy="70102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直線單箭頭接點 215"/>
              <p:cNvCxnSpPr/>
              <p:nvPr/>
            </p:nvCxnSpPr>
            <p:spPr>
              <a:xfrm flipV="1">
                <a:off x="3940007" y="3526507"/>
                <a:ext cx="1258819" cy="139928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線單箭頭接點 216"/>
              <p:cNvCxnSpPr/>
              <p:nvPr/>
            </p:nvCxnSpPr>
            <p:spPr>
              <a:xfrm flipV="1">
                <a:off x="3940007" y="2825688"/>
                <a:ext cx="1258819" cy="210009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線單箭頭接點 217"/>
              <p:cNvCxnSpPr/>
              <p:nvPr/>
            </p:nvCxnSpPr>
            <p:spPr>
              <a:xfrm flipV="1">
                <a:off x="3940007" y="3526507"/>
                <a:ext cx="1258819" cy="7198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直線單箭頭接點 218"/>
              <p:cNvCxnSpPr/>
              <p:nvPr/>
            </p:nvCxnSpPr>
            <p:spPr>
              <a:xfrm flipV="1">
                <a:off x="3940007" y="2825688"/>
                <a:ext cx="1258819" cy="142069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直線單箭頭接點 219"/>
              <p:cNvCxnSpPr/>
              <p:nvPr/>
            </p:nvCxnSpPr>
            <p:spPr>
              <a:xfrm>
                <a:off x="7162454" y="3451153"/>
                <a:ext cx="465993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直線單箭頭接點 220"/>
              <p:cNvCxnSpPr/>
              <p:nvPr/>
            </p:nvCxnSpPr>
            <p:spPr>
              <a:xfrm>
                <a:off x="7162454" y="4292030"/>
                <a:ext cx="465993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6" name="直線單箭頭接點 165"/>
            <p:cNvCxnSpPr/>
            <p:nvPr/>
          </p:nvCxnSpPr>
          <p:spPr>
            <a:xfrm flipV="1">
              <a:off x="8277073" y="3163187"/>
              <a:ext cx="1245635" cy="53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線單箭頭接點 166"/>
            <p:cNvCxnSpPr/>
            <p:nvPr/>
          </p:nvCxnSpPr>
          <p:spPr>
            <a:xfrm flipV="1">
              <a:off x="10067356" y="3149173"/>
              <a:ext cx="1245635" cy="53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單箭頭接點 167"/>
            <p:cNvCxnSpPr>
              <a:stCxn id="170" idx="6"/>
              <a:endCxn id="193" idx="2"/>
            </p:cNvCxnSpPr>
            <p:nvPr/>
          </p:nvCxnSpPr>
          <p:spPr>
            <a:xfrm flipV="1">
              <a:off x="10032662" y="1716698"/>
              <a:ext cx="1254787" cy="735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字方塊 29"/>
          <p:cNvSpPr txBox="1"/>
          <p:nvPr/>
        </p:nvSpPr>
        <p:spPr>
          <a:xfrm>
            <a:off x="7362663" y="3343821"/>
            <a:ext cx="1292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All the weights multiply 1-p%</a:t>
            </a:r>
            <a:endParaRPr lang="zh-TW" altLang="en-US" sz="2400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4713451" y="6161139"/>
            <a:ext cx="93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</a:rPr>
              <a:t>≈</a:t>
            </a:r>
          </a:p>
        </p:txBody>
      </p:sp>
      <p:sp>
        <p:nvSpPr>
          <p:cNvPr id="226" name="文字方塊 225"/>
          <p:cNvSpPr txBox="1"/>
          <p:nvPr/>
        </p:nvSpPr>
        <p:spPr>
          <a:xfrm>
            <a:off x="5988754" y="6168113"/>
            <a:ext cx="75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y</a:t>
            </a:r>
            <a:endParaRPr lang="zh-TW" altLang="en-US" sz="2800" baseline="-25000" dirty="0"/>
          </a:p>
        </p:txBody>
      </p:sp>
      <p:cxnSp>
        <p:nvCxnSpPr>
          <p:cNvPr id="229" name="直線單箭頭接點 228"/>
          <p:cNvCxnSpPr/>
          <p:nvPr/>
        </p:nvCxnSpPr>
        <p:spPr>
          <a:xfrm>
            <a:off x="5492560" y="2269719"/>
            <a:ext cx="869756" cy="4502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線單箭頭接點 229"/>
          <p:cNvCxnSpPr/>
          <p:nvPr/>
        </p:nvCxnSpPr>
        <p:spPr>
          <a:xfrm>
            <a:off x="6369354" y="5768954"/>
            <a:ext cx="0" cy="4531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4777790" y="5953678"/>
            <a:ext cx="869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>
                <a:solidFill>
                  <a:srgbClr val="FF0000"/>
                </a:solidFill>
              </a:rPr>
              <a:t>?????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4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/>
      <p:bldP spid="226" grpId="0"/>
      <p:bldP spid="3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More about dropout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2">
              <a:spcBef>
                <a:spcPts val="1000"/>
              </a:spcBef>
            </a:pPr>
            <a:r>
              <a:rPr lang="en-US" altLang="zh-TW" sz="2400" dirty="0"/>
              <a:t>More reference for dropout </a:t>
            </a:r>
            <a:r>
              <a:rPr lang="en-US" altLang="zh-TW" sz="1800" dirty="0">
                <a:solidFill>
                  <a:srgbClr val="0000FF"/>
                </a:solidFill>
              </a:rPr>
              <a:t>[</a:t>
            </a:r>
            <a:r>
              <a:rPr lang="en-US" altLang="zh-TW" sz="1800" dirty="0" err="1">
                <a:solidFill>
                  <a:srgbClr val="0000FF"/>
                </a:solidFill>
              </a:rPr>
              <a:t>Nitish</a:t>
            </a:r>
            <a:r>
              <a:rPr lang="en-US" altLang="zh-TW" sz="1800" dirty="0">
                <a:solidFill>
                  <a:srgbClr val="0000FF"/>
                </a:solidFill>
              </a:rPr>
              <a:t> Srivastava, JMLR’14] [Pierre </a:t>
            </a:r>
            <a:r>
              <a:rPr lang="en-US" altLang="zh-TW" sz="1800" dirty="0" err="1">
                <a:solidFill>
                  <a:srgbClr val="0000FF"/>
                </a:solidFill>
              </a:rPr>
              <a:t>Baldi</a:t>
            </a:r>
            <a:r>
              <a:rPr lang="en-US" altLang="zh-TW" sz="1800" dirty="0">
                <a:solidFill>
                  <a:srgbClr val="0000FF"/>
                </a:solidFill>
              </a:rPr>
              <a:t>, NIPS’13][Geoffrey E. Hinton, arXiv’12]</a:t>
            </a:r>
          </a:p>
          <a:p>
            <a:pPr marL="228600" lvl="2">
              <a:spcBef>
                <a:spcPts val="1000"/>
              </a:spcBef>
            </a:pPr>
            <a:r>
              <a:rPr lang="en-US" altLang="zh-TW" sz="2400" dirty="0"/>
              <a:t>Dropout works better with </a:t>
            </a:r>
            <a:r>
              <a:rPr lang="en-US" altLang="zh-TW" sz="2400" dirty="0" err="1"/>
              <a:t>Maxout</a:t>
            </a:r>
            <a:r>
              <a:rPr lang="en-US" altLang="zh-TW" sz="2400" dirty="0"/>
              <a:t> </a:t>
            </a:r>
            <a:r>
              <a:rPr lang="en-US" altLang="zh-TW" sz="1800" dirty="0">
                <a:solidFill>
                  <a:srgbClr val="0000FF"/>
                </a:solidFill>
              </a:rPr>
              <a:t>[Ian J. </a:t>
            </a:r>
            <a:r>
              <a:rPr lang="en-US" altLang="zh-TW" sz="1800" dirty="0" err="1">
                <a:solidFill>
                  <a:srgbClr val="0000FF"/>
                </a:solidFill>
              </a:rPr>
              <a:t>Goodfellow</a:t>
            </a:r>
            <a:r>
              <a:rPr lang="en-US" altLang="zh-TW" sz="1800" dirty="0">
                <a:solidFill>
                  <a:srgbClr val="0000FF"/>
                </a:solidFill>
              </a:rPr>
              <a:t>, ICML’13]</a:t>
            </a:r>
          </a:p>
          <a:p>
            <a:pPr marL="228600" lvl="2">
              <a:spcBef>
                <a:spcPts val="1000"/>
              </a:spcBef>
            </a:pPr>
            <a:r>
              <a:rPr lang="en-US" altLang="zh-TW" sz="2400" dirty="0" err="1"/>
              <a:t>Dropconnect</a:t>
            </a:r>
            <a:r>
              <a:rPr lang="en-US" altLang="zh-TW" sz="2400" dirty="0"/>
              <a:t> </a:t>
            </a:r>
            <a:r>
              <a:rPr lang="en-US" altLang="zh-TW" sz="1800" dirty="0">
                <a:solidFill>
                  <a:srgbClr val="0000FF"/>
                </a:solidFill>
              </a:rPr>
              <a:t>[Li Wan, </a:t>
            </a:r>
            <a:r>
              <a:rPr lang="en-US" altLang="zh-TW" sz="1800" i="1" dirty="0">
                <a:solidFill>
                  <a:srgbClr val="0000FF"/>
                </a:solidFill>
              </a:rPr>
              <a:t>ICML’13</a:t>
            </a:r>
            <a:r>
              <a:rPr lang="en-US" altLang="zh-TW" sz="1800" dirty="0">
                <a:solidFill>
                  <a:srgbClr val="0000FF"/>
                </a:solidFill>
              </a:rPr>
              <a:t>]</a:t>
            </a:r>
          </a:p>
          <a:p>
            <a:pPr marL="685800" lvl="3">
              <a:spcBef>
                <a:spcPts val="1000"/>
              </a:spcBef>
            </a:pPr>
            <a:r>
              <a:rPr lang="en-US" altLang="zh-TW" sz="2200" dirty="0"/>
              <a:t>Dropout delete neurons</a:t>
            </a:r>
          </a:p>
          <a:p>
            <a:pPr marL="685800" lvl="3">
              <a:spcBef>
                <a:spcPts val="1000"/>
              </a:spcBef>
            </a:pPr>
            <a:r>
              <a:rPr lang="en-US" altLang="zh-TW" sz="2200" dirty="0" err="1"/>
              <a:t>Dropconnect</a:t>
            </a:r>
            <a:r>
              <a:rPr lang="en-US" altLang="zh-TW" sz="2200" dirty="0"/>
              <a:t> deletes the connection between neurons</a:t>
            </a:r>
          </a:p>
          <a:p>
            <a:pPr marL="228600" lvl="2">
              <a:spcBef>
                <a:spcPts val="1000"/>
              </a:spcBef>
            </a:pPr>
            <a:r>
              <a:rPr lang="en-US" altLang="zh-TW" sz="2400" dirty="0"/>
              <a:t>Annealed dropout </a:t>
            </a:r>
            <a:r>
              <a:rPr lang="en-US" altLang="zh-TW" sz="1800" dirty="0">
                <a:solidFill>
                  <a:srgbClr val="0000FF"/>
                </a:solidFill>
              </a:rPr>
              <a:t>[S.J. Rennie, SLT’14]</a:t>
            </a:r>
          </a:p>
          <a:p>
            <a:pPr marL="685800" lvl="3">
              <a:spcBef>
                <a:spcPts val="1000"/>
              </a:spcBef>
            </a:pPr>
            <a:r>
              <a:rPr lang="en-US" altLang="zh-TW" sz="2200" dirty="0"/>
              <a:t>Dropout rate decreases by epochs</a:t>
            </a:r>
          </a:p>
          <a:p>
            <a:pPr marL="228600" lvl="2">
              <a:spcBef>
                <a:spcPts val="1000"/>
              </a:spcBef>
            </a:pPr>
            <a:r>
              <a:rPr lang="en-US" altLang="zh-TW" sz="2400" dirty="0"/>
              <a:t>Standout </a:t>
            </a:r>
            <a:r>
              <a:rPr lang="en-US" altLang="zh-TW" sz="1800" dirty="0">
                <a:solidFill>
                  <a:srgbClr val="0000FF"/>
                </a:solidFill>
              </a:rPr>
              <a:t>[J. Ba, NISP’13]</a:t>
            </a:r>
          </a:p>
          <a:p>
            <a:pPr marL="685800" lvl="3">
              <a:spcBef>
                <a:spcPts val="1000"/>
              </a:spcBef>
            </a:pPr>
            <a:r>
              <a:rPr lang="en-US" altLang="zh-TW" sz="2200" dirty="0"/>
              <a:t>Each neural has different dropout rate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9538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Neural Network </a:t>
            </a:r>
            <a:endParaRPr lang="zh-TW" altLang="en-US" dirty="0"/>
          </a:p>
        </p:txBody>
      </p:sp>
      <p:cxnSp>
        <p:nvCxnSpPr>
          <p:cNvPr id="36" name="直線單箭頭接點 35"/>
          <p:cNvCxnSpPr/>
          <p:nvPr/>
        </p:nvCxnSpPr>
        <p:spPr>
          <a:xfrm flipV="1">
            <a:off x="6481058" y="4644756"/>
            <a:ext cx="804687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555712" y="5666374"/>
            <a:ext cx="596697" cy="584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>
            <a:endCxn id="22" idx="1"/>
          </p:cNvCxnSpPr>
          <p:nvPr/>
        </p:nvCxnSpPr>
        <p:spPr>
          <a:xfrm flipV="1">
            <a:off x="2470495" y="4655201"/>
            <a:ext cx="2145559" cy="125331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橢圓 6"/>
          <p:cNvSpPr/>
          <p:nvPr/>
        </p:nvSpPr>
        <p:spPr>
          <a:xfrm>
            <a:off x="5770626" y="4146295"/>
            <a:ext cx="941612" cy="9416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4957568" y="4624599"/>
            <a:ext cx="804687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>
            <a:endCxn id="22" idx="1"/>
          </p:cNvCxnSpPr>
          <p:nvPr/>
        </p:nvCxnSpPr>
        <p:spPr>
          <a:xfrm>
            <a:off x="2478115" y="4645872"/>
            <a:ext cx="2137939" cy="93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>
            <a:endCxn id="22" idx="1"/>
          </p:cNvCxnSpPr>
          <p:nvPr/>
        </p:nvCxnSpPr>
        <p:spPr>
          <a:xfrm>
            <a:off x="2478115" y="3369669"/>
            <a:ext cx="2137939" cy="12855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4616054" y="4395041"/>
            <a:ext cx="520319" cy="520319"/>
            <a:chOff x="3342651" y="3507082"/>
            <a:chExt cx="520319" cy="520319"/>
          </a:xfrm>
        </p:grpSpPr>
        <p:sp>
          <p:nvSpPr>
            <p:cNvPr id="22" name="矩形 21"/>
            <p:cNvSpPr/>
            <p:nvPr/>
          </p:nvSpPr>
          <p:spPr>
            <a:xfrm>
              <a:off x="3342651" y="3507082"/>
              <a:ext cx="520319" cy="520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2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211" name="方程式" r:id="rId4" imgW="139680" imgH="139680" progId="Equation.3">
                    <p:embed/>
                  </p:oleObj>
                </mc:Choice>
                <mc:Fallback>
                  <p:oleObj name="方程式" r:id="rId4" imgW="139680" imgH="139680" progId="Equation.3">
                    <p:embed/>
                    <p:pic>
                      <p:nvPicPr>
                        <p:cNvPr id="2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5" name="直線單箭頭接點 24"/>
          <p:cNvCxnSpPr/>
          <p:nvPr/>
        </p:nvCxnSpPr>
        <p:spPr>
          <a:xfrm flipV="1">
            <a:off x="4867261" y="4925804"/>
            <a:ext cx="0" cy="7547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12"/>
          <p:cNvGraphicFramePr>
            <a:graphicFrameLocks noChangeAspect="1"/>
          </p:cNvGraphicFramePr>
          <p:nvPr>
            <p:extLst/>
          </p:nvPr>
        </p:nvGraphicFramePr>
        <p:xfrm>
          <a:off x="5838017" y="4341859"/>
          <a:ext cx="787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12" name="方程式" r:id="rId6" imgW="317160" imgH="215640" progId="Equation.3">
                  <p:embed/>
                </p:oleObj>
              </mc:Choice>
              <mc:Fallback>
                <p:oleObj name="方程式" r:id="rId6" imgW="317160" imgH="215640" progId="Equation.3">
                  <p:embed/>
                  <p:pic>
                    <p:nvPicPr>
                      <p:cNvPr id="2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8017" y="4341859"/>
                        <a:ext cx="787400" cy="533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文字方塊 33"/>
          <p:cNvSpPr txBox="1"/>
          <p:nvPr/>
        </p:nvSpPr>
        <p:spPr>
          <a:xfrm>
            <a:off x="5121034" y="5809347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bias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5293978" y="5032261"/>
            <a:ext cx="1894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Activation function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2706599" y="5809347"/>
            <a:ext cx="1186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weights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5178" y="1589873"/>
            <a:ext cx="1463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Neuron</a:t>
            </a:r>
            <a:endParaRPr lang="zh-TW" altLang="en-US" sz="3200" b="1" i="1" u="sng" dirty="0"/>
          </a:p>
        </p:txBody>
      </p:sp>
      <p:grpSp>
        <p:nvGrpSpPr>
          <p:cNvPr id="20" name="群組 19"/>
          <p:cNvGrpSpPr/>
          <p:nvPr/>
        </p:nvGrpSpPr>
        <p:grpSpPr>
          <a:xfrm>
            <a:off x="3021212" y="3373346"/>
            <a:ext cx="546036" cy="537290"/>
            <a:chOff x="34511" y="3510100"/>
            <a:chExt cx="546036" cy="537290"/>
          </a:xfrm>
        </p:grpSpPr>
        <p:sp>
          <p:nvSpPr>
            <p:cNvPr id="48" name="矩形 47"/>
            <p:cNvSpPr/>
            <p:nvPr/>
          </p:nvSpPr>
          <p:spPr>
            <a:xfrm>
              <a:off x="34511" y="3510100"/>
              <a:ext cx="546036" cy="53729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136079" y="3552772"/>
              <a:ext cx="342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3021212" y="4274006"/>
            <a:ext cx="546036" cy="537290"/>
            <a:chOff x="-43759" y="4374027"/>
            <a:chExt cx="546036" cy="537290"/>
          </a:xfrm>
        </p:grpSpPr>
        <p:sp>
          <p:nvSpPr>
            <p:cNvPr id="49" name="矩形 48"/>
            <p:cNvSpPr/>
            <p:nvPr/>
          </p:nvSpPr>
          <p:spPr>
            <a:xfrm>
              <a:off x="-43759" y="4374027"/>
              <a:ext cx="546036" cy="53729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0" y="4424367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-2</a:t>
              </a:r>
              <a:endParaRPr lang="zh-TW" altLang="en-US" sz="2400" dirty="0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2928091" y="5130981"/>
            <a:ext cx="715437" cy="537290"/>
            <a:chOff x="153153" y="5027301"/>
            <a:chExt cx="715437" cy="537290"/>
          </a:xfrm>
        </p:grpSpPr>
        <p:sp>
          <p:nvSpPr>
            <p:cNvPr id="50" name="矩形 49"/>
            <p:cNvSpPr/>
            <p:nvPr/>
          </p:nvSpPr>
          <p:spPr>
            <a:xfrm>
              <a:off x="252603" y="5027301"/>
              <a:ext cx="546036" cy="53729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153153" y="5087907"/>
              <a:ext cx="715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-1</a:t>
              </a:r>
              <a:endParaRPr lang="zh-TW" altLang="en-US" sz="2400" dirty="0"/>
            </a:p>
          </p:txBody>
        </p:sp>
      </p:grpSp>
      <p:sp>
        <p:nvSpPr>
          <p:cNvPr id="47" name="文字方塊 46"/>
          <p:cNvSpPr txBox="1"/>
          <p:nvPr/>
        </p:nvSpPr>
        <p:spPr>
          <a:xfrm>
            <a:off x="4509542" y="5761974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grpSp>
        <p:nvGrpSpPr>
          <p:cNvPr id="51" name="群組 50"/>
          <p:cNvGrpSpPr/>
          <p:nvPr/>
        </p:nvGrpSpPr>
        <p:grpSpPr>
          <a:xfrm>
            <a:off x="1878659" y="3072579"/>
            <a:ext cx="546036" cy="537290"/>
            <a:chOff x="34511" y="3510100"/>
            <a:chExt cx="546036" cy="537290"/>
          </a:xfrm>
        </p:grpSpPr>
        <p:sp>
          <p:nvSpPr>
            <p:cNvPr id="52" name="矩形 51"/>
            <p:cNvSpPr/>
            <p:nvPr/>
          </p:nvSpPr>
          <p:spPr>
            <a:xfrm>
              <a:off x="34511" y="3510100"/>
              <a:ext cx="546036" cy="53729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文字方塊 52"/>
            <p:cNvSpPr txBox="1"/>
            <p:nvPr/>
          </p:nvSpPr>
          <p:spPr>
            <a:xfrm>
              <a:off x="136079" y="3552772"/>
              <a:ext cx="342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2</a:t>
              </a:r>
              <a:endParaRPr lang="zh-TW" altLang="en-US" sz="2400" dirty="0"/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1854193" y="4324346"/>
            <a:ext cx="546036" cy="537290"/>
            <a:chOff x="-43759" y="4374027"/>
            <a:chExt cx="546036" cy="537290"/>
          </a:xfrm>
        </p:grpSpPr>
        <p:sp>
          <p:nvSpPr>
            <p:cNvPr id="55" name="矩形 54"/>
            <p:cNvSpPr/>
            <p:nvPr/>
          </p:nvSpPr>
          <p:spPr>
            <a:xfrm>
              <a:off x="-43759" y="4374027"/>
              <a:ext cx="546036" cy="53729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0" y="4424367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-1</a:t>
              </a:r>
              <a:endParaRPr lang="zh-TW" altLang="en-US" sz="2400" dirty="0"/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1781803" y="5617559"/>
            <a:ext cx="715437" cy="537290"/>
            <a:chOff x="153153" y="5027301"/>
            <a:chExt cx="715437" cy="537290"/>
          </a:xfrm>
        </p:grpSpPr>
        <p:sp>
          <p:nvSpPr>
            <p:cNvPr id="58" name="矩形 57"/>
            <p:cNvSpPr/>
            <p:nvPr/>
          </p:nvSpPr>
          <p:spPr>
            <a:xfrm>
              <a:off x="252603" y="5027301"/>
              <a:ext cx="546036" cy="53729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153153" y="5087907"/>
              <a:ext cx="715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</p:grpSp>
      <p:sp>
        <p:nvSpPr>
          <p:cNvPr id="62" name="文字方塊 61"/>
          <p:cNvSpPr txBox="1"/>
          <p:nvPr/>
        </p:nvSpPr>
        <p:spPr>
          <a:xfrm>
            <a:off x="5259455" y="4144682"/>
            <a:ext cx="37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4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grpSp>
        <p:nvGrpSpPr>
          <p:cNvPr id="63" name="群組 62"/>
          <p:cNvGrpSpPr/>
          <p:nvPr/>
        </p:nvGrpSpPr>
        <p:grpSpPr>
          <a:xfrm>
            <a:off x="3543274" y="1374967"/>
            <a:ext cx="5297714" cy="2078894"/>
            <a:chOff x="3566162" y="4678338"/>
            <a:chExt cx="5297714" cy="2078894"/>
          </a:xfrm>
        </p:grpSpPr>
        <p:sp>
          <p:nvSpPr>
            <p:cNvPr id="64" name="圓角矩形圖說文字 63"/>
            <p:cNvSpPr/>
            <p:nvPr/>
          </p:nvSpPr>
          <p:spPr>
            <a:xfrm>
              <a:off x="3566162" y="4678338"/>
              <a:ext cx="5297714" cy="2078894"/>
            </a:xfrm>
            <a:prstGeom prst="wedgeRoundRectCallout">
              <a:avLst>
                <a:gd name="adj1" fmla="val 1509"/>
                <a:gd name="adj2" fmla="val 90824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5" name="群組 64"/>
            <p:cNvGrpSpPr/>
            <p:nvPr/>
          </p:nvGrpSpPr>
          <p:grpSpPr>
            <a:xfrm>
              <a:off x="5943645" y="4731685"/>
              <a:ext cx="2743688" cy="1838325"/>
              <a:chOff x="4096343" y="4657321"/>
              <a:chExt cx="2743688" cy="1838325"/>
            </a:xfrm>
          </p:grpSpPr>
          <p:pic>
            <p:nvPicPr>
              <p:cNvPr id="68" name="圖片 6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96343" y="4657321"/>
                <a:ext cx="2571750" cy="1838325"/>
              </a:xfrm>
              <a:prstGeom prst="rect">
                <a:avLst/>
              </a:prstGeom>
            </p:spPr>
          </p:pic>
          <p:graphicFrame>
            <p:nvGraphicFramePr>
              <p:cNvPr id="69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474734" y="4768231"/>
              <a:ext cx="717072" cy="4897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213" name="方程式" r:id="rId9" imgW="317160" imgH="215640" progId="Equation.3">
                      <p:embed/>
                    </p:oleObj>
                  </mc:Choice>
                  <mc:Fallback>
                    <p:oleObj name="方程式" r:id="rId9" imgW="317160" imgH="215640" progId="Equation.3">
                      <p:embed/>
                      <p:pic>
                        <p:nvPicPr>
                          <p:cNvPr id="69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74734" y="4768231"/>
                            <a:ext cx="717072" cy="48974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0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512897" y="6101982"/>
              <a:ext cx="327134" cy="32566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214" name="方程式" r:id="rId11" imgW="126720" imgH="126720" progId="Equation.3">
                      <p:embed/>
                    </p:oleObj>
                  </mc:Choice>
                  <mc:Fallback>
                    <p:oleObj name="方程式" r:id="rId11" imgW="126720" imgH="126720" progId="Equation.3">
                      <p:embed/>
                      <p:pic>
                        <p:nvPicPr>
                          <p:cNvPr id="7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12897" y="6101982"/>
                            <a:ext cx="327134" cy="325661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6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800520" y="5368768"/>
            <a:ext cx="2143125" cy="973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215" name="方程式" r:id="rId13" imgW="863280" imgH="393480" progId="Equation.3">
                    <p:embed/>
                  </p:oleObj>
                </mc:Choice>
                <mc:Fallback>
                  <p:oleObj name="方程式" r:id="rId13" imgW="863280" imgH="393480" progId="Equation.3">
                    <p:embed/>
                    <p:pic>
                      <p:nvPicPr>
                        <p:cNvPr id="6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0520" y="5368768"/>
                          <a:ext cx="2143125" cy="97313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" name="文字方塊 66"/>
            <p:cNvSpPr txBox="1"/>
            <p:nvPr/>
          </p:nvSpPr>
          <p:spPr>
            <a:xfrm>
              <a:off x="3800520" y="4795570"/>
              <a:ext cx="2463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Sigmoid Function</a:t>
              </a:r>
              <a:endParaRPr lang="zh-TW" altLang="en-US" sz="2400" dirty="0"/>
            </a:p>
          </p:txBody>
        </p:sp>
      </p:grpSp>
      <p:sp>
        <p:nvSpPr>
          <p:cNvPr id="71" name="文字方塊 70"/>
          <p:cNvSpPr txBox="1"/>
          <p:nvPr/>
        </p:nvSpPr>
        <p:spPr>
          <a:xfrm>
            <a:off x="7346491" y="4374685"/>
            <a:ext cx="87807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0.98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6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2" grpId="0"/>
      <p:bldP spid="71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410096"/>
            <a:ext cx="7886700" cy="1325563"/>
          </a:xfrm>
        </p:spPr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70595"/>
            <a:ext cx="7886700" cy="4351338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454443" y="5915342"/>
            <a:ext cx="63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y</a:t>
            </a:r>
            <a:r>
              <a:rPr lang="en-US" altLang="zh-TW" sz="2400" baseline="-25000" dirty="0"/>
              <a:t>1</a:t>
            </a:r>
            <a:endParaRPr lang="zh-TW" altLang="en-US" sz="2400" baseline="-25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2085512" y="5940395"/>
            <a:ext cx="63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y</a:t>
            </a:r>
            <a:r>
              <a:rPr lang="en-US" altLang="zh-TW" sz="2400" baseline="-25000" dirty="0"/>
              <a:t>2</a:t>
            </a:r>
            <a:endParaRPr lang="zh-TW" altLang="en-US" sz="2400" baseline="-25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152244" y="5948924"/>
            <a:ext cx="63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y</a:t>
            </a:r>
            <a:r>
              <a:rPr lang="en-US" altLang="zh-TW" sz="2400" baseline="-25000" dirty="0"/>
              <a:t>10</a:t>
            </a:r>
            <a:endParaRPr lang="zh-TW" altLang="en-US" sz="2400" baseline="-25000" dirty="0"/>
          </a:p>
        </p:txBody>
      </p:sp>
      <p:cxnSp>
        <p:nvCxnSpPr>
          <p:cNvPr id="7" name="直線單箭頭接點 6"/>
          <p:cNvCxnSpPr/>
          <p:nvPr/>
        </p:nvCxnSpPr>
        <p:spPr>
          <a:xfrm>
            <a:off x="1649848" y="5592027"/>
            <a:ext cx="0" cy="4528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群組 7"/>
          <p:cNvGrpSpPr/>
          <p:nvPr/>
        </p:nvGrpSpPr>
        <p:grpSpPr>
          <a:xfrm flipH="1">
            <a:off x="1312233" y="1778888"/>
            <a:ext cx="2402403" cy="3494469"/>
            <a:chOff x="1404780" y="2208525"/>
            <a:chExt cx="2692215" cy="3916022"/>
          </a:xfrm>
        </p:grpSpPr>
        <p:sp>
          <p:nvSpPr>
            <p:cNvPr id="9" name="矩形 8"/>
            <p:cNvSpPr/>
            <p:nvPr/>
          </p:nvSpPr>
          <p:spPr>
            <a:xfrm rot="5400000">
              <a:off x="2491005" y="1145475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 rot="5400000">
              <a:off x="2992414" y="2276914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 rot="5400000">
              <a:off x="3562743" y="2282732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" name="群組 11"/>
            <p:cNvGrpSpPr/>
            <p:nvPr/>
          </p:nvGrpSpPr>
          <p:grpSpPr>
            <a:xfrm rot="5400000">
              <a:off x="2369543" y="2426866"/>
              <a:ext cx="746342" cy="2675868"/>
              <a:chOff x="2504565" y="2224872"/>
              <a:chExt cx="746342" cy="2675868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2504565" y="2224872"/>
                <a:ext cx="746342" cy="26758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橢圓 50"/>
              <p:cNvSpPr/>
              <p:nvPr/>
            </p:nvSpPr>
            <p:spPr>
              <a:xfrm>
                <a:off x="2601675" y="22358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橢圓 51"/>
              <p:cNvSpPr/>
              <p:nvPr/>
            </p:nvSpPr>
            <p:spPr>
              <a:xfrm>
                <a:off x="2604017" y="301444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橢圓 52"/>
              <p:cNvSpPr/>
              <p:nvPr/>
            </p:nvSpPr>
            <p:spPr>
              <a:xfrm>
                <a:off x="2592384" y="4242456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文字方塊 53"/>
              <p:cNvSpPr txBox="1"/>
              <p:nvPr/>
            </p:nvSpPr>
            <p:spPr>
              <a:xfrm rot="5400000">
                <a:off x="2589637" y="3664749"/>
                <a:ext cx="769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……</a:t>
                </a:r>
                <a:endParaRPr lang="zh-TW" altLang="en-US" sz="2800" dirty="0"/>
              </a:p>
            </p:txBody>
          </p:sp>
        </p:grpSp>
        <p:sp>
          <p:nvSpPr>
            <p:cNvPr id="13" name="矩形 12"/>
            <p:cNvSpPr/>
            <p:nvPr/>
          </p:nvSpPr>
          <p:spPr>
            <a:xfrm rot="5400000">
              <a:off x="1594657" y="2286439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 rot="10800000">
              <a:off x="2006376" y="228538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grpSp>
          <p:nvGrpSpPr>
            <p:cNvPr id="15" name="群組 14"/>
            <p:cNvGrpSpPr/>
            <p:nvPr/>
          </p:nvGrpSpPr>
          <p:grpSpPr>
            <a:xfrm rot="5400000">
              <a:off x="2385890" y="3752452"/>
              <a:ext cx="746342" cy="2675868"/>
              <a:chOff x="3830151" y="2208525"/>
              <a:chExt cx="746342" cy="2675868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3830151" y="2208525"/>
                <a:ext cx="746342" cy="26758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" name="橢圓 45"/>
              <p:cNvSpPr/>
              <p:nvPr/>
            </p:nvSpPr>
            <p:spPr>
              <a:xfrm>
                <a:off x="3917237" y="22358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3919579" y="301444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橢圓 47"/>
              <p:cNvSpPr/>
              <p:nvPr/>
            </p:nvSpPr>
            <p:spPr>
              <a:xfrm>
                <a:off x="3907946" y="4242456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文字方塊 48"/>
              <p:cNvSpPr txBox="1"/>
              <p:nvPr/>
            </p:nvSpPr>
            <p:spPr>
              <a:xfrm rot="5400000">
                <a:off x="3905199" y="3664749"/>
                <a:ext cx="769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……</a:t>
                </a:r>
                <a:endParaRPr lang="zh-TW" altLang="en-US" sz="2800" dirty="0"/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 rot="5400000">
              <a:off x="2399196" y="3423271"/>
              <a:ext cx="753037" cy="2013721"/>
              <a:chOff x="3166542" y="2522953"/>
              <a:chExt cx="753037" cy="2013721"/>
            </a:xfrm>
          </p:grpSpPr>
          <p:cxnSp>
            <p:nvCxnSpPr>
              <p:cNvPr id="36" name="直線單箭頭接點 35"/>
              <p:cNvCxnSpPr>
                <a:stCxn id="51" idx="6"/>
                <a:endCxn id="46" idx="2"/>
              </p:cNvCxnSpPr>
              <p:nvPr/>
            </p:nvCxnSpPr>
            <p:spPr>
              <a:xfrm>
                <a:off x="3175833" y="2522953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單箭頭接點 36"/>
              <p:cNvCxnSpPr/>
              <p:nvPr/>
            </p:nvCxnSpPr>
            <p:spPr>
              <a:xfrm>
                <a:off x="3175833" y="3314705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單箭頭接點 37"/>
              <p:cNvCxnSpPr/>
              <p:nvPr/>
            </p:nvCxnSpPr>
            <p:spPr>
              <a:xfrm>
                <a:off x="3166542" y="4536674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單箭頭接點 38"/>
              <p:cNvCxnSpPr>
                <a:stCxn id="52" idx="6"/>
                <a:endCxn id="46" idx="2"/>
              </p:cNvCxnSpPr>
              <p:nvPr/>
            </p:nvCxnSpPr>
            <p:spPr>
              <a:xfrm flipV="1">
                <a:off x="3178175" y="2522953"/>
                <a:ext cx="739062" cy="778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單箭頭接點 39"/>
              <p:cNvCxnSpPr>
                <a:stCxn id="51" idx="6"/>
                <a:endCxn id="47" idx="2"/>
              </p:cNvCxnSpPr>
              <p:nvPr/>
            </p:nvCxnSpPr>
            <p:spPr>
              <a:xfrm>
                <a:off x="3175833" y="2522953"/>
                <a:ext cx="743746" cy="778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單箭頭接點 40"/>
              <p:cNvCxnSpPr>
                <a:stCxn id="51" idx="6"/>
                <a:endCxn id="48" idx="2"/>
              </p:cNvCxnSpPr>
              <p:nvPr/>
            </p:nvCxnSpPr>
            <p:spPr>
              <a:xfrm>
                <a:off x="3175833" y="2522953"/>
                <a:ext cx="732113" cy="20065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單箭頭接點 41"/>
              <p:cNvCxnSpPr>
                <a:stCxn id="52" idx="6"/>
                <a:endCxn id="48" idx="2"/>
              </p:cNvCxnSpPr>
              <p:nvPr/>
            </p:nvCxnSpPr>
            <p:spPr>
              <a:xfrm>
                <a:off x="3178175" y="3301523"/>
                <a:ext cx="729771" cy="12280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單箭頭接點 42"/>
              <p:cNvCxnSpPr>
                <a:stCxn id="53" idx="6"/>
                <a:endCxn id="46" idx="2"/>
              </p:cNvCxnSpPr>
              <p:nvPr/>
            </p:nvCxnSpPr>
            <p:spPr>
              <a:xfrm flipV="1">
                <a:off x="3166542" y="2522953"/>
                <a:ext cx="750695" cy="20065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單箭頭接點 43"/>
              <p:cNvCxnSpPr>
                <a:stCxn id="53" idx="6"/>
                <a:endCxn id="47" idx="2"/>
              </p:cNvCxnSpPr>
              <p:nvPr/>
            </p:nvCxnSpPr>
            <p:spPr>
              <a:xfrm flipV="1">
                <a:off x="3166542" y="3301523"/>
                <a:ext cx="753037" cy="12280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直線單箭頭接點 16"/>
            <p:cNvCxnSpPr>
              <a:endCxn id="51" idx="2"/>
            </p:cNvCxnSpPr>
            <p:nvPr/>
          </p:nvCxnSpPr>
          <p:spPr>
            <a:xfrm rot="5400000" flipV="1">
              <a:off x="3337870" y="3044042"/>
              <a:ext cx="859400" cy="299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>
              <a:stCxn id="11" idx="3"/>
              <a:endCxn id="52" idx="2"/>
            </p:cNvCxnSpPr>
            <p:nvPr/>
          </p:nvCxnSpPr>
          <p:spPr>
            <a:xfrm rot="5400000">
              <a:off x="2936370" y="2693258"/>
              <a:ext cx="865449" cy="7301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/>
            <p:cNvCxnSpPr>
              <a:stCxn id="11" idx="3"/>
              <a:endCxn id="53" idx="2"/>
            </p:cNvCxnSpPr>
            <p:nvPr/>
          </p:nvCxnSpPr>
          <p:spPr>
            <a:xfrm rot="5400000">
              <a:off x="2328181" y="2073436"/>
              <a:ext cx="853816" cy="195820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>
              <a:endCxn id="51" idx="2"/>
            </p:cNvCxnSpPr>
            <p:nvPr/>
          </p:nvCxnSpPr>
          <p:spPr>
            <a:xfrm rot="5400000" flipV="1">
              <a:off x="3067081" y="2773253"/>
              <a:ext cx="835587" cy="5953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/>
            <p:cNvCxnSpPr>
              <a:stCxn id="10" idx="3"/>
              <a:endCxn id="52" idx="2"/>
            </p:cNvCxnSpPr>
            <p:nvPr/>
          </p:nvCxnSpPr>
          <p:spPr>
            <a:xfrm rot="5400000">
              <a:off x="2648297" y="2975514"/>
              <a:ext cx="871267" cy="1598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/>
            <p:cNvCxnSpPr>
              <a:stCxn id="10" idx="3"/>
              <a:endCxn id="53" idx="2"/>
            </p:cNvCxnSpPr>
            <p:nvPr/>
          </p:nvCxnSpPr>
          <p:spPr>
            <a:xfrm rot="5400000">
              <a:off x="2040107" y="2355691"/>
              <a:ext cx="859634" cy="13878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>
              <a:endCxn id="51" idx="2"/>
            </p:cNvCxnSpPr>
            <p:nvPr/>
          </p:nvCxnSpPr>
          <p:spPr>
            <a:xfrm rot="5400000" flipV="1">
              <a:off x="2387237" y="2093409"/>
              <a:ext cx="797428" cy="199323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/>
            <p:cNvCxnSpPr>
              <a:endCxn id="52" idx="2"/>
            </p:cNvCxnSpPr>
            <p:nvPr/>
          </p:nvCxnSpPr>
          <p:spPr>
            <a:xfrm rot="5400000" flipV="1">
              <a:off x="1983624" y="2470708"/>
              <a:ext cx="826139" cy="12146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>
              <a:endCxn id="53" idx="2"/>
            </p:cNvCxnSpPr>
            <p:nvPr/>
          </p:nvCxnSpPr>
          <p:spPr>
            <a:xfrm rot="5400000">
              <a:off x="1375435" y="3065492"/>
              <a:ext cx="814506" cy="134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群組 25"/>
            <p:cNvGrpSpPr/>
            <p:nvPr/>
          </p:nvGrpSpPr>
          <p:grpSpPr>
            <a:xfrm rot="5400000">
              <a:off x="2406327" y="4741168"/>
              <a:ext cx="753037" cy="2013721"/>
              <a:chOff x="5357094" y="2515814"/>
              <a:chExt cx="753037" cy="2013721"/>
            </a:xfrm>
          </p:grpSpPr>
          <p:cxnSp>
            <p:nvCxnSpPr>
              <p:cNvPr id="27" name="直線單箭頭接點 26"/>
              <p:cNvCxnSpPr/>
              <p:nvPr/>
            </p:nvCxnSpPr>
            <p:spPr>
              <a:xfrm>
                <a:off x="5366385" y="2515814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單箭頭接點 27"/>
              <p:cNvCxnSpPr/>
              <p:nvPr/>
            </p:nvCxnSpPr>
            <p:spPr>
              <a:xfrm>
                <a:off x="5366385" y="3307566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單箭頭接點 28"/>
              <p:cNvCxnSpPr/>
              <p:nvPr/>
            </p:nvCxnSpPr>
            <p:spPr>
              <a:xfrm>
                <a:off x="5357094" y="4529535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單箭頭接點 29"/>
              <p:cNvCxnSpPr/>
              <p:nvPr/>
            </p:nvCxnSpPr>
            <p:spPr>
              <a:xfrm flipV="1">
                <a:off x="5368727" y="2515814"/>
                <a:ext cx="739062" cy="778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單箭頭接點 30"/>
              <p:cNvCxnSpPr/>
              <p:nvPr/>
            </p:nvCxnSpPr>
            <p:spPr>
              <a:xfrm>
                <a:off x="5366385" y="2515814"/>
                <a:ext cx="743746" cy="778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單箭頭接點 31"/>
              <p:cNvCxnSpPr/>
              <p:nvPr/>
            </p:nvCxnSpPr>
            <p:spPr>
              <a:xfrm>
                <a:off x="5366385" y="2515814"/>
                <a:ext cx="732113" cy="20065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單箭頭接點 32"/>
              <p:cNvCxnSpPr/>
              <p:nvPr/>
            </p:nvCxnSpPr>
            <p:spPr>
              <a:xfrm>
                <a:off x="5368727" y="3294384"/>
                <a:ext cx="729771" cy="12280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單箭頭接點 33"/>
              <p:cNvCxnSpPr/>
              <p:nvPr/>
            </p:nvCxnSpPr>
            <p:spPr>
              <a:xfrm flipV="1">
                <a:off x="5357094" y="2515814"/>
                <a:ext cx="750695" cy="20065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/>
              <p:cNvCxnSpPr/>
              <p:nvPr/>
            </p:nvCxnSpPr>
            <p:spPr>
              <a:xfrm flipV="1">
                <a:off x="5357094" y="3294384"/>
                <a:ext cx="753037" cy="12280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文字方塊 54"/>
          <p:cNvSpPr txBox="1"/>
          <p:nvPr/>
        </p:nvSpPr>
        <p:spPr>
          <a:xfrm rot="10800000">
            <a:off x="2267332" y="614897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56" name="直線單箭頭接點 55"/>
          <p:cNvCxnSpPr/>
          <p:nvPr/>
        </p:nvCxnSpPr>
        <p:spPr>
          <a:xfrm>
            <a:off x="2287564" y="5559060"/>
            <a:ext cx="0" cy="4528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>
            <a:off x="3413245" y="5592027"/>
            <a:ext cx="0" cy="4528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 flipH="1">
            <a:off x="1326132" y="5283352"/>
            <a:ext cx="2367824" cy="43803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Softmax</a:t>
            </a:r>
            <a:endParaRPr lang="zh-TW" altLang="en-US" sz="2400" dirty="0"/>
          </a:p>
        </p:txBody>
      </p:sp>
      <p:sp>
        <p:nvSpPr>
          <p:cNvPr id="59" name="文字方塊 58"/>
          <p:cNvSpPr txBox="1"/>
          <p:nvPr/>
        </p:nvSpPr>
        <p:spPr>
          <a:xfrm>
            <a:off x="628650" y="2963685"/>
            <a:ext cx="72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500</a:t>
            </a:r>
            <a:endParaRPr lang="zh-TW" altLang="en-US" sz="2400" dirty="0"/>
          </a:p>
        </p:txBody>
      </p:sp>
      <p:sp>
        <p:nvSpPr>
          <p:cNvPr id="60" name="文字方塊 59"/>
          <p:cNvSpPr txBox="1"/>
          <p:nvPr/>
        </p:nvSpPr>
        <p:spPr>
          <a:xfrm>
            <a:off x="628651" y="4166569"/>
            <a:ext cx="72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500</a:t>
            </a:r>
            <a:endParaRPr lang="zh-TW" altLang="en-US" sz="2400" dirty="0"/>
          </a:p>
        </p:txBody>
      </p:sp>
      <p:pic>
        <p:nvPicPr>
          <p:cNvPr id="61" name="圖片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52" y="2036661"/>
            <a:ext cx="2647950" cy="285750"/>
          </a:xfrm>
          <a:prstGeom prst="rect">
            <a:avLst/>
          </a:prstGeom>
        </p:spPr>
      </p:pic>
      <p:pic>
        <p:nvPicPr>
          <p:cNvPr id="62" name="圖片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73" y="4118239"/>
            <a:ext cx="4562475" cy="542925"/>
          </a:xfrm>
          <a:prstGeom prst="rect">
            <a:avLst/>
          </a:prstGeom>
        </p:spPr>
      </p:pic>
      <p:pic>
        <p:nvPicPr>
          <p:cNvPr id="63" name="圖片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973" y="5321771"/>
            <a:ext cx="4391025" cy="542925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1294145" y="1735659"/>
            <a:ext cx="2420492" cy="17101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/>
        </p:nvSpPr>
        <p:spPr>
          <a:xfrm>
            <a:off x="1291674" y="3445524"/>
            <a:ext cx="2420492" cy="12268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/>
        </p:nvSpPr>
        <p:spPr>
          <a:xfrm>
            <a:off x="1289203" y="4654245"/>
            <a:ext cx="2420492" cy="12104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7" name="圖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684" y="2744271"/>
            <a:ext cx="4524375" cy="742950"/>
          </a:xfrm>
          <a:prstGeom prst="rect">
            <a:avLst/>
          </a:prstGeom>
        </p:spPr>
      </p:pic>
      <p:sp>
        <p:nvSpPr>
          <p:cNvPr id="68" name="文字方塊 67"/>
          <p:cNvSpPr txBox="1"/>
          <p:nvPr/>
        </p:nvSpPr>
        <p:spPr>
          <a:xfrm>
            <a:off x="4406924" y="3521638"/>
            <a:ext cx="352220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model.add</a:t>
            </a:r>
            <a:r>
              <a:rPr lang="en-US" altLang="zh-TW" sz="2400" dirty="0"/>
              <a:t>( dropout(0.8) )</a:t>
            </a:r>
            <a:endParaRPr lang="zh-TW" altLang="en-US" sz="2400" dirty="0"/>
          </a:p>
        </p:txBody>
      </p:sp>
      <p:sp>
        <p:nvSpPr>
          <p:cNvPr id="69" name="文字方塊 68"/>
          <p:cNvSpPr txBox="1"/>
          <p:nvPr/>
        </p:nvSpPr>
        <p:spPr>
          <a:xfrm>
            <a:off x="4406924" y="4760635"/>
            <a:ext cx="352220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model.add</a:t>
            </a:r>
            <a:r>
              <a:rPr lang="en-US" altLang="zh-TW" sz="2400" dirty="0"/>
              <a:t>( dropout(0.8) 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829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002424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58439" y="1296937"/>
            <a:ext cx="4368800" cy="4707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997167" y="1628288"/>
            <a:ext cx="2536503" cy="13286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Testing Data?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006487" y="3834180"/>
            <a:ext cx="2527183" cy="1281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Training Data?</a:t>
            </a:r>
            <a:endParaRPr lang="zh-TW" altLang="en-US" sz="2400" dirty="0"/>
          </a:p>
        </p:txBody>
      </p:sp>
      <p:sp>
        <p:nvSpPr>
          <p:cNvPr id="20" name="向下箭號 19"/>
          <p:cNvSpPr/>
          <p:nvPr/>
        </p:nvSpPr>
        <p:spPr>
          <a:xfrm rot="10800000">
            <a:off x="6987803" y="920280"/>
            <a:ext cx="545910" cy="7080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 rot="10800000">
            <a:off x="6997123" y="2992134"/>
            <a:ext cx="545910" cy="79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11" y="147046"/>
            <a:ext cx="728093" cy="686595"/>
          </a:xfrm>
          <a:prstGeom prst="rect">
            <a:avLst/>
          </a:prstGeom>
        </p:spPr>
      </p:pic>
      <p:sp>
        <p:nvSpPr>
          <p:cNvPr id="25" name="右彎箭號 24"/>
          <p:cNvSpPr/>
          <p:nvPr/>
        </p:nvSpPr>
        <p:spPr>
          <a:xfrm rot="16200000" flipV="1">
            <a:off x="6486741" y="5147415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533713" y="324177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533713" y="1035882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864243" y="3735832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632603" y="307037"/>
            <a:ext cx="43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Recipe of Deep Learning</a:t>
            </a:r>
            <a:endParaRPr lang="zh-TW" altLang="en-US" sz="3200" b="1" i="1" u="sng" dirty="0"/>
          </a:p>
        </p:txBody>
      </p:sp>
      <p:sp>
        <p:nvSpPr>
          <p:cNvPr id="32" name="矩形 31"/>
          <p:cNvSpPr/>
          <p:nvPr/>
        </p:nvSpPr>
        <p:spPr>
          <a:xfrm>
            <a:off x="5864243" y="1567416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7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019768" y="1497547"/>
          <a:ext cx="40462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向右箭號 10"/>
          <p:cNvSpPr/>
          <p:nvPr/>
        </p:nvSpPr>
        <p:spPr>
          <a:xfrm flipH="1">
            <a:off x="5065910" y="1917418"/>
            <a:ext cx="910243" cy="7504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129189" y="5058938"/>
            <a:ext cx="3788229" cy="653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1459048" y="5712082"/>
            <a:ext cx="4422826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CNN is a very good example!</a:t>
            </a:r>
          </a:p>
          <a:p>
            <a:r>
              <a:rPr lang="en-US" altLang="zh-TW" sz="2800" dirty="0"/>
              <a:t>(next lecture)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650124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623789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zh-TW" dirty="0"/>
              <a:t>Concluding Remarks 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2244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32603" y="307037"/>
            <a:ext cx="43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Recipe of Deep Learning</a:t>
            </a:r>
            <a:endParaRPr lang="zh-TW" altLang="en-US" sz="3200" b="1" i="1" u="sng" dirty="0"/>
          </a:p>
        </p:txBody>
      </p:sp>
      <p:grpSp>
        <p:nvGrpSpPr>
          <p:cNvPr id="6" name="群組 5"/>
          <p:cNvGrpSpPr/>
          <p:nvPr/>
        </p:nvGrpSpPr>
        <p:grpSpPr>
          <a:xfrm>
            <a:off x="3377630" y="5367454"/>
            <a:ext cx="2764667" cy="1328675"/>
            <a:chOff x="6018023" y="4983224"/>
            <a:chExt cx="2764667" cy="1328675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018023" y="4983224"/>
              <a:ext cx="2764667" cy="1328675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6707786" y="5210235"/>
              <a:ext cx="1837691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Neural Network</a:t>
              </a:r>
              <a:endParaRPr lang="zh-TW" altLang="en-US" sz="2400" dirty="0"/>
            </a:p>
          </p:txBody>
        </p:sp>
      </p:grpSp>
      <p:sp>
        <p:nvSpPr>
          <p:cNvPr id="9" name="矩形 8"/>
          <p:cNvSpPr/>
          <p:nvPr/>
        </p:nvSpPr>
        <p:spPr>
          <a:xfrm>
            <a:off x="5997167" y="1628288"/>
            <a:ext cx="2536503" cy="13286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Testing Data?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006487" y="3834180"/>
            <a:ext cx="2527183" cy="1281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Training Data?</a:t>
            </a:r>
            <a:endParaRPr lang="zh-TW" altLang="en-US" sz="2400" dirty="0"/>
          </a:p>
        </p:txBody>
      </p:sp>
      <p:graphicFrame>
        <p:nvGraphicFramePr>
          <p:cNvPr id="1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886212" y="1663279"/>
          <a:ext cx="3138132" cy="3369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矩形 14"/>
          <p:cNvSpPr/>
          <p:nvPr/>
        </p:nvSpPr>
        <p:spPr>
          <a:xfrm>
            <a:off x="708365" y="1485917"/>
            <a:ext cx="3521122" cy="37380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 rot="5400000">
            <a:off x="4833830" y="3676430"/>
            <a:ext cx="545910" cy="159659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 rot="10800000">
            <a:off x="6987803" y="920280"/>
            <a:ext cx="545910" cy="7080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 rot="10800000">
            <a:off x="6997123" y="2992134"/>
            <a:ext cx="545910" cy="79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6711" y="147046"/>
            <a:ext cx="728093" cy="686595"/>
          </a:xfrm>
          <a:prstGeom prst="rect">
            <a:avLst/>
          </a:prstGeom>
        </p:spPr>
      </p:pic>
      <p:sp>
        <p:nvSpPr>
          <p:cNvPr id="24" name="右彎箭號 23"/>
          <p:cNvSpPr/>
          <p:nvPr/>
        </p:nvSpPr>
        <p:spPr>
          <a:xfrm flipV="1">
            <a:off x="2300119" y="5296740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右彎箭號 24"/>
          <p:cNvSpPr/>
          <p:nvPr/>
        </p:nvSpPr>
        <p:spPr>
          <a:xfrm rot="16200000" flipV="1">
            <a:off x="6486741" y="5147415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533713" y="324177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533713" y="1035882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800942" y="388305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NO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9" name="向下箭號 28"/>
          <p:cNvSpPr/>
          <p:nvPr/>
        </p:nvSpPr>
        <p:spPr>
          <a:xfrm rot="5400000">
            <a:off x="4833830" y="1415777"/>
            <a:ext cx="545910" cy="159659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4800942" y="1567416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NO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4903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812475"/>
            <a:ext cx="7772400" cy="2387600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dirty="0"/>
              <a:t>Lecture II:</a:t>
            </a:r>
            <a:br>
              <a:rPr lang="en-US" altLang="zh-TW" dirty="0"/>
            </a:br>
            <a:r>
              <a:rPr lang="en-US" altLang="zh-TW" dirty="0">
                <a:solidFill>
                  <a:srgbClr val="0000FF"/>
                </a:solidFill>
              </a:rPr>
              <a:t>Variants of Neural Networks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5984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Variants of Neural Networks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873456" y="2156348"/>
            <a:ext cx="7397087" cy="162408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661942" y="2968389"/>
            <a:ext cx="2975811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Widely used in image processing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9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CNN for Image?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512061" y="5713470"/>
            <a:ext cx="6148325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Can the network be simplified by considering the properties of images?</a:t>
            </a:r>
            <a:endParaRPr lang="zh-TW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2671810" y="1950477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/>
          <p:nvPr/>
        </p:nvCxnSpPr>
        <p:spPr>
          <a:xfrm>
            <a:off x="6943401" y="2988748"/>
            <a:ext cx="10185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>
            <a:off x="7052717" y="4234638"/>
            <a:ext cx="9057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6919517" y="2209945"/>
            <a:ext cx="105037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2740198" y="2668170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746016" y="2097841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2" name="Object 12"/>
          <p:cNvGraphicFramePr>
            <a:graphicFrameLocks noChangeAspect="1"/>
          </p:cNvGraphicFramePr>
          <p:nvPr>
            <p:extLst/>
          </p:nvPr>
        </p:nvGraphicFramePr>
        <p:xfrm>
          <a:off x="2758715" y="2002591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9" name="方程式" r:id="rId3" imgW="152280" imgH="215640" progId="Equation.3">
                  <p:embed/>
                </p:oleObj>
              </mc:Choice>
              <mc:Fallback>
                <p:oleObj name="方程式" r:id="rId3" imgW="152280" imgH="215640" progId="Equation.3">
                  <p:embed/>
                  <p:pic>
                    <p:nvPicPr>
                      <p:cNvPr id="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8715" y="2002591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2764011" y="2585320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0" name="方程式" r:id="rId5" imgW="164880" imgH="215640" progId="Equation.3">
                  <p:embed/>
                </p:oleObj>
              </mc:Choice>
              <mc:Fallback>
                <p:oleObj name="方程式" r:id="rId5" imgW="164880" imgH="21564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4011" y="2585320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13"/>
          <p:cNvSpPr/>
          <p:nvPr/>
        </p:nvSpPr>
        <p:spPr>
          <a:xfrm>
            <a:off x="3854913" y="1922836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952023" y="193383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3954365" y="271240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3942732" y="3940420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 rot="5400000">
            <a:off x="3939985" y="336271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9" name="矩形 18"/>
          <p:cNvSpPr/>
          <p:nvPr/>
        </p:nvSpPr>
        <p:spPr>
          <a:xfrm>
            <a:off x="2749723" y="4065927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0" name="Object 12"/>
          <p:cNvGraphicFramePr>
            <a:graphicFrameLocks noChangeAspect="1"/>
          </p:cNvGraphicFramePr>
          <p:nvPr>
            <p:extLst/>
          </p:nvPr>
        </p:nvGraphicFramePr>
        <p:xfrm>
          <a:off x="2746607" y="3969673"/>
          <a:ext cx="4079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1" name="方程式" r:id="rId7" imgW="190440" imgH="228600" progId="Equation.3">
                  <p:embed/>
                </p:oleObj>
              </mc:Choice>
              <mc:Fallback>
                <p:oleObj name="方程式" r:id="rId7" imgW="190440" imgH="228600" progId="Equation.3">
                  <p:embed/>
                  <p:pic>
                    <p:nvPicPr>
                      <p:cNvPr id="2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607" y="3969673"/>
                        <a:ext cx="40798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字方塊 20"/>
          <p:cNvSpPr txBox="1"/>
          <p:nvPr/>
        </p:nvSpPr>
        <p:spPr>
          <a:xfrm rot="5400000">
            <a:off x="2625655" y="335086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22" name="矩形 21"/>
          <p:cNvSpPr/>
          <p:nvPr/>
        </p:nvSpPr>
        <p:spPr>
          <a:xfrm>
            <a:off x="5180499" y="1906489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5267585" y="1933838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5269927" y="2712408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5258294" y="3940420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 rot="5400000">
            <a:off x="5255547" y="336271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27" name="矩形 26"/>
          <p:cNvSpPr/>
          <p:nvPr/>
        </p:nvSpPr>
        <p:spPr>
          <a:xfrm>
            <a:off x="6556594" y="1882272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6632438" y="1932222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6634780" y="2692131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6641808" y="3938804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/>
          <p:cNvSpPr txBox="1"/>
          <p:nvPr/>
        </p:nvSpPr>
        <p:spPr>
          <a:xfrm rot="5400000">
            <a:off x="6639061" y="3357934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7879522" y="187815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7886471" y="2668170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7886459" y="388350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35" name="直線單箭頭接點 34"/>
          <p:cNvCxnSpPr>
            <a:stCxn id="15" idx="6"/>
            <a:endCxn id="23" idx="2"/>
          </p:cNvCxnSpPr>
          <p:nvPr/>
        </p:nvCxnSpPr>
        <p:spPr>
          <a:xfrm>
            <a:off x="4526181" y="2220917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>
            <a:off x="4526181" y="3012669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4516890" y="4234638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>
            <a:stCxn id="16" idx="6"/>
            <a:endCxn id="23" idx="2"/>
          </p:cNvCxnSpPr>
          <p:nvPr/>
        </p:nvCxnSpPr>
        <p:spPr>
          <a:xfrm flipV="1">
            <a:off x="4528523" y="2220917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>
            <a:stCxn id="15" idx="6"/>
            <a:endCxn id="24" idx="2"/>
          </p:cNvCxnSpPr>
          <p:nvPr/>
        </p:nvCxnSpPr>
        <p:spPr>
          <a:xfrm>
            <a:off x="4526181" y="2220917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stCxn id="15" idx="6"/>
            <a:endCxn id="25" idx="2"/>
          </p:cNvCxnSpPr>
          <p:nvPr/>
        </p:nvCxnSpPr>
        <p:spPr>
          <a:xfrm>
            <a:off x="4526181" y="2220917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>
            <a:stCxn id="16" idx="6"/>
            <a:endCxn id="25" idx="2"/>
          </p:cNvCxnSpPr>
          <p:nvPr/>
        </p:nvCxnSpPr>
        <p:spPr>
          <a:xfrm>
            <a:off x="4528523" y="2999487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>
            <a:stCxn id="17" idx="6"/>
            <a:endCxn id="23" idx="2"/>
          </p:cNvCxnSpPr>
          <p:nvPr/>
        </p:nvCxnSpPr>
        <p:spPr>
          <a:xfrm flipV="1">
            <a:off x="4516890" y="2220917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>
            <a:stCxn id="17" idx="6"/>
            <a:endCxn id="24" idx="2"/>
          </p:cNvCxnSpPr>
          <p:nvPr/>
        </p:nvCxnSpPr>
        <p:spPr>
          <a:xfrm flipV="1">
            <a:off x="4516890" y="2999487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>
            <a:endCxn id="15" idx="2"/>
          </p:cNvCxnSpPr>
          <p:nvPr/>
        </p:nvCxnSpPr>
        <p:spPr>
          <a:xfrm flipV="1">
            <a:off x="3092623" y="2220917"/>
            <a:ext cx="859400" cy="29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>
            <a:stCxn id="11" idx="3"/>
            <a:endCxn id="16" idx="2"/>
          </p:cNvCxnSpPr>
          <p:nvPr/>
        </p:nvCxnSpPr>
        <p:spPr>
          <a:xfrm>
            <a:off x="3088916" y="2269291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>
            <a:stCxn id="11" idx="3"/>
            <a:endCxn id="17" idx="2"/>
          </p:cNvCxnSpPr>
          <p:nvPr/>
        </p:nvCxnSpPr>
        <p:spPr>
          <a:xfrm>
            <a:off x="3088916" y="2269291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>
            <a:stCxn id="13" idx="3"/>
            <a:endCxn id="15" idx="2"/>
          </p:cNvCxnSpPr>
          <p:nvPr/>
        </p:nvCxnSpPr>
        <p:spPr>
          <a:xfrm flipV="1">
            <a:off x="3116436" y="2220917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>
            <a:stCxn id="10" idx="3"/>
            <a:endCxn id="16" idx="2"/>
          </p:cNvCxnSpPr>
          <p:nvPr/>
        </p:nvCxnSpPr>
        <p:spPr>
          <a:xfrm>
            <a:off x="3083098" y="2839620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>
            <a:stCxn id="10" idx="3"/>
            <a:endCxn id="17" idx="2"/>
          </p:cNvCxnSpPr>
          <p:nvPr/>
        </p:nvCxnSpPr>
        <p:spPr>
          <a:xfrm>
            <a:off x="3083098" y="2839620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stCxn id="20" idx="3"/>
            <a:endCxn id="15" idx="2"/>
          </p:cNvCxnSpPr>
          <p:nvPr/>
        </p:nvCxnSpPr>
        <p:spPr>
          <a:xfrm flipV="1">
            <a:off x="3154595" y="2220917"/>
            <a:ext cx="797428" cy="1993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>
            <a:stCxn id="20" idx="3"/>
            <a:endCxn id="16" idx="2"/>
          </p:cNvCxnSpPr>
          <p:nvPr/>
        </p:nvCxnSpPr>
        <p:spPr>
          <a:xfrm flipV="1">
            <a:off x="3128226" y="2999487"/>
            <a:ext cx="826139" cy="12146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stCxn id="20" idx="3"/>
            <a:endCxn id="17" idx="2"/>
          </p:cNvCxnSpPr>
          <p:nvPr/>
        </p:nvCxnSpPr>
        <p:spPr>
          <a:xfrm>
            <a:off x="3128226" y="4214093"/>
            <a:ext cx="814506" cy="13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/>
          <p:nvPr/>
        </p:nvCxnSpPr>
        <p:spPr>
          <a:xfrm>
            <a:off x="5876050" y="2231270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>
            <a:off x="5876050" y="3023022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>
            <a:off x="5866759" y="4244991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 flipV="1">
            <a:off x="5878392" y="2231270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>
            <a:off x="5876050" y="2231270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/>
          <p:nvPr/>
        </p:nvCxnSpPr>
        <p:spPr>
          <a:xfrm>
            <a:off x="5876050" y="2231270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/>
          <p:nvPr/>
        </p:nvCxnSpPr>
        <p:spPr>
          <a:xfrm>
            <a:off x="5878392" y="3009840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/>
          <p:nvPr/>
        </p:nvCxnSpPr>
        <p:spPr>
          <a:xfrm flipV="1">
            <a:off x="5866759" y="2231270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/>
          <p:nvPr/>
        </p:nvCxnSpPr>
        <p:spPr>
          <a:xfrm flipV="1">
            <a:off x="5866759" y="3009840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圖說文字 5"/>
          <p:cNvSpPr/>
          <p:nvPr/>
        </p:nvSpPr>
        <p:spPr>
          <a:xfrm>
            <a:off x="515762" y="4733640"/>
            <a:ext cx="2367361" cy="838175"/>
          </a:xfrm>
          <a:prstGeom prst="wedgeRectCallout">
            <a:avLst>
              <a:gd name="adj1" fmla="val 104613"/>
              <a:gd name="adj2" fmla="val -10850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</a:rPr>
              <a:t>The most basic classifiers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63" name="矩形圖說文字 113"/>
          <p:cNvSpPr/>
          <p:nvPr/>
        </p:nvSpPr>
        <p:spPr>
          <a:xfrm>
            <a:off x="3116436" y="4703618"/>
            <a:ext cx="3239225" cy="886505"/>
          </a:xfrm>
          <a:prstGeom prst="wedgeRectCallout">
            <a:avLst>
              <a:gd name="adj1" fmla="val 23550"/>
              <a:gd name="adj2" fmla="val -9313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</a:rPr>
              <a:t>Use 1</a:t>
            </a:r>
            <a:r>
              <a:rPr lang="en-US" altLang="zh-TW" sz="2400" baseline="30000" dirty="0">
                <a:solidFill>
                  <a:schemeClr val="bg1"/>
                </a:solidFill>
              </a:rPr>
              <a:t>st</a:t>
            </a:r>
            <a:r>
              <a:rPr lang="en-US" altLang="zh-TW" sz="2400" dirty="0">
                <a:solidFill>
                  <a:schemeClr val="bg1"/>
                </a:solidFill>
              </a:rPr>
              <a:t> layer as module to build classifiers 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64" name="矩形圖說文字 114"/>
          <p:cNvSpPr/>
          <p:nvPr/>
        </p:nvSpPr>
        <p:spPr>
          <a:xfrm>
            <a:off x="6541633" y="4741528"/>
            <a:ext cx="2367361" cy="838175"/>
          </a:xfrm>
          <a:prstGeom prst="wedgeRectCallout">
            <a:avLst>
              <a:gd name="adj1" fmla="val -39198"/>
              <a:gd name="adj2" fmla="val -108655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</a:rPr>
              <a:t>Use 2</a:t>
            </a:r>
            <a:r>
              <a:rPr lang="en-US" altLang="zh-TW" sz="2400" baseline="30000" dirty="0">
                <a:solidFill>
                  <a:schemeClr val="bg1"/>
                </a:solidFill>
              </a:rPr>
              <a:t>nd</a:t>
            </a:r>
            <a:r>
              <a:rPr lang="en-US" altLang="zh-TW" sz="2400" dirty="0">
                <a:solidFill>
                  <a:schemeClr val="bg1"/>
                </a:solidFill>
              </a:rPr>
              <a:t> layer as module ……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65" name="圖片 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8536" y="2019128"/>
            <a:ext cx="444581" cy="444581"/>
          </a:xfrm>
          <a:prstGeom prst="rect">
            <a:avLst/>
          </a:prstGeom>
        </p:spPr>
      </p:pic>
      <p:pic>
        <p:nvPicPr>
          <p:cNvPr id="66" name="圖片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4396" y="2769085"/>
            <a:ext cx="443374" cy="443374"/>
          </a:xfrm>
          <a:prstGeom prst="rect">
            <a:avLst/>
          </a:prstGeom>
        </p:spPr>
      </p:pic>
      <p:pic>
        <p:nvPicPr>
          <p:cNvPr id="67" name="圖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440" y="3980789"/>
            <a:ext cx="460064" cy="452761"/>
          </a:xfrm>
          <a:prstGeom prst="rect">
            <a:avLst/>
          </a:prstGeom>
        </p:spPr>
      </p:pic>
      <p:pic>
        <p:nvPicPr>
          <p:cNvPr id="68" name="圖片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46924" y="1884085"/>
            <a:ext cx="599559" cy="599559"/>
          </a:xfrm>
          <a:prstGeom prst="rect">
            <a:avLst/>
          </a:prstGeom>
        </p:spPr>
      </p:pic>
      <p:pic>
        <p:nvPicPr>
          <p:cNvPr id="69" name="圖片 6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8236" y="3858096"/>
            <a:ext cx="616933" cy="651527"/>
          </a:xfrm>
          <a:prstGeom prst="rect">
            <a:avLst/>
          </a:prstGeom>
        </p:spPr>
      </p:pic>
      <p:pic>
        <p:nvPicPr>
          <p:cNvPr id="70" name="圖片 6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9572" y="2716573"/>
            <a:ext cx="600812" cy="600812"/>
          </a:xfrm>
          <a:prstGeom prst="rect">
            <a:avLst/>
          </a:prstGeom>
        </p:spPr>
      </p:pic>
      <p:pic>
        <p:nvPicPr>
          <p:cNvPr id="71" name="圖片 7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25272" y="1788416"/>
            <a:ext cx="790575" cy="762000"/>
          </a:xfrm>
          <a:prstGeom prst="rect">
            <a:avLst/>
          </a:prstGeom>
        </p:spPr>
      </p:pic>
      <p:pic>
        <p:nvPicPr>
          <p:cNvPr id="72" name="圖片 7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34796" y="2659587"/>
            <a:ext cx="771525" cy="723900"/>
          </a:xfrm>
          <a:prstGeom prst="rect">
            <a:avLst/>
          </a:prstGeom>
        </p:spPr>
      </p:pic>
      <p:pic>
        <p:nvPicPr>
          <p:cNvPr id="73" name="圖片 7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34796" y="3718353"/>
            <a:ext cx="752170" cy="772777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5909103" y="808885"/>
            <a:ext cx="2999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0070C0"/>
                </a:solidFill>
                <a:latin typeface="Arial" panose="020B0604020202020204" pitchFamily="34" charset="0"/>
              </a:rPr>
              <a:t>[</a:t>
            </a:r>
            <a:r>
              <a:rPr lang="en-US" altLang="zh-TW" dirty="0" err="1">
                <a:solidFill>
                  <a:srgbClr val="0070C0"/>
                </a:solidFill>
                <a:latin typeface="Arial" panose="020B0604020202020204" pitchFamily="34" charset="0"/>
              </a:rPr>
              <a:t>Zeiler</a:t>
            </a:r>
            <a:r>
              <a:rPr lang="en-US" altLang="zh-TW" dirty="0">
                <a:solidFill>
                  <a:srgbClr val="0070C0"/>
                </a:solidFill>
                <a:latin typeface="Arial" panose="020B0604020202020204" pitchFamily="34" charset="0"/>
              </a:rPr>
              <a:t>, M. D., </a:t>
            </a:r>
            <a:r>
              <a:rPr lang="en-US" altLang="zh-TW" i="1" dirty="0">
                <a:solidFill>
                  <a:srgbClr val="0070C0"/>
                </a:solidFill>
                <a:latin typeface="Arial" panose="020B0604020202020204" pitchFamily="34" charset="0"/>
              </a:rPr>
              <a:t>ECCV 2014</a:t>
            </a:r>
            <a:r>
              <a:rPr lang="en-US" altLang="zh-TW" dirty="0">
                <a:solidFill>
                  <a:srgbClr val="0070C0"/>
                </a:solidFill>
                <a:latin typeface="Arial" panose="020B0604020202020204" pitchFamily="34" charset="0"/>
              </a:rPr>
              <a:t>]</a:t>
            </a:r>
            <a:endParaRPr lang="zh-TW" altLang="en-US" dirty="0">
              <a:solidFill>
                <a:srgbClr val="0070C0"/>
              </a:solidFill>
            </a:endParaRPr>
          </a:p>
        </p:txBody>
      </p:sp>
      <p:pic>
        <p:nvPicPr>
          <p:cNvPr id="76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57" y="2099291"/>
            <a:ext cx="2115242" cy="1438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文字方塊 76"/>
          <p:cNvSpPr txBox="1"/>
          <p:nvPr/>
        </p:nvSpPr>
        <p:spPr>
          <a:xfrm>
            <a:off x="608182" y="3590873"/>
            <a:ext cx="184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Represented as pixels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500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2" grpId="0" animBg="1"/>
      <p:bldP spid="63" grpId="0" animBg="1"/>
      <p:bldP spid="64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CNN for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Some patterns are much smaller than the whole image</a:t>
            </a:r>
            <a:endParaRPr lang="zh-TW" altLang="en-US" dirty="0"/>
          </a:p>
        </p:txBody>
      </p:sp>
      <p:pic>
        <p:nvPicPr>
          <p:cNvPr id="15" name="Picture 4" descr="https://upload.wikimedia.org/wikipedia/commons/5/5e/Silverbird_in_Murchison_Falls_National_Park,_Ugan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29" y="4692617"/>
            <a:ext cx="2485663" cy="16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 descr="data:image/jpeg;base64,/9j/4AAQSkZJRgABAQAAAQABAAD/2wCEAAkGBxASEhAQDxIQDxAPDxAPEA8VFQ8QEBAQFRUWFhUVFRUYHSggGBomGxUVIjEhJSkrLi4uGB8zODMtNygtLisBCgoKDg0OFxAQGCseHx0tLS0tLSstLS0tKy0tLS0tLS0tLS0tLS0tLS0tLS0tKystLS0tKy0rLSstKystLTctLf/AABEIALUBFgMBIgACEQEDEQH/xAAbAAACAwEBAQAAAAAAAAAAAAADBAECBQAGB//EAEAQAAIBAgMFBQQHBgUFAAAAAAECAAMRBBIhBTFBUWETInGRoQYyQoEjUnKxwdHwQ2KSouHxFDNTgrIVY4PC0v/EABoBAAMBAQEBAAAAAAAAAAAAAAECAwAEBQb/xAAiEQEBAAICAgMBAQEBAAAAAAAAAQIRAxIhMQQTQVEykSL/2gAMAwEAAhEDEQA/APmaw1JIBDHsMsejBqNKaOHpwNJJoYZZy8iuMO4anNGisVoCPURFxPozSWMLAJO7Zb5bi/LjL4gYvBu8gtBO8tC2KO8ETId5TNE5KMi0uBKCXUThzp5F1EKolFEOiyWzSLoJe0lVkkR5R0GZWEInBY/bwCBLgSVWEVYlraQJxvCBZxWJR0FOAMKEk5ZPTaAIMi0PllSs0jaCMqSYS0qRKSFsVF4QEyqiXMa4lVJlCTLmDMX69sqXtIlGkyn1M+OUWmphZj0TNXCtPSrmjWoxjDYune2YA7rHT74pQaWr4EN3l38RznPlJ+qzevD0OHYHdqPkY7RqDmPC4nikpsh0zIfEiN0sZUHvBag5OAfVbH1gnH/KP2a/Hsw0yts4E1LMu8cJm0NpgcKtPorioh/21BcfxTQo7XQ7y1+qEH+VmjXGj3lmnYTEVVUX79tGUnvDwMINpITa5U8jOp42je4ZPmch/mtBY3CK/ep2PG28fIr+cMysJuz0OWl1Mx6LZTlZjTPPePnYflHalR0sW0W1+0GtMjqN4+6LlbVMco0FhkERw+IBOU6HhxB8DNBBOLO2Xytjq+l1EOglaaw6LJbNpKiSRLgTrRpR0FaSBL5ZIWHsGkAQiiQBCKJuzacBJtLBZYLFtbSgWTlhQknJAwGSVZIzkkMkLEykGyxtkgmWUxpLAgJxhCsG8culTBMJcmUJlcShkSZJMiWgPidLfNPDNM1DG6DS9c8bCVcoBtm562tGKe0bfAD/ALv6RPDtf5zRwuAznQMOtjaRuv2KefwVdpKfepsR9pT96Sy18Md9KqDzDpbyKytTZrLxUeLUk/5MJeng13tVpL4XqH+S49ZpIG6l3oG2TOv2ireoEgpS4uQOQCmV7Onf3gBzyg39ZDNRH+o/8KiEqxpUeFZh/wCNvwlP8JSJB7RW5HJVv5lZRaqa5aRPixY/dGaDMfdpovXvHz1M2zaR2VM91nqN4io5+WcETZw+zaYCk06h0uCFCgj95GI81iefj2jZh8NNcx9J6OjWFWmtr5lH7S2cnoFInPyWz0fFirh8Kaopmi6927HvIR1Ug6esJUwWJWplw1ZHUjSlWBRvlUF1OnQT0+GoJVTKbKw0KmwJ8dxlF2CxuvaZl4ad5eitykpNz3/0/bV8MLCbUYP2OIpPRqBc17ZqZHMMLi360m0h/vwgMR7Lgm7VSMt7G/e16xGlh61Mt2L9ooa5R1K3HGxvv8JLLHV8LY5y+2yJMyqO2aege9Ing26/Rv7R9KwOoII5ggjzEXRtwacYlW2hTU5bhm+qCLjx5SlQVKg17o35b28zxjTC3yXLkkEq7URSQAzW323D5yn/AFflTPn/AEiTYcDh/eHojdaNOO30S8mjI2q/+kD8zfwhKO3af7RWp9dHX01labDc9j5CXrYOnVGWwJPEb431WTyE5Gph6yOLoytbfbh4jhD5J4xsHVoH6LeCLam9uOXkf1aeh2Ftpa/cfu1bXGlg4HLr+vCPi/5qvme2lknZIfLOKwbak2pwTU46ywbLCWkmWLVBHqoidURpSUq5g2aXqCBYS2GRKhnnSjTp0TIHxlWh6LRVTD0zOhBs4WtoADlI4jS/zjOZuJY+JJmXg7k2HX0m1gcQiENdmO6wsoPS5/KTptRCL09Ix2VrZgRxAOlx0vCNth9yhKfEWAdv4nv6WizVHZszFmY7yblvOEBwo6feZYhBwLeOUD8funU0Nrnhv3WHiToJU10BsL1DyW4X5sRc/IDxi+xWGY6KoHIWLt4gG/nYCWKqD32LN9TV28gbDzMopd+4Ot6aaAdXP4m5kjIg1K1Nd+oog8h8VQ+kFMew9Y27tkS/vaeRPu36AExnDOKbdpTyhhqzsC7ep7vpMyriMuVqpYXAyUhYVXHgNKa+vjCUy7mzBbjXsxcU6Xj9ZvXwks/R49Ls3a9EjK4AJNy92TOemUi4+U2BWY/5YOUm1yco+U8lgCiVNbs1gSxF7fgPCezNE5AzEiwvYbyOg4SOPvQ5M1sMcxz3AvfRmt5XjFTFpYWFgLAAC5t1PKZWLxzFgFp5ad7Fibm/hxjCgkZVAGbQk8BKWePBJfJ/FbPSuo3hj7qgk2HM33TzGJ9matOrl7mIRsoICsQjb9W09DaelwJKgqCQl7Fvib8pqUnAUWI/dGhyg6X8Y+E/sC15nC4N0HuooU6ZVUMovuJA70NXYqN+Zt5PcBQdTNPGkLc5SfDfPPY1iQXBIN7rdrH9dDaQ+dy3i4//AD+r/E45yZ+RWqtuYWPoRBGsQRfW+7rM/EjEMFIZcm9rjvKb7gb2sfCcXIKhtGAt03+E8vj+ZyYY63LXrZfBwzy3PDQbF6kPcX4X8pn7R2viaVGuuEY9oyXpsBd1IILWuORbWEqYog3JzHdc6AeUDUrAFWuG48j1tx87SePyeTtLT34fHqwp7K7Q2jiXc11cUAoymoDmDCwIDEXbidd01cbmp5aiWVk7y8rg3t+ucDi/aW+WnTVmfLqti5sONl38OEBX2h3clZSpbQF1emrH6t7fq48I9nLny/Zjj13+I6w48Omd3H03CVu0RKgFs6K9uVwDCMJgexu2Eq0qdFl7GsqmyE5g4G8q19SBvXh4T0bLO242Xy4Ny+i7QTRhhBMIAK1FitVI84i1URoWzZCokXqCO1BFqglMaW4lWEiWedKdw0+JrCpBKIZZ3uc1QaxBGhHGP0qx0vYzNQw9N4tGPQbPo0z36xy0weHvueSj8ZWri1B+iWy7rtZmPXpEcPiiBlIDLyO8eB4R2v2aqjLmJZQzWtZWPw3tv+USGsDdzpnY9F3t8hwhlpW989kD+zXWs46/V+dvnF6VRhcgBL/HqWt4n8LS6WXvOTTU7231W+yOHjDaEhvMW+iRQBvNIHugc6r8fDSLVccFbLQtVrHu9ra6p0pL+MXas9X6KipSmfgB1bq54wq00pDfcNpnX363NafJP3+NzbqoiYekbswYs97VcQe8c/1KZPvNzbcLac4+tXIFRAM7aheCg/Ex4mJ1q/ZqpYLnYWo0R7qLzI5f8obAIQGqVCWOhcnUkncnz+6Jf6aNvAgKV4/EWO/q56ncBPR4TEZmyqCwHvNqflrPL4N7KznViw05udw8AJv7MxBQBBvY2zDefrGQvs/4Yx2HBOa1td3FQeNuG6UpkKDf4fXoJoYEqb5gCxYHnbl6Sa2HVn4AL3j0/V5THJPKM3H4ao4SkmjN3nO7KvEX4TVwgJa40SmMq9SNCzcz/WXygjMD7wuOekZpUlRLNbXUjn+ry3aRPW2fiK2YkaHpoQB1nlvafDOoJpLlUDUkqoLE2v8Aoaz2NLKb6anXlaZm3sF2iE086VdStRWZSoAte/K14vLjOXHSnFyXjz7R5KntBsvZhDxu27NbiOko1fTvMb7vAePOZ+z2FIlDVFUj3quoJJBNiTfXfxO68HXqOSrC4GoANyTcmeDn8frncdafScfNMsJk0cTiLZQoz3sO7e5J0A03nkBNnZPsXWqkPi3NFD+yXKaxH7zahNOAufAxn2F2MBfE1Vu+YrRDAXQDRn+0bkdALDfPcUxL8fFMZ4cHP8rLK6hfZOyaGHXLh6SUgRqQO832m3sfGPlAd4vfgdRIWEEq5LXmsf7HUGbtMMzYOqCD3NaRI1F6R0BB1BXLN1Q2Vc9i2UZiNAWtrbpeMGCeHtbPJPQLCBaGaBqTbGAPFqkYqGLOYdm2WqxSpHKkUqibs2yzTpYiTN2B8SWEWUEuBPX24Vw0IjQWWWAmbZynUmlszFBKiFiMmde0uARkvroZiq0YpvEsNK3Nt1HV2y0hTVrMthmBBFwVJ0sb3uJlLSdu9UNl+s17Hw5nwj+F2zWVRTvnRRZVPAcADy6GBxFUnvK3ZMSFBVe+xPDMST5Wgg2r4qsKQ7NVysR31axY8u0HDonzPKQh7P6at36j600O9uTHkohMRhKWGtdu2rMocJayqza3fXX8YlQoPUbMdebH7v6TWRjezqL1HNVznY8Tz4DoI+9f6uqobL/3Kp+Lw5dBB1jkHYpq7Czn6qnh4kS+FsDmI7lAWUfXrHd5Sdu/J41qC2KoNezAv1qt+V5sbOGZnb4aaimp6k2vMTBtkphj7zEkdWPH5C81cGpVLDfqfSw++JINrTwdfL3zrd2CjcBbQTRxTkJWy27tJSb7t1yJkpT7tFeQv5maOKzJSqnUZ3RR4TWSNPIWCxLM4DkZVAAsLWsNfKbGHp5zmYEgbh0Eztk4Mgi/xC5Y7vAevmZ6/D4bKFFgeJ6Rddsg3qMhMCT3msO96covidlByQXKrZsyg2D6HeOImrj6tgQFJ1Nh+MSxBcIGIu1i1tyj7XpOrGaiNr5ft7ZrJXNO1kZ6YFNNS2bMzMzG5LHLv6CGxOA7JlqH3adNbAa97MBbzM6u5q11yghVObPmzEsW1/IDheejXB53ZKlrGqlkHBKf0oHmFnP8ngxzly/Y6OH5GXH4/G7syjkponEKL/a3t6kzRpmKIYwhnB6mlN7MKYS8ArS4aLthCYJjOLwbtNsLVXMA5lnaBdodjKHUMWqGEqtFajQbbalRorUMK7QLQbDak6TadMO3xREjC04SnSjdLDz17k5piUFOWFGaVPCRmngon2H6MdaBhqeHM2UwMMmC6Qfa3RlU8PGUobuhuOh5zTp4SFGFk8uQehVdlduKlTKpcEF2zZGYG+vK+g4ScUiUAq0AzlhpVbcpO/d8QmlhlZDdTYkWOgII5EGM0nQG7Uhe4uUOS/ipBB8oZzTWsmuFnp5RARcLvOrVD8PMkxjA0u0ZadO5QGy34k+8xnqtpez1OrYq7FTYgJlVNdxy2tDbM9nzRz5QTemAjmxNzv8ACPvfoGQE7SqqKO4ndX8TPQJhtw36+gjOydjdnZnFySRoL2mrQwYIDDQ8jvHyjaDaMDs+5ubALaJ+0dUFlpJYga+LGN7SxJVgifVAPjzmFUftKtIAE/TAE8NOXPjJcuWsT4Ty9mtBFCLe5UWJ6zYo7hvmHgWu2ZvdAAA3kma9OuCdBa0Tiy/WzkVq0gAWPHcOUyNrZihU7zvHC022qC9zY3HpMHaWMGZ2uLIDr13D5D8J3Y3w5rPPh5KlshqVVayEWVbZSD3SbXIA375nv7U0qNSoX75Z2AYsq8r6W/dEb9pdt5mSjRBvUfs14XY8+mhmd7V7OwlClQdkWpVTEU6uYm7sqnM91O9dLW3C4kM85b197dEw1N32c2D7f0qzslZDQuyLSIu+YscutupGo01PKe3Rp8V2ht7BYis3YYd8O9UG57mUuobs2UJ7jEsb776dZ9M9icfUr4Sk9Zg9VcyMwILHKSFLjgxAHjv4zm5+LrO0mhwy34ejDS2aDE4zkUWLQbNOMG0JKh2i9R5dzF6hmDYbtF6hl3aLu0Jbkq7Sl5VjK3m0HcSdKZp03UO75pQoR+hh5fD0Zp4ehOvLJWQCjho7Swsao0I5ToSW9mZ64WEXDdJpLQhFoTeQZy4eEGHmiKEsKM2mjN7CVNCahoyppRbDxnohG4kR2njagAF7kaZunWW7GXWjFxyynqt1gmHx9QfVN9+/X1hDj3ZiMpFrEHXK3hY+kqlGM06UtjyZFuEJsahJFjc6Zza3yF4RKIphSN6bj1IIv6x9KUtVwuYW5zW3IJ4P4NhbMeAjL1tLj+klNmoEUM1rC7HS9/znn8VjiGqgupSlkuQCcrEnf/J8zOnHDrIlb2p3ae1sik336LzJ/ITHpUquIF/8ulwudT16wOKrq5NWopCJYJTIAZrDS/JRqeevjNOgjuoU91TZmO4m+uUfr7obl/fEGax9e3ka+ysS+KDYILSSkjU/8XVAcBm3mim5mA0udNTA7Z9j++v07VahWpWq16+o7KmFOUKvMkHw08foa0gAANANAJl+0WENVEoglO3qdg9Ue9TpOjZ7dSAFHVhOf7bcv4eTw8n7E+zeFxWzqRq0lDvUrVFqrdaiNmsMrAg2FhodNIH2YYYLHtQqswNS9Gr7opZswahUUAe6ynXk1+G73ewdkJhaFPDU2ZlpAgM1sxuSTe2nGE2lsqlWsaihyivkB3BmFr3GvD1MW8m7d+ZWk8HQJxEijTIVVJLFVUFjvYgWJljOfR6EYNoVoJ5tJUBzFajRmpFKgmkTtLVGi7tDVYsxj44oZcmkEyJ0mU6JfYi86WtOm6h3eXw1KalClF8Kk0qCTWvUFo0o7SpStFI5TSCCEtKEFOHCSwSM2gBTndnGckgpNWLFJHZxkpK5YlOCKcutOFCwirFZRacOiSUWHRY0BCJCqssqwgWPAeX27UxNNAytpYDjZG/tpMfB1XWkWAzOShK6d4u4BBv9seV57naeDNWjVpje6EL9revqBPE7NqXYBu6GBQ8bWuPusYe97S2tMZqvV4DDKyrmUB1AzLvCsfeHmDH8kV2dUu7D64Z+ujW/9ppZY/L/AKT4/QGScad9CLjkdRD5ZOWS0oBklskLknZIOrBZZUiHyyjCDTFmEC4jLiBcQaTyKVBFaojlSKVRDpHIjVizRqqIuwlccXHyB2kiSBJyyvVJBnSSJMPVmPhRNSgkzsKJrYcTmr2TdJY3TWBoiOUxMZwWWCy4EsBDGDIkWhisqRNRgJWVKwxEqREsFRRCKJAEuogFdRDoINIdBGBZRCqshFhlEYEAT57tWn2OKqr8Jqll6BgCB6gT6OFnjPbvB3dWHx07qeGekbt/I38sNm40aOxWLVg3D/DW8DmH6+U37TzfsS+dWbiqKpHizf8Az909RaNnd1PGaUtOtL5ZNopg7TrQmWdlmYMiDdYwVg2WBijiAcRtxF3EBKTqCKVBHqgi1RYYjmz6qxdljtURVhLYuTOBhJJWWEmWkR0HaRCETptAxcJNfDiZGEmvhhOJ7TQoxymIrREbQQCIJYSAJaYXSpEtOh2ylpUiXMrBaMRaWAnAS6iKK6RimIFBDoI0CipDLBJCrGgCCY3tXh81DOBdsPUWsBzUd1x/AzH5TZEh1BBU6hgVI5g6Qg8X7JOKWI7Me5Wptl5Z13jyW/8Auntp87w9Xsaovf6CuGU8Sl+zqj5Xp+c+hq17Eagi4PMHjNQ/U2kyLzrwbZM6dOm2LiJRhCXg2magOIvUEZeK1DBSUs4itWNPFKsMSyKVYrUjVWKvK4ubkUEsJUS4EvEHESZxnQgxMJNfDzp04HsNGjG0kzoDCCTJnQiidOnTArInTooxYCXWTOgERYVZ06NAoqwizp0YFwZM6dMzx3tvhQmWquhctmHM91b/ADDC/wBkT0Hs7XL4aix35beRInTofwK0hOkzoGdJkTpmWg3kzoWpZ4vUnToCUtUitWROhieRSpFqk6dLYObkUEus6dLxzrGdOnTF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492" y="4738634"/>
            <a:ext cx="1296890" cy="113969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720" y="4656461"/>
            <a:ext cx="2151234" cy="1279848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871066" y="2742468"/>
            <a:ext cx="740186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neuron does not have to see the whole image to discover the pattern.</a:t>
            </a:r>
            <a:endParaRPr lang="zh-TW" altLang="en-US" sz="2800" dirty="0"/>
          </a:p>
        </p:txBody>
      </p:sp>
      <p:sp>
        <p:nvSpPr>
          <p:cNvPr id="43" name="圓角矩形圖說文字 42"/>
          <p:cNvSpPr/>
          <p:nvPr/>
        </p:nvSpPr>
        <p:spPr>
          <a:xfrm>
            <a:off x="6259915" y="5722671"/>
            <a:ext cx="2423235" cy="601661"/>
          </a:xfrm>
          <a:prstGeom prst="wedgeRoundRectCallout">
            <a:avLst>
              <a:gd name="adj1" fmla="val -16286"/>
              <a:gd name="adj2" fmla="val -9219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“beak”</a:t>
            </a:r>
            <a:r>
              <a:rPr lang="zh-TW" altLang="en-US" sz="2400" dirty="0"/>
              <a:t> </a:t>
            </a:r>
            <a:r>
              <a:rPr lang="en-US" altLang="zh-TW" sz="2400" dirty="0"/>
              <a:t>detector</a:t>
            </a:r>
            <a:endParaRPr lang="zh-TW" altLang="en-US" sz="2400" dirty="0"/>
          </a:p>
        </p:txBody>
      </p:sp>
      <p:sp>
        <p:nvSpPr>
          <p:cNvPr id="44" name="矩形 43"/>
          <p:cNvSpPr/>
          <p:nvPr/>
        </p:nvSpPr>
        <p:spPr>
          <a:xfrm>
            <a:off x="1473830" y="4738634"/>
            <a:ext cx="406400" cy="3794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6" name="直線單箭頭接點 45"/>
          <p:cNvCxnSpPr>
            <a:stCxn id="44" idx="3"/>
            <a:endCxn id="16" idx="1"/>
          </p:cNvCxnSpPr>
          <p:nvPr/>
        </p:nvCxnSpPr>
        <p:spPr>
          <a:xfrm>
            <a:off x="1880230" y="4928364"/>
            <a:ext cx="2214262" cy="3801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字方塊 48"/>
          <p:cNvSpPr txBox="1"/>
          <p:nvPr/>
        </p:nvSpPr>
        <p:spPr>
          <a:xfrm>
            <a:off x="1698172" y="3636678"/>
            <a:ext cx="714207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Connecting to small region with less parameters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2371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3" grpId="0" animBg="1"/>
      <p:bldP spid="44" grpId="0" animBg="1"/>
      <p:bldP spid="4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all4desktop.com/data_images/original/4244361-bi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90" y="4477048"/>
            <a:ext cx="2485663" cy="17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CNN for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 same patterns appear in different regions.</a:t>
            </a:r>
            <a:endParaRPr lang="zh-TW" altLang="en-US" dirty="0"/>
          </a:p>
        </p:txBody>
      </p:sp>
      <p:pic>
        <p:nvPicPr>
          <p:cNvPr id="15" name="Picture 4" descr="https://upload.wikimedia.org/wikipedia/commons/5/5e/Silverbird_in_Murchison_Falls_National_Park,_Ugan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90" y="2578586"/>
            <a:ext cx="2485663" cy="16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 descr="data:image/jpeg;base64,/9j/4AAQSkZJRgABAQAAAQABAAD/2wCEAAkGBxASEhAQDxIQDxAPDxAPEA8VFQ8QEBAQFRUWFhUVFRUYHSggGBomGxUVIjEhJSkrLi4uGB8zODMtNygtLisBCgoKDg0OFxAQGCseHx0tLS0tLSstLS0tKy0tLS0tLS0tLS0tLS0tLS0tLS0tKystLS0tKy0rLSstKystLTctLf/AABEIALUBFgMBIgACEQEDEQH/xAAbAAACAwEBAQAAAAAAAAAAAAADBAECBQAGB//EAEAQAAIBAgMFBQQHBgUFAAAAAAECAAMRBBIhBTFBUWETInGRoQYyQoEjUnKxwdHwQ2KSouHxFDNTgrIVY4PC0v/EABoBAAMBAQEBAAAAAAAAAAAAAAECAwAEBQb/xAAiEQEBAAICAgMBAQEBAAAAAAAAAQIRAxIhMQQTQVEykSL/2gAMAwEAAhEDEQA/APmaw1JIBDHsMsejBqNKaOHpwNJJoYZZy8iuMO4anNGisVoCPURFxPozSWMLAJO7Zb5bi/LjL4gYvBu8gtBO8tC2KO8ETId5TNE5KMi0uBKCXUThzp5F1EKolFEOiyWzSLoJe0lVkkR5R0GZWEInBY/bwCBLgSVWEVYlraQJxvCBZxWJR0FOAMKEk5ZPTaAIMi0PllSs0jaCMqSYS0qRKSFsVF4QEyqiXMa4lVJlCTLmDMX69sqXtIlGkyn1M+OUWmphZj0TNXCtPSrmjWoxjDYune2YA7rHT74pQaWr4EN3l38RznPlJ+qzevD0OHYHdqPkY7RqDmPC4nikpsh0zIfEiN0sZUHvBag5OAfVbH1gnH/KP2a/Hsw0yts4E1LMu8cJm0NpgcKtPorioh/21BcfxTQo7XQ7y1+qEH+VmjXGj3lmnYTEVVUX79tGUnvDwMINpITa5U8jOp42je4ZPmch/mtBY3CK/ep2PG28fIr+cMysJuz0OWl1Mx6LZTlZjTPPePnYflHalR0sW0W1+0GtMjqN4+6LlbVMco0FhkERw+IBOU6HhxB8DNBBOLO2Xytjq+l1EOglaaw6LJbNpKiSRLgTrRpR0FaSBL5ZIWHsGkAQiiQBCKJuzacBJtLBZYLFtbSgWTlhQknJAwGSVZIzkkMkLEykGyxtkgmWUxpLAgJxhCsG8culTBMJcmUJlcShkSZJMiWgPidLfNPDNM1DG6DS9c8bCVcoBtm562tGKe0bfAD/ALv6RPDtf5zRwuAznQMOtjaRuv2KefwVdpKfepsR9pT96Sy18Md9KqDzDpbyKytTZrLxUeLUk/5MJeng13tVpL4XqH+S49ZpIG6l3oG2TOv2ireoEgpS4uQOQCmV7Onf3gBzyg39ZDNRH+o/8KiEqxpUeFZh/wCNvwlP8JSJB7RW5HJVv5lZRaqa5aRPixY/dGaDMfdpovXvHz1M2zaR2VM91nqN4io5+WcETZw+zaYCk06h0uCFCgj95GI81iefj2jZh8NNcx9J6OjWFWmtr5lH7S2cnoFInPyWz0fFirh8Kaopmi6927HvIR1Ug6esJUwWJWplw1ZHUjSlWBRvlUF1OnQT0+GoJVTKbKw0KmwJ8dxlF2CxuvaZl4ad5eitykpNz3/0/bV8MLCbUYP2OIpPRqBc17ZqZHMMLi360m0h/vwgMR7Lgm7VSMt7G/e16xGlh61Mt2L9ooa5R1K3HGxvv8JLLHV8LY5y+2yJMyqO2aege9Ing26/Rv7R9KwOoII5ggjzEXRtwacYlW2hTU5bhm+qCLjx5SlQVKg17o35b28zxjTC3yXLkkEq7URSQAzW323D5yn/AFflTPn/AEiTYcDh/eHojdaNOO30S8mjI2q/+kD8zfwhKO3af7RWp9dHX01labDc9j5CXrYOnVGWwJPEb431WTyE5Gph6yOLoytbfbh4jhD5J4xsHVoH6LeCLam9uOXkf1aeh2Ftpa/cfu1bXGlg4HLr+vCPi/5qvme2lknZIfLOKwbak2pwTU46ywbLCWkmWLVBHqoidURpSUq5g2aXqCBYS2GRKhnnSjTp0TIHxlWh6LRVTD0zOhBs4WtoADlI4jS/zjOZuJY+JJmXg7k2HX0m1gcQiENdmO6wsoPS5/KTptRCL09Ix2VrZgRxAOlx0vCNth9yhKfEWAdv4nv6WizVHZszFmY7yblvOEBwo6feZYhBwLeOUD8funU0Nrnhv3WHiToJU10BsL1DyW4X5sRc/IDxi+xWGY6KoHIWLt4gG/nYCWKqD32LN9TV28gbDzMopd+4Ot6aaAdXP4m5kjIg1K1Nd+oog8h8VQ+kFMew9Y27tkS/vaeRPu36AExnDOKbdpTyhhqzsC7ep7vpMyriMuVqpYXAyUhYVXHgNKa+vjCUy7mzBbjXsxcU6Xj9ZvXwks/R49Ls3a9EjK4AJNy92TOemUi4+U2BWY/5YOUm1yco+U8lgCiVNbs1gSxF7fgPCezNE5AzEiwvYbyOg4SOPvQ5M1sMcxz3AvfRmt5XjFTFpYWFgLAAC5t1PKZWLxzFgFp5ad7Fibm/hxjCgkZVAGbQk8BKWePBJfJ/FbPSuo3hj7qgk2HM33TzGJ9matOrl7mIRsoICsQjb9W09DaelwJKgqCQl7Fvib8pqUnAUWI/dGhyg6X8Y+E/sC15nC4N0HuooU6ZVUMovuJA70NXYqN+Zt5PcBQdTNPGkLc5SfDfPPY1iQXBIN7rdrH9dDaQ+dy3i4//AD+r/E45yZ+RWqtuYWPoRBGsQRfW+7rM/EjEMFIZcm9rjvKb7gb2sfCcXIKhtGAt03+E8vj+ZyYY63LXrZfBwzy3PDQbF6kPcX4X8pn7R2viaVGuuEY9oyXpsBd1IILWuORbWEqYog3JzHdc6AeUDUrAFWuG48j1tx87SePyeTtLT34fHqwp7K7Q2jiXc11cUAoymoDmDCwIDEXbidd01cbmp5aiWVk7y8rg3t+ucDi/aW+WnTVmfLqti5sONl38OEBX2h3clZSpbQF1emrH6t7fq48I9nLny/Zjj13+I6w48Omd3H03CVu0RKgFs6K9uVwDCMJgexu2Eq0qdFl7GsqmyE5g4G8q19SBvXh4T0bLO242Xy4Ny+i7QTRhhBMIAK1FitVI84i1URoWzZCokXqCO1BFqglMaW4lWEiWedKdw0+JrCpBKIZZ3uc1QaxBGhHGP0qx0vYzNQw9N4tGPQbPo0z36xy0weHvueSj8ZWri1B+iWy7rtZmPXpEcPiiBlIDLyO8eB4R2v2aqjLmJZQzWtZWPw3tv+USGsDdzpnY9F3t8hwhlpW989kD+zXWs46/V+dvnF6VRhcgBL/HqWt4n8LS6WXvOTTU7231W+yOHjDaEhvMW+iRQBvNIHugc6r8fDSLVccFbLQtVrHu9ra6p0pL+MXas9X6KipSmfgB1bq54wq00pDfcNpnX363NafJP3+NzbqoiYekbswYs97VcQe8c/1KZPvNzbcLac4+tXIFRAM7aheCg/Ex4mJ1q/ZqpYLnYWo0R7qLzI5f8obAIQGqVCWOhcnUkncnz+6Jf6aNvAgKV4/EWO/q56ncBPR4TEZmyqCwHvNqflrPL4N7KznViw05udw8AJv7MxBQBBvY2zDefrGQvs/4Yx2HBOa1td3FQeNuG6UpkKDf4fXoJoYEqb5gCxYHnbl6Sa2HVn4AL3j0/V5THJPKM3H4ao4SkmjN3nO7KvEX4TVwgJa40SmMq9SNCzcz/WXygjMD7wuOekZpUlRLNbXUjn+ry3aRPW2fiK2YkaHpoQB1nlvafDOoJpLlUDUkqoLE2v8Aoaz2NLKb6anXlaZm3sF2iE086VdStRWZSoAte/K14vLjOXHSnFyXjz7R5KntBsvZhDxu27NbiOko1fTvMb7vAePOZ+z2FIlDVFUj3quoJJBNiTfXfxO68HXqOSrC4GoANyTcmeDn8frncdafScfNMsJk0cTiLZQoz3sO7e5J0A03nkBNnZPsXWqkPi3NFD+yXKaxH7zahNOAufAxn2F2MBfE1Vu+YrRDAXQDRn+0bkdALDfPcUxL8fFMZ4cHP8rLK6hfZOyaGHXLh6SUgRqQO832m3sfGPlAd4vfgdRIWEEq5LXmsf7HUGbtMMzYOqCD3NaRI1F6R0BB1BXLN1Q2Vc9i2UZiNAWtrbpeMGCeHtbPJPQLCBaGaBqTbGAPFqkYqGLOYdm2WqxSpHKkUqibs2yzTpYiTN2B8SWEWUEuBPX24Vw0IjQWWWAmbZynUmlszFBKiFiMmde0uARkvroZiq0YpvEsNK3Nt1HV2y0hTVrMthmBBFwVJ0sb3uJlLSdu9UNl+s17Hw5nwj+F2zWVRTvnRRZVPAcADy6GBxFUnvK3ZMSFBVe+xPDMST5Wgg2r4qsKQ7NVysR31axY8u0HDonzPKQh7P6at36j600O9uTHkohMRhKWGtdu2rMocJayqza3fXX8YlQoPUbMdebH7v6TWRjezqL1HNVznY8Tz4DoI+9f6uqobL/3Kp+Lw5dBB1jkHYpq7Czn6qnh4kS+FsDmI7lAWUfXrHd5Sdu/J41qC2KoNezAv1qt+V5sbOGZnb4aaimp6k2vMTBtkphj7zEkdWPH5C81cGpVLDfqfSw++JINrTwdfL3zrd2CjcBbQTRxTkJWy27tJSb7t1yJkpT7tFeQv5maOKzJSqnUZ3RR4TWSNPIWCxLM4DkZVAAsLWsNfKbGHp5zmYEgbh0Eztk4Mgi/xC5Y7vAevmZ6/D4bKFFgeJ6Rddsg3qMhMCT3msO96covidlByQXKrZsyg2D6HeOImrj6tgQFJ1Nh+MSxBcIGIu1i1tyj7XpOrGaiNr5ft7ZrJXNO1kZ6YFNNS2bMzMzG5LHLv6CGxOA7JlqH3adNbAa97MBbzM6u5q11yghVObPmzEsW1/IDheejXB53ZKlrGqlkHBKf0oHmFnP8ngxzly/Y6OH5GXH4/G7syjkponEKL/a3t6kzRpmKIYwhnB6mlN7MKYS8ArS4aLthCYJjOLwbtNsLVXMA5lnaBdodjKHUMWqGEqtFajQbbalRorUMK7QLQbDak6TadMO3xREjC04SnSjdLDz17k5piUFOWFGaVPCRmngon2H6MdaBhqeHM2UwMMmC6Qfa3RlU8PGUobuhuOh5zTp4SFGFk8uQehVdlduKlTKpcEF2zZGYG+vK+g4ScUiUAq0AzlhpVbcpO/d8QmlhlZDdTYkWOgII5EGM0nQG7Uhe4uUOS/ipBB8oZzTWsmuFnp5RARcLvOrVD8PMkxjA0u0ZadO5QGy34k+8xnqtpez1OrYq7FTYgJlVNdxy2tDbM9nzRz5QTemAjmxNzv8ACPvfoGQE7SqqKO4ndX8TPQJhtw36+gjOydjdnZnFySRoL2mrQwYIDDQ8jvHyjaDaMDs+5ubALaJ+0dUFlpJYga+LGN7SxJVgifVAPjzmFUftKtIAE/TAE8NOXPjJcuWsT4Ty9mtBFCLe5UWJ6zYo7hvmHgWu2ZvdAAA3kma9OuCdBa0Tiy/WzkVq0gAWPHcOUyNrZihU7zvHC022qC9zY3HpMHaWMGZ2uLIDr13D5D8J3Y3w5rPPh5KlshqVVayEWVbZSD3SbXIA375nv7U0qNSoX75Z2AYsq8r6W/dEb9pdt5mSjRBvUfs14XY8+mhmd7V7OwlClQdkWpVTEU6uYm7sqnM91O9dLW3C4kM85b197dEw1N32c2D7f0qzslZDQuyLSIu+YscutupGo01PKe3Rp8V2ht7BYis3YYd8O9UG57mUuobs2UJ7jEsb776dZ9M9icfUr4Sk9Zg9VcyMwILHKSFLjgxAHjv4zm5+LrO0mhwy34ejDS2aDE4zkUWLQbNOMG0JKh2i9R5dzF6hmDYbtF6hl3aLu0Jbkq7Sl5VjK3m0HcSdKZp03UO75pQoR+hh5fD0Zp4ehOvLJWQCjho7Swsao0I5ToSW9mZ64WEXDdJpLQhFoTeQZy4eEGHmiKEsKM2mjN7CVNCahoyppRbDxnohG4kR2njagAF7kaZunWW7GXWjFxyynqt1gmHx9QfVN9+/X1hDj3ZiMpFrEHXK3hY+kqlGM06UtjyZFuEJsahJFjc6Zza3yF4RKIphSN6bj1IIv6x9KUtVwuYW5zW3IJ4P4NhbMeAjL1tLj+klNmoEUM1rC7HS9/znn8VjiGqgupSlkuQCcrEnf/J8zOnHDrIlb2p3ae1sik336LzJ/ITHpUquIF/8ulwudT16wOKrq5NWopCJYJTIAZrDS/JRqeevjNOgjuoU91TZmO4m+uUfr7obl/fEGax9e3ka+ysS+KDYILSSkjU/8XVAcBm3mim5mA0udNTA7Z9j++v07VahWpWq16+o7KmFOUKvMkHw08foa0gAANANAJl+0WENVEoglO3qdg9Ue9TpOjZ7dSAFHVhOf7bcv4eTw8n7E+zeFxWzqRq0lDvUrVFqrdaiNmsMrAg2FhodNIH2YYYLHtQqswNS9Gr7opZswahUUAe6ynXk1+G73ewdkJhaFPDU2ZlpAgM1sxuSTe2nGE2lsqlWsaihyivkB3BmFr3GvD1MW8m7d+ZWk8HQJxEijTIVVJLFVUFjvYgWJljOfR6EYNoVoJ5tJUBzFajRmpFKgmkTtLVGi7tDVYsxj44oZcmkEyJ0mU6JfYi86WtOm6h3eXw1KalClF8Kk0qCTWvUFo0o7SpStFI5TSCCEtKEFOHCSwSM2gBTndnGckgpNWLFJHZxkpK5YlOCKcutOFCwirFZRacOiSUWHRY0BCJCqssqwgWPAeX27UxNNAytpYDjZG/tpMfB1XWkWAzOShK6d4u4BBv9seV57naeDNWjVpje6EL9revqBPE7NqXYBu6GBQ8bWuPusYe97S2tMZqvV4DDKyrmUB1AzLvCsfeHmDH8kV2dUu7D64Z+ujW/9ppZY/L/AKT4/QGScad9CLjkdRD5ZOWS0oBklskLknZIOrBZZUiHyyjCDTFmEC4jLiBcQaTyKVBFaojlSKVRDpHIjVizRqqIuwlccXHyB2kiSBJyyvVJBnSSJMPVmPhRNSgkzsKJrYcTmr2TdJY3TWBoiOUxMZwWWCy4EsBDGDIkWhisqRNRgJWVKwxEqREsFRRCKJAEuogFdRDoINIdBGBZRCqshFhlEYEAT57tWn2OKqr8Jqll6BgCB6gT6OFnjPbvB3dWHx07qeGekbt/I38sNm40aOxWLVg3D/DW8DmH6+U37TzfsS+dWbiqKpHizf8Az909RaNnd1PGaUtOtL5ZNopg7TrQmWdlmYMiDdYwVg2WBijiAcRtxF3EBKTqCKVBHqgi1RYYjmz6qxdljtURVhLYuTOBhJJWWEmWkR0HaRCETptAxcJNfDiZGEmvhhOJ7TQoxymIrREbQQCIJYSAJaYXSpEtOh2ylpUiXMrBaMRaWAnAS6iKK6RimIFBDoI0CipDLBJCrGgCCY3tXh81DOBdsPUWsBzUd1x/AzH5TZEh1BBU6hgVI5g6Qg8X7JOKWI7Me5Wptl5Z13jyW/8Auntp87w9Xsaovf6CuGU8Sl+zqj5Xp+c+hq17Eagi4PMHjNQ/U2kyLzrwbZM6dOm2LiJRhCXg2magOIvUEZeK1DBSUs4itWNPFKsMSyKVYrUjVWKvK4ubkUEsJUS4EvEHESZxnQgxMJNfDzp04HsNGjG0kzoDCCTJnQiidOnTArInTooxYCXWTOgERYVZ06NAoqwizp0YFwZM6dMzx3tvhQmWquhctmHM91b/ADDC/wBkT0Hs7XL4aix35beRInTofwK0hOkzoGdJkTpmWg3kzoWpZ4vUnToCUtUitWROhieRSpFqk6dLYObkUEus6dLxzrGdOnTF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817" y="2867957"/>
            <a:ext cx="2151234" cy="1279848"/>
          </a:xfrm>
          <a:prstGeom prst="rect">
            <a:avLst/>
          </a:prstGeom>
        </p:spPr>
      </p:pic>
      <p:sp>
        <p:nvSpPr>
          <p:cNvPr id="10" name="雲朵形圖說文字 9"/>
          <p:cNvSpPr/>
          <p:nvPr/>
        </p:nvSpPr>
        <p:spPr>
          <a:xfrm>
            <a:off x="5075306" y="2425770"/>
            <a:ext cx="3303662" cy="951706"/>
          </a:xfrm>
          <a:prstGeom prst="cloudCallout">
            <a:avLst>
              <a:gd name="adj1" fmla="val -48303"/>
              <a:gd name="adj2" fmla="val 558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“upper-left beak”</a:t>
            </a:r>
            <a:r>
              <a:rPr lang="zh-TW" altLang="en-US" sz="2400" dirty="0"/>
              <a:t> </a:t>
            </a:r>
            <a:r>
              <a:rPr lang="en-US" altLang="zh-TW" sz="2400" dirty="0"/>
              <a:t>detector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289051" y="2628514"/>
            <a:ext cx="406400" cy="3794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803855" y="4993913"/>
            <a:ext cx="406400" cy="3794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672" y="4653035"/>
            <a:ext cx="2295525" cy="1590675"/>
          </a:xfrm>
          <a:prstGeom prst="rect">
            <a:avLst/>
          </a:prstGeom>
        </p:spPr>
      </p:pic>
      <p:sp>
        <p:nvSpPr>
          <p:cNvPr id="31" name="雲朵形圖說文字 30"/>
          <p:cNvSpPr/>
          <p:nvPr/>
        </p:nvSpPr>
        <p:spPr>
          <a:xfrm>
            <a:off x="5075306" y="5513706"/>
            <a:ext cx="3303662" cy="951706"/>
          </a:xfrm>
          <a:prstGeom prst="cloudCallout">
            <a:avLst>
              <a:gd name="adj1" fmla="val -40531"/>
              <a:gd name="adj2" fmla="val -6065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“middle beak”</a:t>
            </a:r>
            <a:r>
              <a:rPr lang="zh-TW" altLang="en-US" sz="2400" dirty="0"/>
              <a:t> </a:t>
            </a:r>
            <a:r>
              <a:rPr lang="en-US" altLang="zh-TW" sz="2400" dirty="0"/>
              <a:t>detector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5548370" y="4278358"/>
            <a:ext cx="3257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They can use the same set of parameters.</a:t>
            </a:r>
            <a:endParaRPr lang="zh-TW" altLang="en-US" sz="2400" dirty="0"/>
          </a:p>
        </p:txBody>
      </p:sp>
      <p:sp>
        <p:nvSpPr>
          <p:cNvPr id="34" name="矩形 33"/>
          <p:cNvSpPr/>
          <p:nvPr/>
        </p:nvSpPr>
        <p:spPr>
          <a:xfrm>
            <a:off x="4501720" y="3877534"/>
            <a:ext cx="3382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Do almost the same thing</a:t>
            </a:r>
            <a:endParaRPr lang="zh-TW" altLang="en-US" sz="2400" dirty="0"/>
          </a:p>
        </p:txBody>
      </p:sp>
      <p:cxnSp>
        <p:nvCxnSpPr>
          <p:cNvPr id="8" name="直線單箭頭接點 7"/>
          <p:cNvCxnSpPr/>
          <p:nvPr/>
        </p:nvCxnSpPr>
        <p:spPr>
          <a:xfrm>
            <a:off x="4445448" y="3767980"/>
            <a:ext cx="0" cy="1341375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3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31" grpId="0" animBg="1"/>
      <p:bldP spid="6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Neural Network </a:t>
            </a:r>
            <a:endParaRPr lang="zh-TW" altLang="en-US" dirty="0"/>
          </a:p>
        </p:txBody>
      </p:sp>
      <p:pic>
        <p:nvPicPr>
          <p:cNvPr id="4" name="Picture 6" descr="http://bio1152.nicerweb.com/Locked/media/ch48/48_05NeuronStru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11" y="789234"/>
            <a:ext cx="3409412" cy="215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6403117" y="841620"/>
            <a:ext cx="2287794" cy="1038723"/>
            <a:chOff x="3202412" y="1600580"/>
            <a:chExt cx="3275013" cy="1486948"/>
          </a:xfrm>
        </p:grpSpPr>
        <p:pic>
          <p:nvPicPr>
            <p:cNvPr id="6" name="Picture 4" descr="http://cdn.zmescience.com/wp-content/uploads/2011/07/neural_network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137" y="1600580"/>
              <a:ext cx="2478247" cy="1486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3202412" y="2732294"/>
              <a:ext cx="32750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TW" altLang="en-US" sz="1400" dirty="0"/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490004" y="3147408"/>
            <a:ext cx="2416814" cy="1897458"/>
            <a:chOff x="3223753" y="2941320"/>
            <a:chExt cx="2416814" cy="1897458"/>
          </a:xfrm>
        </p:grpSpPr>
        <p:grpSp>
          <p:nvGrpSpPr>
            <p:cNvPr id="38" name="群組 37"/>
            <p:cNvGrpSpPr/>
            <p:nvPr/>
          </p:nvGrpSpPr>
          <p:grpSpPr>
            <a:xfrm>
              <a:off x="4112351" y="3404891"/>
              <a:ext cx="1528216" cy="565603"/>
              <a:chOff x="4261309" y="3400794"/>
              <a:chExt cx="1528216" cy="565603"/>
            </a:xfrm>
          </p:grpSpPr>
          <p:cxnSp>
            <p:nvCxnSpPr>
              <p:cNvPr id="32" name="直線單箭頭接點 31"/>
              <p:cNvCxnSpPr/>
              <p:nvPr/>
            </p:nvCxnSpPr>
            <p:spPr>
              <a:xfrm flipV="1">
                <a:off x="5227675" y="3682412"/>
                <a:ext cx="561850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橢圓 21"/>
              <p:cNvSpPr/>
              <p:nvPr/>
            </p:nvSpPr>
            <p:spPr>
              <a:xfrm>
                <a:off x="4839124" y="3400794"/>
                <a:ext cx="565603" cy="56560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dirty="0"/>
              </a:p>
            </p:txBody>
          </p:sp>
          <p:cxnSp>
            <p:nvCxnSpPr>
              <p:cNvPr id="23" name="直線單箭頭接點 22"/>
              <p:cNvCxnSpPr/>
              <p:nvPr/>
            </p:nvCxnSpPr>
            <p:spPr>
              <a:xfrm flipV="1">
                <a:off x="4261309" y="3698913"/>
                <a:ext cx="561850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9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823159" y="3478177"/>
              <a:ext cx="584765" cy="3961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346" name="方程式" r:id="rId6" imgW="317160" imgH="215640" progId="Equation.3">
                      <p:embed/>
                    </p:oleObj>
                  </mc:Choice>
                  <mc:Fallback>
                    <p:oleObj name="方程式" r:id="rId6" imgW="317160" imgH="215640" progId="Equation.3">
                      <p:embed/>
                      <p:pic>
                        <p:nvPicPr>
                          <p:cNvPr id="29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23159" y="3478177"/>
                            <a:ext cx="584765" cy="396131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1" name="直線單箭頭接點 20"/>
            <p:cNvCxnSpPr/>
            <p:nvPr/>
          </p:nvCxnSpPr>
          <p:spPr>
            <a:xfrm flipV="1">
              <a:off x="3234600" y="3780105"/>
              <a:ext cx="674268" cy="9062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/>
            <p:cNvCxnSpPr/>
            <p:nvPr/>
          </p:nvCxnSpPr>
          <p:spPr>
            <a:xfrm>
              <a:off x="3223753" y="2941320"/>
              <a:ext cx="704573" cy="6913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群組 24"/>
            <p:cNvGrpSpPr/>
            <p:nvPr/>
          </p:nvGrpSpPr>
          <p:grpSpPr>
            <a:xfrm>
              <a:off x="3956988" y="3478177"/>
              <a:ext cx="439530" cy="439530"/>
              <a:chOff x="3371313" y="3530847"/>
              <a:chExt cx="439530" cy="439530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3371313" y="3530847"/>
                <a:ext cx="439530" cy="43953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aphicFrame>
            <p:nvGraphicFramePr>
              <p:cNvPr id="27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09193" y="3546688"/>
              <a:ext cx="385763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347" name="方程式" r:id="rId8" imgW="139680" imgH="139680" progId="Equation.3">
                      <p:embed/>
                    </p:oleObj>
                  </mc:Choice>
                  <mc:Fallback>
                    <p:oleObj name="方程式" r:id="rId8" imgW="139680" imgH="139680" progId="Equation.3">
                      <p:embed/>
                      <p:pic>
                        <p:nvPicPr>
                          <p:cNvPr id="27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09193" y="3546688"/>
                            <a:ext cx="385763" cy="38735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7" name="群組 36"/>
            <p:cNvGrpSpPr/>
            <p:nvPr/>
          </p:nvGrpSpPr>
          <p:grpSpPr>
            <a:xfrm>
              <a:off x="3972433" y="3933548"/>
              <a:ext cx="385763" cy="905230"/>
              <a:chOff x="3982168" y="3985175"/>
              <a:chExt cx="385763" cy="905230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3982168" y="4512672"/>
                <a:ext cx="385763" cy="377733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8" name="直線單箭頭接點 27"/>
              <p:cNvCxnSpPr/>
              <p:nvPr/>
            </p:nvCxnSpPr>
            <p:spPr>
              <a:xfrm flipV="1">
                <a:off x="4179533" y="3985175"/>
                <a:ext cx="0" cy="51705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直線單箭頭接點 32"/>
            <p:cNvCxnSpPr/>
            <p:nvPr/>
          </p:nvCxnSpPr>
          <p:spPr>
            <a:xfrm>
              <a:off x="3242300" y="3714572"/>
              <a:ext cx="69299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群組 41"/>
          <p:cNvGrpSpPr/>
          <p:nvPr/>
        </p:nvGrpSpPr>
        <p:grpSpPr>
          <a:xfrm>
            <a:off x="1025296" y="2390303"/>
            <a:ext cx="2416814" cy="1897458"/>
            <a:chOff x="3223753" y="2941320"/>
            <a:chExt cx="2416814" cy="1897458"/>
          </a:xfrm>
        </p:grpSpPr>
        <p:grpSp>
          <p:nvGrpSpPr>
            <p:cNvPr id="43" name="群組 42"/>
            <p:cNvGrpSpPr/>
            <p:nvPr/>
          </p:nvGrpSpPr>
          <p:grpSpPr>
            <a:xfrm>
              <a:off x="4112351" y="3404891"/>
              <a:ext cx="1528216" cy="565603"/>
              <a:chOff x="4261309" y="3400794"/>
              <a:chExt cx="1528216" cy="565603"/>
            </a:xfrm>
          </p:grpSpPr>
          <p:cxnSp>
            <p:nvCxnSpPr>
              <p:cNvPr id="53" name="直線單箭頭接點 52"/>
              <p:cNvCxnSpPr/>
              <p:nvPr/>
            </p:nvCxnSpPr>
            <p:spPr>
              <a:xfrm flipV="1">
                <a:off x="5227675" y="3682412"/>
                <a:ext cx="561850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橢圓 53"/>
              <p:cNvSpPr/>
              <p:nvPr/>
            </p:nvSpPr>
            <p:spPr>
              <a:xfrm>
                <a:off x="4839124" y="3400794"/>
                <a:ext cx="565603" cy="565603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dirty="0"/>
              </a:p>
            </p:txBody>
          </p:sp>
          <p:cxnSp>
            <p:nvCxnSpPr>
              <p:cNvPr id="55" name="直線單箭頭接點 54"/>
              <p:cNvCxnSpPr/>
              <p:nvPr/>
            </p:nvCxnSpPr>
            <p:spPr>
              <a:xfrm flipV="1">
                <a:off x="4261309" y="3698913"/>
                <a:ext cx="561850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56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823159" y="3478177"/>
              <a:ext cx="584765" cy="3961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348" name="方程式" r:id="rId10" imgW="317160" imgH="215640" progId="Equation.3">
                      <p:embed/>
                    </p:oleObj>
                  </mc:Choice>
                  <mc:Fallback>
                    <p:oleObj name="方程式" r:id="rId10" imgW="317160" imgH="215640" progId="Equation.3">
                      <p:embed/>
                      <p:pic>
                        <p:nvPicPr>
                          <p:cNvPr id="56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23159" y="3478177"/>
                            <a:ext cx="584765" cy="396131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44" name="直線單箭頭接點 43"/>
            <p:cNvCxnSpPr/>
            <p:nvPr/>
          </p:nvCxnSpPr>
          <p:spPr>
            <a:xfrm flipV="1">
              <a:off x="3405107" y="3780105"/>
              <a:ext cx="503761" cy="67704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/>
            <p:cNvCxnSpPr/>
            <p:nvPr/>
          </p:nvCxnSpPr>
          <p:spPr>
            <a:xfrm>
              <a:off x="3223753" y="2941320"/>
              <a:ext cx="704573" cy="6913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群組 45"/>
            <p:cNvGrpSpPr/>
            <p:nvPr/>
          </p:nvGrpSpPr>
          <p:grpSpPr>
            <a:xfrm>
              <a:off x="3956988" y="3478177"/>
              <a:ext cx="439530" cy="439530"/>
              <a:chOff x="3371313" y="3530847"/>
              <a:chExt cx="439530" cy="439530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3371313" y="3530847"/>
                <a:ext cx="439530" cy="43953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aphicFrame>
            <p:nvGraphicFramePr>
              <p:cNvPr id="52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09193" y="3546688"/>
              <a:ext cx="385763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349" name="方程式" r:id="rId11" imgW="139680" imgH="139680" progId="Equation.3">
                      <p:embed/>
                    </p:oleObj>
                  </mc:Choice>
                  <mc:Fallback>
                    <p:oleObj name="方程式" r:id="rId11" imgW="139680" imgH="139680" progId="Equation.3">
                      <p:embed/>
                      <p:pic>
                        <p:nvPicPr>
                          <p:cNvPr id="52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09193" y="3546688"/>
                            <a:ext cx="385763" cy="38735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7" name="群組 46"/>
            <p:cNvGrpSpPr/>
            <p:nvPr/>
          </p:nvGrpSpPr>
          <p:grpSpPr>
            <a:xfrm>
              <a:off x="3972433" y="3933548"/>
              <a:ext cx="385763" cy="905230"/>
              <a:chOff x="3982168" y="3985175"/>
              <a:chExt cx="385763" cy="905230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3982168" y="4512672"/>
                <a:ext cx="385763" cy="377733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50" name="直線單箭頭接點 49"/>
              <p:cNvCxnSpPr/>
              <p:nvPr/>
            </p:nvCxnSpPr>
            <p:spPr>
              <a:xfrm flipV="1">
                <a:off x="4179533" y="3985175"/>
                <a:ext cx="0" cy="51705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直線單箭頭接點 47"/>
            <p:cNvCxnSpPr/>
            <p:nvPr/>
          </p:nvCxnSpPr>
          <p:spPr>
            <a:xfrm>
              <a:off x="3242300" y="3714572"/>
              <a:ext cx="69299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群組 56"/>
          <p:cNvGrpSpPr/>
          <p:nvPr/>
        </p:nvGrpSpPr>
        <p:grpSpPr>
          <a:xfrm>
            <a:off x="1054690" y="4250748"/>
            <a:ext cx="2405967" cy="1782000"/>
            <a:chOff x="3234600" y="3056778"/>
            <a:chExt cx="2405967" cy="1782000"/>
          </a:xfrm>
        </p:grpSpPr>
        <p:grpSp>
          <p:nvGrpSpPr>
            <p:cNvPr id="58" name="群組 57"/>
            <p:cNvGrpSpPr/>
            <p:nvPr/>
          </p:nvGrpSpPr>
          <p:grpSpPr>
            <a:xfrm>
              <a:off x="4112351" y="3404891"/>
              <a:ext cx="1528216" cy="565603"/>
              <a:chOff x="4261309" y="3400794"/>
              <a:chExt cx="1528216" cy="565603"/>
            </a:xfrm>
          </p:grpSpPr>
          <p:cxnSp>
            <p:nvCxnSpPr>
              <p:cNvPr id="68" name="直線單箭頭接點 67"/>
              <p:cNvCxnSpPr/>
              <p:nvPr/>
            </p:nvCxnSpPr>
            <p:spPr>
              <a:xfrm flipV="1">
                <a:off x="5227675" y="3682412"/>
                <a:ext cx="561850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橢圓 68"/>
              <p:cNvSpPr/>
              <p:nvPr/>
            </p:nvSpPr>
            <p:spPr>
              <a:xfrm>
                <a:off x="4839124" y="3400794"/>
                <a:ext cx="565603" cy="565603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dirty="0"/>
              </a:p>
            </p:txBody>
          </p:sp>
          <p:cxnSp>
            <p:nvCxnSpPr>
              <p:cNvPr id="70" name="直線單箭頭接點 69"/>
              <p:cNvCxnSpPr/>
              <p:nvPr/>
            </p:nvCxnSpPr>
            <p:spPr>
              <a:xfrm flipV="1">
                <a:off x="4261309" y="3698913"/>
                <a:ext cx="561850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71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823159" y="3478177"/>
              <a:ext cx="584765" cy="3961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350" name="方程式" r:id="rId12" imgW="317160" imgH="215640" progId="Equation.3">
                      <p:embed/>
                    </p:oleObj>
                  </mc:Choice>
                  <mc:Fallback>
                    <p:oleObj name="方程式" r:id="rId12" imgW="317160" imgH="215640" progId="Equation.3">
                      <p:embed/>
                      <p:pic>
                        <p:nvPicPr>
                          <p:cNvPr id="71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23159" y="3478177"/>
                            <a:ext cx="584765" cy="396131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59" name="直線單箭頭接點 58"/>
            <p:cNvCxnSpPr/>
            <p:nvPr/>
          </p:nvCxnSpPr>
          <p:spPr>
            <a:xfrm flipV="1">
              <a:off x="3234600" y="3780105"/>
              <a:ext cx="674268" cy="9062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單箭頭接點 59"/>
            <p:cNvCxnSpPr/>
            <p:nvPr/>
          </p:nvCxnSpPr>
          <p:spPr>
            <a:xfrm>
              <a:off x="3341416" y="3056778"/>
              <a:ext cx="586910" cy="5759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群組 60"/>
            <p:cNvGrpSpPr/>
            <p:nvPr/>
          </p:nvGrpSpPr>
          <p:grpSpPr>
            <a:xfrm>
              <a:off x="3956988" y="3478177"/>
              <a:ext cx="439530" cy="439530"/>
              <a:chOff x="3371313" y="3530847"/>
              <a:chExt cx="439530" cy="439530"/>
            </a:xfrm>
          </p:grpSpPr>
          <p:sp>
            <p:nvSpPr>
              <p:cNvPr id="66" name="矩形 65"/>
              <p:cNvSpPr/>
              <p:nvPr/>
            </p:nvSpPr>
            <p:spPr>
              <a:xfrm>
                <a:off x="3371313" y="3530847"/>
                <a:ext cx="439530" cy="43953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aphicFrame>
            <p:nvGraphicFramePr>
              <p:cNvPr id="67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09193" y="3546688"/>
              <a:ext cx="385763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351" name="方程式" r:id="rId13" imgW="139680" imgH="139680" progId="Equation.3">
                      <p:embed/>
                    </p:oleObj>
                  </mc:Choice>
                  <mc:Fallback>
                    <p:oleObj name="方程式" r:id="rId13" imgW="139680" imgH="139680" progId="Equation.3">
                      <p:embed/>
                      <p:pic>
                        <p:nvPicPr>
                          <p:cNvPr id="67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09193" y="3546688"/>
                            <a:ext cx="385763" cy="38735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2" name="群組 61"/>
            <p:cNvGrpSpPr/>
            <p:nvPr/>
          </p:nvGrpSpPr>
          <p:grpSpPr>
            <a:xfrm>
              <a:off x="3972433" y="3933548"/>
              <a:ext cx="385763" cy="905230"/>
              <a:chOff x="3982168" y="3985175"/>
              <a:chExt cx="385763" cy="905230"/>
            </a:xfrm>
          </p:grpSpPr>
          <p:sp>
            <p:nvSpPr>
              <p:cNvPr id="64" name="矩形 63"/>
              <p:cNvSpPr/>
              <p:nvPr/>
            </p:nvSpPr>
            <p:spPr>
              <a:xfrm>
                <a:off x="3982168" y="4512672"/>
                <a:ext cx="385763" cy="377733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65" name="直線單箭頭接點 64"/>
              <p:cNvCxnSpPr/>
              <p:nvPr/>
            </p:nvCxnSpPr>
            <p:spPr>
              <a:xfrm flipV="1">
                <a:off x="4179533" y="3985175"/>
                <a:ext cx="0" cy="51705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直線單箭頭接點 62"/>
            <p:cNvCxnSpPr/>
            <p:nvPr/>
          </p:nvCxnSpPr>
          <p:spPr>
            <a:xfrm>
              <a:off x="3242300" y="3714572"/>
              <a:ext cx="69299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群組 71"/>
          <p:cNvGrpSpPr/>
          <p:nvPr/>
        </p:nvGrpSpPr>
        <p:grpSpPr>
          <a:xfrm>
            <a:off x="5999360" y="3135492"/>
            <a:ext cx="2416814" cy="1897458"/>
            <a:chOff x="3223753" y="2941320"/>
            <a:chExt cx="2416814" cy="1897458"/>
          </a:xfrm>
        </p:grpSpPr>
        <p:grpSp>
          <p:nvGrpSpPr>
            <p:cNvPr id="73" name="群組 72"/>
            <p:cNvGrpSpPr/>
            <p:nvPr/>
          </p:nvGrpSpPr>
          <p:grpSpPr>
            <a:xfrm>
              <a:off x="4112351" y="3404891"/>
              <a:ext cx="1528216" cy="565603"/>
              <a:chOff x="4261309" y="3400794"/>
              <a:chExt cx="1528216" cy="565603"/>
            </a:xfrm>
          </p:grpSpPr>
          <p:cxnSp>
            <p:nvCxnSpPr>
              <p:cNvPr id="83" name="直線單箭頭接點 82"/>
              <p:cNvCxnSpPr/>
              <p:nvPr/>
            </p:nvCxnSpPr>
            <p:spPr>
              <a:xfrm flipV="1">
                <a:off x="5227675" y="3682412"/>
                <a:ext cx="561850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橢圓 83"/>
              <p:cNvSpPr/>
              <p:nvPr/>
            </p:nvSpPr>
            <p:spPr>
              <a:xfrm>
                <a:off x="4839124" y="3400794"/>
                <a:ext cx="565603" cy="565603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dirty="0"/>
              </a:p>
            </p:txBody>
          </p:sp>
          <p:cxnSp>
            <p:nvCxnSpPr>
              <p:cNvPr id="85" name="直線單箭頭接點 84"/>
              <p:cNvCxnSpPr/>
              <p:nvPr/>
            </p:nvCxnSpPr>
            <p:spPr>
              <a:xfrm flipV="1">
                <a:off x="4261309" y="3698913"/>
                <a:ext cx="561850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86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823159" y="3478177"/>
              <a:ext cx="584765" cy="3961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352" name="方程式" r:id="rId14" imgW="317160" imgH="215640" progId="Equation.3">
                      <p:embed/>
                    </p:oleObj>
                  </mc:Choice>
                  <mc:Fallback>
                    <p:oleObj name="方程式" r:id="rId14" imgW="317160" imgH="215640" progId="Equation.3">
                      <p:embed/>
                      <p:pic>
                        <p:nvPicPr>
                          <p:cNvPr id="86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23159" y="3478177"/>
                            <a:ext cx="584765" cy="396131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74" name="直線單箭頭接點 73"/>
            <p:cNvCxnSpPr/>
            <p:nvPr/>
          </p:nvCxnSpPr>
          <p:spPr>
            <a:xfrm flipV="1">
              <a:off x="3234600" y="3780105"/>
              <a:ext cx="674268" cy="9062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/>
            <p:cNvCxnSpPr/>
            <p:nvPr/>
          </p:nvCxnSpPr>
          <p:spPr>
            <a:xfrm>
              <a:off x="3223753" y="2941320"/>
              <a:ext cx="704573" cy="6913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群組 75"/>
            <p:cNvGrpSpPr/>
            <p:nvPr/>
          </p:nvGrpSpPr>
          <p:grpSpPr>
            <a:xfrm>
              <a:off x="3956988" y="3478177"/>
              <a:ext cx="439530" cy="439530"/>
              <a:chOff x="3371313" y="3530847"/>
              <a:chExt cx="439530" cy="439530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3371313" y="3530847"/>
                <a:ext cx="439530" cy="43953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aphicFrame>
            <p:nvGraphicFramePr>
              <p:cNvPr id="82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09193" y="3546688"/>
              <a:ext cx="385763" cy="387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353" name="方程式" r:id="rId15" imgW="139680" imgH="139680" progId="Equation.3">
                      <p:embed/>
                    </p:oleObj>
                  </mc:Choice>
                  <mc:Fallback>
                    <p:oleObj name="方程式" r:id="rId15" imgW="139680" imgH="139680" progId="Equation.3">
                      <p:embed/>
                      <p:pic>
                        <p:nvPicPr>
                          <p:cNvPr id="82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09193" y="3546688"/>
                            <a:ext cx="385763" cy="38735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7" name="群組 76"/>
            <p:cNvGrpSpPr/>
            <p:nvPr/>
          </p:nvGrpSpPr>
          <p:grpSpPr>
            <a:xfrm>
              <a:off x="3972433" y="3933548"/>
              <a:ext cx="385763" cy="905230"/>
              <a:chOff x="3982168" y="3985175"/>
              <a:chExt cx="385763" cy="905230"/>
            </a:xfrm>
          </p:grpSpPr>
          <p:sp>
            <p:nvSpPr>
              <p:cNvPr id="79" name="矩形 78"/>
              <p:cNvSpPr/>
              <p:nvPr/>
            </p:nvSpPr>
            <p:spPr>
              <a:xfrm>
                <a:off x="3982168" y="4512672"/>
                <a:ext cx="385763" cy="377733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80" name="直線單箭頭接點 79"/>
              <p:cNvCxnSpPr/>
              <p:nvPr/>
            </p:nvCxnSpPr>
            <p:spPr>
              <a:xfrm flipV="1">
                <a:off x="4179533" y="3985175"/>
                <a:ext cx="0" cy="51705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直線單箭頭接點 77"/>
            <p:cNvCxnSpPr/>
            <p:nvPr/>
          </p:nvCxnSpPr>
          <p:spPr>
            <a:xfrm>
              <a:off x="3242300" y="3714572"/>
              <a:ext cx="69299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字方塊 2"/>
          <p:cNvSpPr txBox="1"/>
          <p:nvPr/>
        </p:nvSpPr>
        <p:spPr>
          <a:xfrm>
            <a:off x="93318" y="1435109"/>
            <a:ext cx="4553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Different connections lead to different network structures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矩形 86"/>
              <p:cNvSpPr/>
              <p:nvPr/>
            </p:nvSpPr>
            <p:spPr>
              <a:xfrm>
                <a:off x="2085021" y="6124310"/>
                <a:ext cx="6873998" cy="52322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altLang="zh-TW" sz="2800" dirty="0"/>
                  <a:t>Weights and biases are network parameters </a:t>
                </a:r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7" name="矩形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021" y="6124310"/>
                <a:ext cx="6873998" cy="52322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3148332" y="5133824"/>
            <a:ext cx="57921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2800" dirty="0"/>
              <a:t>The neurons have different values of weights and biases.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00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7" grpId="0" animBg="1"/>
      <p:bldP spid="9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CNN for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215"/>
            <a:ext cx="7886700" cy="4351338"/>
          </a:xfrm>
        </p:spPr>
        <p:txBody>
          <a:bodyPr/>
          <a:lstStyle/>
          <a:p>
            <a:r>
              <a:rPr lang="en-US" altLang="zh-TW" dirty="0"/>
              <a:t>Subsampling</a:t>
            </a:r>
            <a:r>
              <a:rPr lang="zh-TW" altLang="en-US" dirty="0"/>
              <a:t> </a:t>
            </a:r>
            <a:r>
              <a:rPr lang="en-US" altLang="zh-TW" dirty="0"/>
              <a:t>the pixels will not change the object</a:t>
            </a:r>
            <a:endParaRPr lang="zh-TW" altLang="en-US" dirty="0"/>
          </a:p>
        </p:txBody>
      </p:sp>
      <p:pic>
        <p:nvPicPr>
          <p:cNvPr id="16386" name="Picture 2" descr="http://insider.si.edu/wordpress/wp-content/uploads/2016/04/Mountain_Bluebi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93" y="2924264"/>
            <a:ext cx="3336080" cy="225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nsider.si.edu/wordpress/wp-content/uploads/2016/04/Mountain_Bluebi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53" y="3433773"/>
            <a:ext cx="1756743" cy="119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向右箭號 3"/>
          <p:cNvSpPr/>
          <p:nvPr/>
        </p:nvSpPr>
        <p:spPr>
          <a:xfrm>
            <a:off x="4397010" y="3627332"/>
            <a:ext cx="1860668" cy="8029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291673" y="4424983"/>
            <a:ext cx="207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subsampling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876147" y="2408420"/>
            <a:ext cx="1494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bird</a:t>
            </a:r>
            <a:endParaRPr lang="zh-TW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603438" y="2899949"/>
            <a:ext cx="1494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bird</a:t>
            </a:r>
            <a:endParaRPr lang="zh-TW" altLang="en-US" sz="28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780108" y="5511515"/>
            <a:ext cx="702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We can subsample the pixels to make image smaller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876147" y="6021005"/>
            <a:ext cx="7023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Less parameters for the network to process the image</a:t>
            </a:r>
            <a:endParaRPr lang="zh-TW" altLang="en-US" sz="2400" dirty="0"/>
          </a:p>
        </p:txBody>
      </p:sp>
      <p:sp>
        <p:nvSpPr>
          <p:cNvPr id="12" name="向右箭號 11"/>
          <p:cNvSpPr/>
          <p:nvPr/>
        </p:nvSpPr>
        <p:spPr>
          <a:xfrm>
            <a:off x="955593" y="6021005"/>
            <a:ext cx="920554" cy="4828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78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9" grpId="0"/>
      <p:bldP spid="8" grpId="0"/>
      <p:bldP spid="13" grpId="0"/>
      <p:bldP spid="1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57668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Three Steps for Deep Learning</a:t>
            </a:r>
            <a:endParaRPr lang="zh-TW" altLang="en-US" dirty="0"/>
          </a:p>
        </p:txBody>
      </p:sp>
      <p:pic>
        <p:nvPicPr>
          <p:cNvPr id="9" name="Picture 2" descr="http://cdc.tencent.com/wp-content/uploads/2011/03/banner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06" y="4272943"/>
            <a:ext cx="6344865" cy="224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85011" y="3752284"/>
            <a:ext cx="3986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Deep Learning is so simple ……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532263" y="1885725"/>
            <a:ext cx="2259724" cy="17332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14477" y="2595411"/>
            <a:ext cx="22775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Convolutional </a:t>
            </a:r>
          </a:p>
          <a:p>
            <a:pPr algn="ctr"/>
            <a:r>
              <a:rPr lang="en-US" altLang="zh-TW" sz="2400" dirty="0"/>
              <a:t>Neural Network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1136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whole CNN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749703" y="2274347"/>
            <a:ext cx="2906568" cy="3201477"/>
            <a:chOff x="-1626455" y="3999117"/>
            <a:chExt cx="2906568" cy="320147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H="1">
              <a:off x="-1736746" y="4748962"/>
              <a:ext cx="3201477" cy="1701788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-1626455" y="5442856"/>
              <a:ext cx="2906568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Fully Connected Feedforward network</a:t>
              </a:r>
              <a:endParaRPr lang="zh-TW" altLang="en-US" sz="2400" dirty="0"/>
            </a:p>
          </p:txBody>
        </p:sp>
      </p:grpSp>
      <p:pic>
        <p:nvPicPr>
          <p:cNvPr id="12290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42" y="191529"/>
            <a:ext cx="1771005" cy="12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277455" y="1705969"/>
            <a:ext cx="20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cat dog ……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249923" y="1929505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249923" y="3029517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249923" y="4097730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5249923" y="5130982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324218" y="6055666"/>
            <a:ext cx="155699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Flatten</a:t>
            </a:r>
            <a:endParaRPr lang="zh-TW" altLang="en-US" sz="2400" dirty="0"/>
          </a:p>
        </p:txBody>
      </p:sp>
      <p:sp>
        <p:nvSpPr>
          <p:cNvPr id="12" name="向下箭號 11"/>
          <p:cNvSpPr/>
          <p:nvPr/>
        </p:nvSpPr>
        <p:spPr>
          <a:xfrm>
            <a:off x="5869620" y="1451760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5869620" y="256254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5869620" y="365418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5869620" y="4689178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右彎箭號 16"/>
          <p:cNvSpPr/>
          <p:nvPr/>
        </p:nvSpPr>
        <p:spPr>
          <a:xfrm rot="10800000">
            <a:off x="4881209" y="5753402"/>
            <a:ext cx="1378857" cy="751743"/>
          </a:xfrm>
          <a:prstGeom prst="bentArrow">
            <a:avLst>
              <a:gd name="adj1" fmla="val 3658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右彎箭號 21"/>
          <p:cNvSpPr/>
          <p:nvPr/>
        </p:nvSpPr>
        <p:spPr>
          <a:xfrm rot="16200000">
            <a:off x="2154214" y="5340912"/>
            <a:ext cx="968423" cy="1238252"/>
          </a:xfrm>
          <a:prstGeom prst="bentArrow">
            <a:avLst>
              <a:gd name="adj1" fmla="val 2806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424968" y="3414758"/>
            <a:ext cx="169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repeat many times</a:t>
            </a:r>
            <a:endParaRPr lang="zh-TW" altLang="en-US" sz="2400" dirty="0"/>
          </a:p>
        </p:txBody>
      </p:sp>
      <p:sp>
        <p:nvSpPr>
          <p:cNvPr id="23" name="左大括弧 22"/>
          <p:cNvSpPr/>
          <p:nvPr/>
        </p:nvSpPr>
        <p:spPr>
          <a:xfrm flipH="1">
            <a:off x="7026249" y="1806541"/>
            <a:ext cx="334434" cy="4047433"/>
          </a:xfrm>
          <a:prstGeom prst="leftBrace">
            <a:avLst>
              <a:gd name="adj1" fmla="val 7289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44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 animBg="1"/>
      <p:bldP spid="14" grpId="0" animBg="1"/>
      <p:bldP spid="15" grpId="0" animBg="1"/>
      <p:bldP spid="16" grpId="0" animBg="1"/>
      <p:bldP spid="12" grpId="0" animBg="1"/>
      <p:bldP spid="18" grpId="0" animBg="1"/>
      <p:bldP spid="19" grpId="0" animBg="1"/>
      <p:bldP spid="20" grpId="0" animBg="1"/>
      <p:bldP spid="17" grpId="0" animBg="1"/>
      <p:bldP spid="22" grpId="0" animBg="1"/>
      <p:bldP spid="21" grpId="0"/>
      <p:bldP spid="2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414945" y="4419540"/>
            <a:ext cx="4173041" cy="9355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20795" y="1713451"/>
            <a:ext cx="4173041" cy="23745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whole CNN</a:t>
            </a:r>
            <a:endParaRPr lang="zh-TW" altLang="en-US" dirty="0"/>
          </a:p>
        </p:txBody>
      </p:sp>
      <p:pic>
        <p:nvPicPr>
          <p:cNvPr id="12290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42" y="191529"/>
            <a:ext cx="1771005" cy="12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5249923" y="1929505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249923" y="3029517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249923" y="4097730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5249923" y="5130982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324218" y="6055666"/>
            <a:ext cx="155699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Flatten</a:t>
            </a:r>
            <a:endParaRPr lang="zh-TW" altLang="en-US" sz="2400" dirty="0"/>
          </a:p>
        </p:txBody>
      </p:sp>
      <p:sp>
        <p:nvSpPr>
          <p:cNvPr id="12" name="向下箭號 11"/>
          <p:cNvSpPr/>
          <p:nvPr/>
        </p:nvSpPr>
        <p:spPr>
          <a:xfrm>
            <a:off x="5869620" y="1451760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5869620" y="256254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5869620" y="365418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5869620" y="4689178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右彎箭號 16"/>
          <p:cNvSpPr/>
          <p:nvPr/>
        </p:nvSpPr>
        <p:spPr>
          <a:xfrm rot="10800000">
            <a:off x="4881209" y="5753402"/>
            <a:ext cx="1378857" cy="751743"/>
          </a:xfrm>
          <a:prstGeom prst="bentArrow">
            <a:avLst>
              <a:gd name="adj1" fmla="val 3658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右彎箭號 21"/>
          <p:cNvSpPr/>
          <p:nvPr/>
        </p:nvSpPr>
        <p:spPr>
          <a:xfrm rot="16200000">
            <a:off x="2154214" y="5340912"/>
            <a:ext cx="968423" cy="1238252"/>
          </a:xfrm>
          <a:prstGeom prst="bentArrow">
            <a:avLst>
              <a:gd name="adj1" fmla="val 2806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424968" y="3414758"/>
            <a:ext cx="169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repeat many times</a:t>
            </a:r>
            <a:endParaRPr lang="zh-TW" altLang="en-US" sz="2400" dirty="0"/>
          </a:p>
        </p:txBody>
      </p:sp>
      <p:sp>
        <p:nvSpPr>
          <p:cNvPr id="23" name="左大括弧 22"/>
          <p:cNvSpPr/>
          <p:nvPr/>
        </p:nvSpPr>
        <p:spPr>
          <a:xfrm flipH="1">
            <a:off x="7026249" y="1806541"/>
            <a:ext cx="334434" cy="4047433"/>
          </a:xfrm>
          <a:prstGeom prst="leftBrace">
            <a:avLst>
              <a:gd name="adj1" fmla="val 7289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427898" y="1862451"/>
            <a:ext cx="4305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Some patterns are much smaller than the whole image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41502" y="3232243"/>
            <a:ext cx="4165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The same patterns appear in different regions.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465943" y="4554815"/>
            <a:ext cx="4173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Subsampling</a:t>
            </a:r>
            <a:r>
              <a:rPr lang="zh-TW" altLang="en-US" sz="2400" dirty="0"/>
              <a:t> </a:t>
            </a:r>
            <a:r>
              <a:rPr lang="en-US" altLang="zh-TW" sz="2400" dirty="0"/>
              <a:t>the pixels will not change the object</a:t>
            </a:r>
            <a:endParaRPr lang="zh-TW" altLang="en-US" sz="2400" dirty="0"/>
          </a:p>
        </p:txBody>
      </p:sp>
      <p:cxnSp>
        <p:nvCxnSpPr>
          <p:cNvPr id="26" name="直線單箭頭接點 25"/>
          <p:cNvCxnSpPr>
            <a:stCxn id="11" idx="1"/>
            <a:endCxn id="10" idx="3"/>
          </p:cNvCxnSpPr>
          <p:nvPr/>
        </p:nvCxnSpPr>
        <p:spPr>
          <a:xfrm flipH="1">
            <a:off x="4593836" y="2207749"/>
            <a:ext cx="656087" cy="693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stCxn id="14" idx="1"/>
            <a:endCxn id="10" idx="3"/>
          </p:cNvCxnSpPr>
          <p:nvPr/>
        </p:nvCxnSpPr>
        <p:spPr>
          <a:xfrm flipH="1" flipV="1">
            <a:off x="4593836" y="2900749"/>
            <a:ext cx="656087" cy="147522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>
            <a:stCxn id="13" idx="1"/>
            <a:endCxn id="25" idx="3"/>
          </p:cNvCxnSpPr>
          <p:nvPr/>
        </p:nvCxnSpPr>
        <p:spPr>
          <a:xfrm flipH="1">
            <a:off x="4587986" y="3307761"/>
            <a:ext cx="661937" cy="15795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>
            <a:stCxn id="15" idx="1"/>
            <a:endCxn id="25" idx="3"/>
          </p:cNvCxnSpPr>
          <p:nvPr/>
        </p:nvCxnSpPr>
        <p:spPr>
          <a:xfrm flipH="1" flipV="1">
            <a:off x="4587986" y="4887306"/>
            <a:ext cx="661937" cy="52192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81190" y="1388954"/>
            <a:ext cx="1581687" cy="5054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Property 1</a:t>
            </a:r>
            <a:endParaRPr lang="zh-TW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287518" y="2743180"/>
            <a:ext cx="1581687" cy="5054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Property 2</a:t>
            </a:r>
            <a:endParaRPr lang="zh-TW" altLang="en-US" sz="2400" dirty="0"/>
          </a:p>
        </p:txBody>
      </p:sp>
      <p:sp>
        <p:nvSpPr>
          <p:cNvPr id="35" name="矩形 34"/>
          <p:cNvSpPr/>
          <p:nvPr/>
        </p:nvSpPr>
        <p:spPr>
          <a:xfrm>
            <a:off x="287518" y="4070720"/>
            <a:ext cx="1581687" cy="5054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Property 3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920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 animBg="1"/>
      <p:bldP spid="3" grpId="0"/>
      <p:bldP spid="7" grpId="0"/>
      <p:bldP spid="8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whole CNN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749703" y="2274347"/>
            <a:ext cx="2906568" cy="3201477"/>
            <a:chOff x="-1626455" y="3999117"/>
            <a:chExt cx="2906568" cy="320147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H="1">
              <a:off x="-1736746" y="4748962"/>
              <a:ext cx="3201477" cy="1701788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-1626455" y="5442856"/>
              <a:ext cx="2906568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Fully Connected Feedforward network</a:t>
              </a:r>
              <a:endParaRPr lang="zh-TW" altLang="en-US" sz="2400" dirty="0"/>
            </a:p>
          </p:txBody>
        </p:sp>
      </p:grpSp>
      <p:pic>
        <p:nvPicPr>
          <p:cNvPr id="12290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42" y="191529"/>
            <a:ext cx="1771005" cy="12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277455" y="1705969"/>
            <a:ext cx="20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cat dog ……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249923" y="1929505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249923" y="3029517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249923" y="4097730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5249923" y="5130982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324218" y="6055666"/>
            <a:ext cx="155699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Flatten</a:t>
            </a:r>
            <a:endParaRPr lang="zh-TW" altLang="en-US" sz="2400" dirty="0"/>
          </a:p>
        </p:txBody>
      </p:sp>
      <p:sp>
        <p:nvSpPr>
          <p:cNvPr id="12" name="向下箭號 11"/>
          <p:cNvSpPr/>
          <p:nvPr/>
        </p:nvSpPr>
        <p:spPr>
          <a:xfrm>
            <a:off x="5869620" y="1451760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5869620" y="256254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5869620" y="365418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5869620" y="4689178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右彎箭號 16"/>
          <p:cNvSpPr/>
          <p:nvPr/>
        </p:nvSpPr>
        <p:spPr>
          <a:xfrm rot="10800000">
            <a:off x="4881209" y="5753402"/>
            <a:ext cx="1378857" cy="751743"/>
          </a:xfrm>
          <a:prstGeom prst="bentArrow">
            <a:avLst>
              <a:gd name="adj1" fmla="val 3658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右彎箭號 21"/>
          <p:cNvSpPr/>
          <p:nvPr/>
        </p:nvSpPr>
        <p:spPr>
          <a:xfrm rot="16200000">
            <a:off x="2154214" y="5340912"/>
            <a:ext cx="968423" cy="1238252"/>
          </a:xfrm>
          <a:prstGeom prst="bentArrow">
            <a:avLst>
              <a:gd name="adj1" fmla="val 2806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424968" y="3414758"/>
            <a:ext cx="169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repeat many times</a:t>
            </a:r>
            <a:endParaRPr lang="zh-TW" altLang="en-US" sz="2400" dirty="0"/>
          </a:p>
        </p:txBody>
      </p:sp>
      <p:sp>
        <p:nvSpPr>
          <p:cNvPr id="23" name="左大括弧 22"/>
          <p:cNvSpPr/>
          <p:nvPr/>
        </p:nvSpPr>
        <p:spPr>
          <a:xfrm flipH="1">
            <a:off x="7026249" y="1806541"/>
            <a:ext cx="334434" cy="4047433"/>
          </a:xfrm>
          <a:prstGeom prst="leftBrace">
            <a:avLst>
              <a:gd name="adj1" fmla="val 7289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5169420" y="1864286"/>
            <a:ext cx="1856830" cy="6965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5189870" y="4028284"/>
            <a:ext cx="1856830" cy="6965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3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CNN – Convolution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985111" y="2399062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248583" y="5388970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6 x 6 image</a:t>
            </a:r>
            <a:endParaRPr lang="zh-TW" altLang="en-US" sz="24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5259953" y="2068862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6791447" y="2421240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1</a:t>
            </a:r>
            <a:endParaRPr lang="zh-TW" altLang="en-US" sz="2400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5259953" y="3693600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6791447" y="4032874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2</a:t>
            </a:r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 rot="5400000">
            <a:off x="5830067" y="5234841"/>
            <a:ext cx="708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213996" y="1005108"/>
            <a:ext cx="3555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Those are the network parameters to be learned.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002037" y="2879557"/>
            <a:ext cx="102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Matrix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002037" y="4449636"/>
            <a:ext cx="102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Matrix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213996" y="5850635"/>
            <a:ext cx="3555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Each filter detects a small pattern (3 x 3). 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3678266" y="6013393"/>
            <a:ext cx="1581687" cy="5054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Property 1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96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3" grpId="0"/>
      <p:bldP spid="12" grpId="0"/>
      <p:bldP spid="13" grpId="0"/>
      <p:bldP spid="1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CNN – Convolution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985111" y="2399062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248583" y="5388970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6 x 6 image</a:t>
            </a:r>
            <a:endParaRPr lang="zh-TW" altLang="en-US" sz="24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5563892" y="478405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186046" y="933372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1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985111" y="2399062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4722062" y="27879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3" name="橢圓 12"/>
          <p:cNvSpPr/>
          <p:nvPr/>
        </p:nvSpPr>
        <p:spPr>
          <a:xfrm>
            <a:off x="5563891" y="27879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484714" y="2399062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1167364" y="1732534"/>
            <a:ext cx="1207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s</a:t>
            </a:r>
            <a:r>
              <a:rPr lang="zh-TW" altLang="en-US" sz="2400" dirty="0"/>
              <a:t>tride</a:t>
            </a:r>
            <a:r>
              <a:rPr lang="en-US" altLang="zh-TW" sz="2400" dirty="0"/>
              <a:t>=1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0969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3" grpId="0" animBg="1"/>
      <p:bldP spid="28" grpId="0" animBg="1"/>
      <p:bldP spid="3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CNN – Convolution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985111" y="2399062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248583" y="5388970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6 x 6 image</a:t>
            </a:r>
            <a:endParaRPr lang="zh-TW" altLang="en-US" sz="24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5563892" y="478405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186046" y="933372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1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985111" y="2399062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4722062" y="27879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3" name="橢圓 12"/>
          <p:cNvSpPr/>
          <p:nvPr/>
        </p:nvSpPr>
        <p:spPr>
          <a:xfrm>
            <a:off x="5563891" y="27879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963015" y="2399062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1167364" y="1732534"/>
            <a:ext cx="1447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If s</a:t>
            </a:r>
            <a:r>
              <a:rPr lang="zh-TW" altLang="en-US" sz="2400" dirty="0"/>
              <a:t>tride</a:t>
            </a:r>
            <a:r>
              <a:rPr lang="en-US" altLang="zh-TW" sz="2400" dirty="0"/>
              <a:t>=2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202911" y="4481651"/>
            <a:ext cx="2972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We set s</a:t>
            </a:r>
            <a:r>
              <a:rPr lang="zh-TW" altLang="en-US" sz="2400" dirty="0"/>
              <a:t>tride</a:t>
            </a:r>
            <a:r>
              <a:rPr lang="en-US" altLang="zh-TW" sz="2400" dirty="0"/>
              <a:t>=1 below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982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3" grpId="0" animBg="1"/>
      <p:bldP spid="28" grpId="0" animBg="1"/>
      <p:bldP spid="14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CNN – Convolution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985111" y="2399062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248583" y="5388970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6 x 6 image</a:t>
            </a:r>
            <a:endParaRPr lang="zh-TW" altLang="en-US" sz="24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5563892" y="478405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186046" y="933372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1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985111" y="2399062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4722062" y="27879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3" name="橢圓 12"/>
          <p:cNvSpPr/>
          <p:nvPr/>
        </p:nvSpPr>
        <p:spPr>
          <a:xfrm>
            <a:off x="5563891" y="27879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" name="橢圓 13"/>
          <p:cNvSpPr/>
          <p:nvPr/>
        </p:nvSpPr>
        <p:spPr>
          <a:xfrm>
            <a:off x="6405720" y="27879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15" name="橢圓 14"/>
          <p:cNvSpPr/>
          <p:nvPr/>
        </p:nvSpPr>
        <p:spPr>
          <a:xfrm>
            <a:off x="7247549" y="27879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6" name="橢圓 15"/>
          <p:cNvSpPr/>
          <p:nvPr/>
        </p:nvSpPr>
        <p:spPr>
          <a:xfrm>
            <a:off x="4722062" y="35880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17" name="橢圓 16"/>
          <p:cNvSpPr/>
          <p:nvPr/>
        </p:nvSpPr>
        <p:spPr>
          <a:xfrm>
            <a:off x="5563891" y="35880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8" name="橢圓 17"/>
          <p:cNvSpPr/>
          <p:nvPr/>
        </p:nvSpPr>
        <p:spPr>
          <a:xfrm>
            <a:off x="6405720" y="35880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9" name="橢圓 18"/>
          <p:cNvSpPr/>
          <p:nvPr/>
        </p:nvSpPr>
        <p:spPr>
          <a:xfrm>
            <a:off x="7247549" y="35880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0" name="橢圓 19"/>
          <p:cNvSpPr/>
          <p:nvPr/>
        </p:nvSpPr>
        <p:spPr>
          <a:xfrm>
            <a:off x="4722062" y="44458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5563891" y="44458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2" name="橢圓 21"/>
          <p:cNvSpPr/>
          <p:nvPr/>
        </p:nvSpPr>
        <p:spPr>
          <a:xfrm>
            <a:off x="6405720" y="44458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3" name="橢圓 22"/>
          <p:cNvSpPr/>
          <p:nvPr/>
        </p:nvSpPr>
        <p:spPr>
          <a:xfrm>
            <a:off x="7247549" y="44458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4" name="橢圓 23"/>
          <p:cNvSpPr/>
          <p:nvPr/>
        </p:nvSpPr>
        <p:spPr>
          <a:xfrm>
            <a:off x="4732036" y="5259802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25" name="橢圓 24"/>
          <p:cNvSpPr/>
          <p:nvPr/>
        </p:nvSpPr>
        <p:spPr>
          <a:xfrm>
            <a:off x="5563891" y="52459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26" name="橢圓 25"/>
          <p:cNvSpPr/>
          <p:nvPr/>
        </p:nvSpPr>
        <p:spPr>
          <a:xfrm>
            <a:off x="6405720" y="52459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27" name="橢圓 26"/>
          <p:cNvSpPr/>
          <p:nvPr/>
        </p:nvSpPr>
        <p:spPr>
          <a:xfrm>
            <a:off x="7247549" y="52459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1484714" y="2399062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1930824" y="2402206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2432953" y="2405350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985111" y="2810239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1167364" y="1732534"/>
            <a:ext cx="1207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s</a:t>
            </a:r>
            <a:r>
              <a:rPr lang="zh-TW" altLang="en-US" sz="2400" dirty="0"/>
              <a:t>tride</a:t>
            </a:r>
            <a:r>
              <a:rPr lang="en-US" altLang="zh-TW" sz="2400" dirty="0"/>
              <a:t>=1</a:t>
            </a:r>
            <a:endParaRPr lang="zh-TW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2432953" y="3767518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563890" y="478405"/>
            <a:ext cx="524489" cy="454967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6120535" y="936720"/>
            <a:ext cx="524489" cy="454967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6645024" y="1405708"/>
            <a:ext cx="524489" cy="454967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5563890" y="478405"/>
            <a:ext cx="1605623" cy="138227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4713060" y="2785871"/>
            <a:ext cx="729002" cy="708265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4732036" y="5262585"/>
            <a:ext cx="729002" cy="708265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5599875" y="6046055"/>
            <a:ext cx="1581687" cy="5054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Property 2</a:t>
            </a:r>
            <a:endParaRPr lang="zh-TW" altLang="en-US" sz="2400" dirty="0"/>
          </a:p>
        </p:txBody>
      </p:sp>
      <p:cxnSp>
        <p:nvCxnSpPr>
          <p:cNvPr id="41" name="直線接點 40"/>
          <p:cNvCxnSpPr/>
          <p:nvPr/>
        </p:nvCxnSpPr>
        <p:spPr>
          <a:xfrm>
            <a:off x="929397" y="2425786"/>
            <a:ext cx="1605623" cy="138227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880630" y="3761564"/>
            <a:ext cx="1605623" cy="138227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2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8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CNN – Convolution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985111" y="2399062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248583" y="5388970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6 x 6 image</a:t>
            </a:r>
            <a:endParaRPr lang="zh-TW" altLang="en-US" sz="2400" dirty="0"/>
          </a:p>
        </p:txBody>
      </p:sp>
      <p:sp>
        <p:nvSpPr>
          <p:cNvPr id="12" name="橢圓 11"/>
          <p:cNvSpPr/>
          <p:nvPr/>
        </p:nvSpPr>
        <p:spPr>
          <a:xfrm>
            <a:off x="4722062" y="27879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3" name="橢圓 12"/>
          <p:cNvSpPr/>
          <p:nvPr/>
        </p:nvSpPr>
        <p:spPr>
          <a:xfrm>
            <a:off x="5563891" y="27879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" name="橢圓 13"/>
          <p:cNvSpPr/>
          <p:nvPr/>
        </p:nvSpPr>
        <p:spPr>
          <a:xfrm>
            <a:off x="6405720" y="27879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15" name="橢圓 14"/>
          <p:cNvSpPr/>
          <p:nvPr/>
        </p:nvSpPr>
        <p:spPr>
          <a:xfrm>
            <a:off x="7247549" y="27879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6" name="橢圓 15"/>
          <p:cNvSpPr/>
          <p:nvPr/>
        </p:nvSpPr>
        <p:spPr>
          <a:xfrm>
            <a:off x="4722062" y="35880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17" name="橢圓 16"/>
          <p:cNvSpPr/>
          <p:nvPr/>
        </p:nvSpPr>
        <p:spPr>
          <a:xfrm>
            <a:off x="5563891" y="35880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8" name="橢圓 17"/>
          <p:cNvSpPr/>
          <p:nvPr/>
        </p:nvSpPr>
        <p:spPr>
          <a:xfrm>
            <a:off x="6405720" y="35880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9" name="橢圓 18"/>
          <p:cNvSpPr/>
          <p:nvPr/>
        </p:nvSpPr>
        <p:spPr>
          <a:xfrm>
            <a:off x="7247549" y="35880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0" name="橢圓 19"/>
          <p:cNvSpPr/>
          <p:nvPr/>
        </p:nvSpPr>
        <p:spPr>
          <a:xfrm>
            <a:off x="4722062" y="44458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5563891" y="44458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2" name="橢圓 21"/>
          <p:cNvSpPr/>
          <p:nvPr/>
        </p:nvSpPr>
        <p:spPr>
          <a:xfrm>
            <a:off x="6405720" y="44458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3" name="橢圓 22"/>
          <p:cNvSpPr/>
          <p:nvPr/>
        </p:nvSpPr>
        <p:spPr>
          <a:xfrm>
            <a:off x="7247549" y="44458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4" name="橢圓 23"/>
          <p:cNvSpPr/>
          <p:nvPr/>
        </p:nvSpPr>
        <p:spPr>
          <a:xfrm>
            <a:off x="4722062" y="52459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25" name="橢圓 24"/>
          <p:cNvSpPr/>
          <p:nvPr/>
        </p:nvSpPr>
        <p:spPr>
          <a:xfrm>
            <a:off x="5563891" y="52459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26" name="橢圓 25"/>
          <p:cNvSpPr/>
          <p:nvPr/>
        </p:nvSpPr>
        <p:spPr>
          <a:xfrm>
            <a:off x="6405720" y="52459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27" name="橢圓 26"/>
          <p:cNvSpPr/>
          <p:nvPr/>
        </p:nvSpPr>
        <p:spPr>
          <a:xfrm>
            <a:off x="7247549" y="5245955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graphicFrame>
        <p:nvGraphicFramePr>
          <p:cNvPr id="35" name="表格 34"/>
          <p:cNvGraphicFramePr>
            <a:graphicFrameLocks noGrp="1"/>
          </p:cNvGraphicFramePr>
          <p:nvPr>
            <p:extLst/>
          </p:nvPr>
        </p:nvGraphicFramePr>
        <p:xfrm>
          <a:off x="5687103" y="365126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" name="文字方塊 35"/>
          <p:cNvSpPr txBox="1"/>
          <p:nvPr/>
        </p:nvSpPr>
        <p:spPr>
          <a:xfrm>
            <a:off x="7309257" y="820093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2</a:t>
            </a:r>
            <a:endParaRPr lang="zh-TW" altLang="en-US" sz="2400" dirty="0"/>
          </a:p>
        </p:txBody>
      </p:sp>
      <p:sp>
        <p:nvSpPr>
          <p:cNvPr id="37" name="矩形 36"/>
          <p:cNvSpPr/>
          <p:nvPr/>
        </p:nvSpPr>
        <p:spPr>
          <a:xfrm>
            <a:off x="985111" y="2399062"/>
            <a:ext cx="1417126" cy="138252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1488818" y="2399062"/>
            <a:ext cx="1417126" cy="138252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1930824" y="2400838"/>
            <a:ext cx="1417126" cy="138252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2406593" y="2399062"/>
            <a:ext cx="1417126" cy="138252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985111" y="2810239"/>
            <a:ext cx="1417126" cy="138252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4905599" y="2996196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3" name="橢圓 42"/>
          <p:cNvSpPr/>
          <p:nvPr/>
        </p:nvSpPr>
        <p:spPr>
          <a:xfrm>
            <a:off x="5747428" y="2996196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4" name="橢圓 43"/>
          <p:cNvSpPr/>
          <p:nvPr/>
        </p:nvSpPr>
        <p:spPr>
          <a:xfrm>
            <a:off x="6589257" y="2996196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5" name="橢圓 44"/>
          <p:cNvSpPr/>
          <p:nvPr/>
        </p:nvSpPr>
        <p:spPr>
          <a:xfrm>
            <a:off x="7431086" y="2996196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6" name="橢圓 45"/>
          <p:cNvSpPr/>
          <p:nvPr/>
        </p:nvSpPr>
        <p:spPr>
          <a:xfrm>
            <a:off x="4905599" y="3796296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7" name="橢圓 46"/>
          <p:cNvSpPr/>
          <p:nvPr/>
        </p:nvSpPr>
        <p:spPr>
          <a:xfrm>
            <a:off x="5747428" y="3796296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8" name="橢圓 47"/>
          <p:cNvSpPr/>
          <p:nvPr/>
        </p:nvSpPr>
        <p:spPr>
          <a:xfrm>
            <a:off x="6589257" y="3796296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49" name="橢圓 48"/>
          <p:cNvSpPr/>
          <p:nvPr/>
        </p:nvSpPr>
        <p:spPr>
          <a:xfrm>
            <a:off x="7431086" y="3796296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0" name="橢圓 49"/>
          <p:cNvSpPr/>
          <p:nvPr/>
        </p:nvSpPr>
        <p:spPr>
          <a:xfrm>
            <a:off x="4905599" y="4654068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51" name="橢圓 50"/>
          <p:cNvSpPr/>
          <p:nvPr/>
        </p:nvSpPr>
        <p:spPr>
          <a:xfrm>
            <a:off x="5747428" y="4654068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52" name="橢圓 51"/>
          <p:cNvSpPr/>
          <p:nvPr/>
        </p:nvSpPr>
        <p:spPr>
          <a:xfrm>
            <a:off x="6589257" y="4654068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53" name="橢圓 52"/>
          <p:cNvSpPr/>
          <p:nvPr/>
        </p:nvSpPr>
        <p:spPr>
          <a:xfrm>
            <a:off x="7431086" y="4654068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4" name="橢圓 53"/>
          <p:cNvSpPr/>
          <p:nvPr/>
        </p:nvSpPr>
        <p:spPr>
          <a:xfrm>
            <a:off x="4905599" y="5454168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55" name="橢圓 54"/>
          <p:cNvSpPr/>
          <p:nvPr/>
        </p:nvSpPr>
        <p:spPr>
          <a:xfrm>
            <a:off x="5747428" y="5454168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6" name="橢圓 55"/>
          <p:cNvSpPr/>
          <p:nvPr/>
        </p:nvSpPr>
        <p:spPr>
          <a:xfrm>
            <a:off x="6589257" y="5454168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-4</a:t>
            </a:r>
            <a:endParaRPr lang="zh-TW" altLang="en-US" sz="2400" dirty="0"/>
          </a:p>
        </p:txBody>
      </p:sp>
      <p:sp>
        <p:nvSpPr>
          <p:cNvPr id="57" name="橢圓 56"/>
          <p:cNvSpPr/>
          <p:nvPr/>
        </p:nvSpPr>
        <p:spPr>
          <a:xfrm>
            <a:off x="7431086" y="5454168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4572000" y="1789385"/>
            <a:ext cx="3793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</a:rPr>
              <a:t>Do the same process for every filter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415409" y="3783331"/>
            <a:ext cx="1417126" cy="138252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1167364" y="1732534"/>
            <a:ext cx="1207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s</a:t>
            </a:r>
            <a:r>
              <a:rPr lang="zh-TW" altLang="en-US" sz="2400" dirty="0"/>
              <a:t>tride</a:t>
            </a:r>
            <a:r>
              <a:rPr lang="en-US" altLang="zh-TW" sz="2400" dirty="0"/>
              <a:t>=1</a:t>
            </a:r>
            <a:endParaRPr lang="zh-TW" altLang="en-US" sz="2400" dirty="0"/>
          </a:p>
        </p:txBody>
      </p:sp>
      <p:sp>
        <p:nvSpPr>
          <p:cNvPr id="60" name="文字方塊 59"/>
          <p:cNvSpPr txBox="1"/>
          <p:nvPr/>
        </p:nvSpPr>
        <p:spPr>
          <a:xfrm>
            <a:off x="5415744" y="6174168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4 x 4 image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15799" y="4052684"/>
            <a:ext cx="2320707" cy="9724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Feature</a:t>
            </a:r>
          </a:p>
          <a:p>
            <a:pPr algn="ctr"/>
            <a:r>
              <a:rPr lang="en-US" altLang="zh-TW" sz="2800" dirty="0"/>
              <a:t>Map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7453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3" grpId="0"/>
      <p:bldP spid="58" grpId="0" animBg="1"/>
      <p:bldP spid="60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群組 128"/>
          <p:cNvGrpSpPr/>
          <p:nvPr/>
        </p:nvGrpSpPr>
        <p:grpSpPr>
          <a:xfrm>
            <a:off x="6906115" y="3813978"/>
            <a:ext cx="458287" cy="831947"/>
            <a:chOff x="10102194" y="1939763"/>
            <a:chExt cx="458287" cy="831947"/>
          </a:xfrm>
        </p:grpSpPr>
        <p:sp>
          <p:nvSpPr>
            <p:cNvPr id="130" name="矩形 129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48" name="直線單箭頭接點 147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群組 104"/>
          <p:cNvGrpSpPr/>
          <p:nvPr/>
        </p:nvGrpSpPr>
        <p:grpSpPr>
          <a:xfrm>
            <a:off x="4676173" y="3786657"/>
            <a:ext cx="458287" cy="831947"/>
            <a:chOff x="10102194" y="1939763"/>
            <a:chExt cx="458287" cy="831947"/>
          </a:xfrm>
        </p:grpSpPr>
        <p:sp>
          <p:nvSpPr>
            <p:cNvPr id="118" name="矩形 117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2" name="直線單箭頭接點 12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Fully Connect Feedforward Network</a:t>
            </a:r>
            <a:endParaRPr lang="zh-TW" altLang="en-US" dirty="0"/>
          </a:p>
        </p:txBody>
      </p:sp>
      <p:cxnSp>
        <p:nvCxnSpPr>
          <p:cNvPr id="13" name="直線單箭頭接點 12"/>
          <p:cNvCxnSpPr/>
          <p:nvPr/>
        </p:nvCxnSpPr>
        <p:spPr>
          <a:xfrm>
            <a:off x="7621461" y="3766881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7621461" y="2107285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748793" y="1991663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717550" y="3633436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725104" y="1896413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713821" y="344410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4928526" y="1865715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4947448" y="3438391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7082219" y="1838484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7123909" y="3438391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4" name="群組 83"/>
          <p:cNvGrpSpPr/>
          <p:nvPr/>
        </p:nvGrpSpPr>
        <p:grpSpPr>
          <a:xfrm>
            <a:off x="1108899" y="2172641"/>
            <a:ext cx="1588876" cy="1638300"/>
            <a:chOff x="1013669" y="3459098"/>
            <a:chExt cx="1588876" cy="1638300"/>
          </a:xfrm>
        </p:grpSpPr>
        <p:cxnSp>
          <p:nvCxnSpPr>
            <p:cNvPr id="50" name="直線單箭頭接點 49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群組 82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48" name="直線單箭頭接點 47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單箭頭接點 50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單箭頭接點 79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群組 84"/>
          <p:cNvGrpSpPr/>
          <p:nvPr/>
        </p:nvGrpSpPr>
        <p:grpSpPr>
          <a:xfrm>
            <a:off x="3327206" y="2157954"/>
            <a:ext cx="1588876" cy="1638300"/>
            <a:chOff x="1013669" y="3459098"/>
            <a:chExt cx="1588876" cy="1638300"/>
          </a:xfrm>
        </p:grpSpPr>
        <p:cxnSp>
          <p:nvCxnSpPr>
            <p:cNvPr id="86" name="直線單箭頭接點 85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群組 86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88" name="直線單箭頭接點 87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單箭頭接點 88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單箭頭接點 89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1" name="群組 90"/>
          <p:cNvGrpSpPr/>
          <p:nvPr/>
        </p:nvGrpSpPr>
        <p:grpSpPr>
          <a:xfrm>
            <a:off x="5527144" y="2138036"/>
            <a:ext cx="1588876" cy="1638300"/>
            <a:chOff x="1013669" y="3459098"/>
            <a:chExt cx="1588876" cy="1638300"/>
          </a:xfrm>
        </p:grpSpPr>
        <p:cxnSp>
          <p:nvCxnSpPr>
            <p:cNvPr id="92" name="直線單箭頭接點 91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群組 92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94" name="直線單箭頭接點 93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單箭頭接點 94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線單箭頭接點 95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群組 2"/>
          <p:cNvGrpSpPr/>
          <p:nvPr/>
        </p:nvGrpSpPr>
        <p:grpSpPr>
          <a:xfrm>
            <a:off x="3615463" y="4585976"/>
            <a:ext cx="5297714" cy="2078894"/>
            <a:chOff x="3615463" y="4585976"/>
            <a:chExt cx="5297714" cy="2078894"/>
          </a:xfrm>
        </p:grpSpPr>
        <p:sp>
          <p:nvSpPr>
            <p:cNvPr id="137" name="圓角矩形圖說文字 136"/>
            <p:cNvSpPr/>
            <p:nvPr/>
          </p:nvSpPr>
          <p:spPr>
            <a:xfrm>
              <a:off x="3615463" y="4585976"/>
              <a:ext cx="5297714" cy="2078894"/>
            </a:xfrm>
            <a:prstGeom prst="wedgeRoundRectCallout">
              <a:avLst>
                <a:gd name="adj1" fmla="val -59656"/>
                <a:gd name="adj2" fmla="val -163051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群組 3"/>
            <p:cNvGrpSpPr/>
            <p:nvPr/>
          </p:nvGrpSpPr>
          <p:grpSpPr>
            <a:xfrm>
              <a:off x="5943645" y="4731685"/>
              <a:ext cx="2743688" cy="1838325"/>
              <a:chOff x="4096343" y="4657321"/>
              <a:chExt cx="2743688" cy="1838325"/>
            </a:xfrm>
          </p:grpSpPr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96343" y="4657321"/>
                <a:ext cx="2571750" cy="1838325"/>
              </a:xfrm>
              <a:prstGeom prst="rect">
                <a:avLst/>
              </a:prstGeom>
            </p:spPr>
          </p:pic>
          <p:graphicFrame>
            <p:nvGraphicFramePr>
              <p:cNvPr id="6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474734" y="4768231"/>
              <a:ext cx="717072" cy="4897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185" name="方程式" r:id="rId5" imgW="317160" imgH="215640" progId="Equation.3">
                      <p:embed/>
                    </p:oleObj>
                  </mc:Choice>
                  <mc:Fallback>
                    <p:oleObj name="方程式" r:id="rId5" imgW="317160" imgH="215640" progId="Equation.3">
                      <p:embed/>
                      <p:pic>
                        <p:nvPicPr>
                          <p:cNvPr id="6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74734" y="4768231"/>
                            <a:ext cx="717072" cy="48974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512897" y="6101982"/>
              <a:ext cx="327134" cy="32566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1186" name="方程式" r:id="rId7" imgW="126720" imgH="126720" progId="Equation.3">
                      <p:embed/>
                    </p:oleObj>
                  </mc:Choice>
                  <mc:Fallback>
                    <p:oleObj name="方程式" r:id="rId7" imgW="126720" imgH="126720" progId="Equation.3">
                      <p:embed/>
                      <p:pic>
                        <p:nvPicPr>
                          <p:cNvPr id="7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12897" y="6101982"/>
                            <a:ext cx="327134" cy="325661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9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800520" y="5368768"/>
            <a:ext cx="2143125" cy="973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187" name="方程式" r:id="rId9" imgW="863280" imgH="393480" progId="Equation.3">
                    <p:embed/>
                  </p:oleObj>
                </mc:Choice>
                <mc:Fallback>
                  <p:oleObj name="方程式" r:id="rId9" imgW="863280" imgH="393480" progId="Equation.3">
                    <p:embed/>
                    <p:pic>
                      <p:nvPicPr>
                        <p:cNvPr id="79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0520" y="5368768"/>
                          <a:ext cx="2143125" cy="97313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" name="文字方塊 102"/>
            <p:cNvSpPr txBox="1"/>
            <p:nvPr/>
          </p:nvSpPr>
          <p:spPr>
            <a:xfrm>
              <a:off x="3800520" y="4795570"/>
              <a:ext cx="2463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Sigmoid Function</a:t>
              </a:r>
              <a:endParaRPr lang="zh-TW" altLang="en-US" sz="2400" dirty="0"/>
            </a:p>
          </p:txBody>
        </p:sp>
      </p:grpSp>
      <p:sp>
        <p:nvSpPr>
          <p:cNvPr id="104" name="手繪多邊形 103"/>
          <p:cNvSpPr/>
          <p:nvPr/>
        </p:nvSpPr>
        <p:spPr>
          <a:xfrm>
            <a:off x="2780137" y="3569921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手繪多邊形 105"/>
          <p:cNvSpPr/>
          <p:nvPr/>
        </p:nvSpPr>
        <p:spPr>
          <a:xfrm>
            <a:off x="2761527" y="1980480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手繪多邊形 106"/>
          <p:cNvSpPr/>
          <p:nvPr/>
        </p:nvSpPr>
        <p:spPr>
          <a:xfrm>
            <a:off x="4990449" y="1991663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手繪多邊形 107"/>
          <p:cNvSpPr/>
          <p:nvPr/>
        </p:nvSpPr>
        <p:spPr>
          <a:xfrm>
            <a:off x="5006793" y="3514992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手繪多邊形 108"/>
          <p:cNvSpPr/>
          <p:nvPr/>
        </p:nvSpPr>
        <p:spPr>
          <a:xfrm>
            <a:off x="7139390" y="1930243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手繪多邊形 109"/>
          <p:cNvSpPr/>
          <p:nvPr/>
        </p:nvSpPr>
        <p:spPr>
          <a:xfrm>
            <a:off x="7186477" y="3548427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文字方塊 110"/>
          <p:cNvSpPr txBox="1"/>
          <p:nvPr/>
        </p:nvSpPr>
        <p:spPr>
          <a:xfrm>
            <a:off x="760961" y="1978208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1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12" name="文字方塊 111"/>
          <p:cNvSpPr txBox="1"/>
          <p:nvPr/>
        </p:nvSpPr>
        <p:spPr>
          <a:xfrm>
            <a:off x="655177" y="3577639"/>
            <a:ext cx="488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-1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13" name="文字方塊 112"/>
          <p:cNvSpPr txBox="1"/>
          <p:nvPr/>
        </p:nvSpPr>
        <p:spPr>
          <a:xfrm>
            <a:off x="1707829" y="1693279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14" name="文字方塊 113"/>
          <p:cNvSpPr txBox="1"/>
          <p:nvPr/>
        </p:nvSpPr>
        <p:spPr>
          <a:xfrm>
            <a:off x="1874920" y="2281596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115" name="文字方塊 114"/>
          <p:cNvSpPr txBox="1"/>
          <p:nvPr/>
        </p:nvSpPr>
        <p:spPr>
          <a:xfrm>
            <a:off x="1572624" y="3798726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16" name="文字方塊 115"/>
          <p:cNvSpPr txBox="1"/>
          <p:nvPr/>
        </p:nvSpPr>
        <p:spPr>
          <a:xfrm>
            <a:off x="1724903" y="3228414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17" name="矩形 116"/>
          <p:cNvSpPr/>
          <p:nvPr/>
        </p:nvSpPr>
        <p:spPr>
          <a:xfrm>
            <a:off x="2471151" y="2657649"/>
            <a:ext cx="458287" cy="44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9" name="直線單箭頭接點 118"/>
          <p:cNvCxnSpPr/>
          <p:nvPr/>
        </p:nvCxnSpPr>
        <p:spPr>
          <a:xfrm flipV="1">
            <a:off x="2698053" y="2274449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文字方塊 119"/>
          <p:cNvSpPr txBox="1"/>
          <p:nvPr/>
        </p:nvSpPr>
        <p:spPr>
          <a:xfrm>
            <a:off x="2493998" y="2644731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32" name="矩形 131"/>
          <p:cNvSpPr/>
          <p:nvPr/>
        </p:nvSpPr>
        <p:spPr>
          <a:xfrm>
            <a:off x="2480676" y="4206988"/>
            <a:ext cx="458287" cy="44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3" name="直線單箭頭接點 132"/>
          <p:cNvCxnSpPr/>
          <p:nvPr/>
        </p:nvCxnSpPr>
        <p:spPr>
          <a:xfrm flipV="1">
            <a:off x="2707578" y="3823788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文字方塊 133"/>
          <p:cNvSpPr txBox="1"/>
          <p:nvPr/>
        </p:nvSpPr>
        <p:spPr>
          <a:xfrm>
            <a:off x="2497284" y="4200528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35" name="文字方塊 134"/>
          <p:cNvSpPr txBox="1"/>
          <p:nvPr/>
        </p:nvSpPr>
        <p:spPr>
          <a:xfrm>
            <a:off x="2410434" y="1640959"/>
            <a:ext cx="43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4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36" name="文字方塊 135"/>
          <p:cNvSpPr txBox="1"/>
          <p:nvPr/>
        </p:nvSpPr>
        <p:spPr>
          <a:xfrm>
            <a:off x="2296396" y="3244826"/>
            <a:ext cx="68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-2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38" name="文字方塊 137"/>
          <p:cNvSpPr txBox="1"/>
          <p:nvPr/>
        </p:nvSpPr>
        <p:spPr>
          <a:xfrm>
            <a:off x="3109050" y="1602027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0.98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39" name="文字方塊 138"/>
          <p:cNvSpPr txBox="1"/>
          <p:nvPr/>
        </p:nvSpPr>
        <p:spPr>
          <a:xfrm>
            <a:off x="3131369" y="3207558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0.12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grpSp>
        <p:nvGrpSpPr>
          <p:cNvPr id="97" name="群組 96"/>
          <p:cNvGrpSpPr/>
          <p:nvPr/>
        </p:nvGrpSpPr>
        <p:grpSpPr>
          <a:xfrm>
            <a:off x="4673795" y="2262334"/>
            <a:ext cx="458287" cy="831947"/>
            <a:chOff x="10102194" y="1939763"/>
            <a:chExt cx="458287" cy="831947"/>
          </a:xfrm>
        </p:grpSpPr>
        <p:sp>
          <p:nvSpPr>
            <p:cNvPr id="98" name="矩形 97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99" name="直線單箭頭接點 98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群組 124"/>
          <p:cNvGrpSpPr/>
          <p:nvPr/>
        </p:nvGrpSpPr>
        <p:grpSpPr>
          <a:xfrm>
            <a:off x="6852035" y="2257142"/>
            <a:ext cx="458287" cy="831947"/>
            <a:chOff x="10102194" y="1939763"/>
            <a:chExt cx="458287" cy="831947"/>
          </a:xfrm>
        </p:grpSpPr>
        <p:sp>
          <p:nvSpPr>
            <p:cNvPr id="126" name="矩形 125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7" name="直線單箭頭接點 126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18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  <p:bldP spid="115" grpId="0"/>
      <p:bldP spid="116" grpId="0"/>
      <p:bldP spid="120" grpId="0"/>
      <p:bldP spid="134" grpId="0"/>
      <p:bldP spid="135" grpId="0"/>
      <p:bldP spid="136" grpId="0"/>
      <p:bldP spid="138" grpId="0" animBg="1"/>
      <p:bldP spid="139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CNN – Zero Padding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985111" y="2399062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248583" y="5388970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6 x 6 image</a:t>
            </a:r>
            <a:endParaRPr lang="zh-TW" altLang="en-US" sz="24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5563892" y="478405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186046" y="933372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1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540020" y="1914747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4453181" y="3297271"/>
            <a:ext cx="4062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You will get another 6 x 6 images in this way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887045" y="4237278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472906" y="1895295"/>
            <a:ext cx="48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5128402" y="4619042"/>
            <a:ext cx="1063572" cy="44289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/>
          <p:cNvSpPr txBox="1"/>
          <p:nvPr/>
        </p:nvSpPr>
        <p:spPr>
          <a:xfrm>
            <a:off x="6191974" y="4578880"/>
            <a:ext cx="2442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Zero padding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985111" y="1921089"/>
            <a:ext cx="48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540031" y="1895295"/>
            <a:ext cx="48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518674" y="2311568"/>
            <a:ext cx="48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529353" y="2774331"/>
            <a:ext cx="48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3819921" y="4251378"/>
            <a:ext cx="48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3830599" y="4673980"/>
            <a:ext cx="48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3830599" y="5082644"/>
            <a:ext cx="48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3385923" y="5119422"/>
            <a:ext cx="48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2952009" y="5119422"/>
            <a:ext cx="48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33" grpId="0" animBg="1"/>
      <p:bldP spid="9" grpId="0"/>
      <p:bldP spid="10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CNN – Colorful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6" name="內容版面配置區 3"/>
          <p:cNvGraphicFramePr>
            <a:graphicFrameLocks/>
          </p:cNvGraphicFramePr>
          <p:nvPr>
            <p:extLst/>
          </p:nvPr>
        </p:nvGraphicFramePr>
        <p:xfrm>
          <a:off x="4953907" y="3442427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內容版面配置區 3"/>
          <p:cNvGraphicFramePr>
            <a:graphicFrameLocks/>
          </p:cNvGraphicFramePr>
          <p:nvPr>
            <p:extLst/>
          </p:nvPr>
        </p:nvGraphicFramePr>
        <p:xfrm>
          <a:off x="5117572" y="3647290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3"/>
          <p:cNvGraphicFramePr>
            <a:graphicFrameLocks/>
          </p:cNvGraphicFramePr>
          <p:nvPr>
            <p:extLst/>
          </p:nvPr>
        </p:nvGraphicFramePr>
        <p:xfrm>
          <a:off x="5324483" y="3849906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8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01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2967403" y="1614770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4676035" y="2341867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1</a:t>
            </a:r>
            <a:endParaRPr lang="zh-TW" altLang="en-US" sz="2400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5971758" y="1572680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7680922" y="2301169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2</a:t>
            </a:r>
            <a:endParaRPr lang="zh-TW" altLang="en-US" sz="2400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/>
          </p:nvPr>
        </p:nvGraphicFramePr>
        <p:xfrm>
          <a:off x="3119803" y="1767170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/>
          </p:nvPr>
        </p:nvGraphicFramePr>
        <p:xfrm>
          <a:off x="3272203" y="1882328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extLst/>
          </p:nvPr>
        </p:nvGraphicFramePr>
        <p:xfrm>
          <a:off x="6124690" y="1708736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表格 15"/>
          <p:cNvGraphicFramePr>
            <a:graphicFrameLocks noGrp="1"/>
          </p:cNvGraphicFramePr>
          <p:nvPr>
            <p:extLst/>
          </p:nvPr>
        </p:nvGraphicFramePr>
        <p:xfrm>
          <a:off x="6277090" y="1861136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向右箭號 4"/>
          <p:cNvSpPr/>
          <p:nvPr/>
        </p:nvSpPr>
        <p:spPr>
          <a:xfrm>
            <a:off x="4295788" y="4380417"/>
            <a:ext cx="508522" cy="8672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353684" y="3059766"/>
            <a:ext cx="3927508" cy="3629534"/>
            <a:chOff x="353684" y="3059766"/>
            <a:chExt cx="3927508" cy="362953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122" y="3442427"/>
              <a:ext cx="3907070" cy="3246873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353684" y="3059766"/>
              <a:ext cx="1997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Colorful image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866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5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/>
          </p:cNvGraphicFramePr>
          <p:nvPr>
            <p:extLst/>
          </p:nvPr>
        </p:nvGraphicFramePr>
        <p:xfrm>
          <a:off x="1450294" y="1289137"/>
          <a:ext cx="1805646" cy="1723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72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2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2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2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2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2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1729795" y="3012625"/>
            <a:ext cx="12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849" y="1312729"/>
            <a:ext cx="1915672" cy="1873101"/>
          </a:xfrm>
          <a:prstGeom prst="rect">
            <a:avLst/>
          </a:prstGeom>
        </p:spPr>
      </p:pic>
      <p:sp>
        <p:nvSpPr>
          <p:cNvPr id="7" name="向右箭號 62"/>
          <p:cNvSpPr/>
          <p:nvPr/>
        </p:nvSpPr>
        <p:spPr>
          <a:xfrm>
            <a:off x="3674008" y="2150881"/>
            <a:ext cx="1880625" cy="6664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729707" y="2629555"/>
            <a:ext cx="1704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4586226" y="1267812"/>
          <a:ext cx="964038" cy="815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171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-1</a:t>
                      </a:r>
                      <a:endParaRPr lang="zh-TW" altLang="en-US" sz="1400" dirty="0"/>
                    </a:p>
                  </a:txBody>
                  <a:tcPr marL="54343" marR="54343" marT="27171" marB="2717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</a:t>
                      </a:r>
                      <a:endParaRPr lang="zh-TW" altLang="en-US" sz="1400" dirty="0"/>
                    </a:p>
                  </a:txBody>
                  <a:tcPr marL="54343" marR="54343" marT="27171" marB="2717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-1</a:t>
                      </a:r>
                      <a:endParaRPr lang="zh-TW" altLang="en-US" sz="1400" dirty="0"/>
                    </a:p>
                  </a:txBody>
                  <a:tcPr marL="54343" marR="54343" marT="27171" marB="2717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71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-1</a:t>
                      </a:r>
                      <a:endParaRPr lang="zh-TW" altLang="en-US" sz="1400" dirty="0"/>
                    </a:p>
                  </a:txBody>
                  <a:tcPr marL="54343" marR="54343" marT="27171" marB="2717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</a:t>
                      </a:r>
                      <a:endParaRPr lang="zh-TW" altLang="en-US" sz="1400" dirty="0"/>
                    </a:p>
                  </a:txBody>
                  <a:tcPr marL="54343" marR="54343" marT="27171" marB="2717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-1</a:t>
                      </a:r>
                      <a:endParaRPr lang="zh-TW" altLang="en-US" sz="1400" dirty="0"/>
                    </a:p>
                  </a:txBody>
                  <a:tcPr marL="54343" marR="54343" marT="27171" marB="2717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71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-1</a:t>
                      </a:r>
                      <a:endParaRPr lang="zh-TW" altLang="en-US" sz="1400" dirty="0"/>
                    </a:p>
                  </a:txBody>
                  <a:tcPr marL="54343" marR="54343" marT="27171" marB="2717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</a:t>
                      </a:r>
                      <a:endParaRPr lang="zh-TW" altLang="en-US" sz="1400" dirty="0"/>
                    </a:p>
                  </a:txBody>
                  <a:tcPr marL="54343" marR="54343" marT="27171" marB="2717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-1</a:t>
                      </a:r>
                      <a:endParaRPr lang="zh-TW" altLang="en-US" sz="1400" dirty="0"/>
                    </a:p>
                  </a:txBody>
                  <a:tcPr marL="54343" marR="54343" marT="27171" marB="2717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3503901" y="1272565"/>
          <a:ext cx="947868" cy="8021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5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73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</a:t>
                      </a:r>
                      <a:endParaRPr lang="zh-TW" altLang="en-US" sz="1400" dirty="0"/>
                    </a:p>
                  </a:txBody>
                  <a:tcPr marL="53431" marR="53431" marT="26715" marB="2671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-1</a:t>
                      </a:r>
                      <a:endParaRPr lang="zh-TW" altLang="en-US" sz="1400" dirty="0"/>
                    </a:p>
                  </a:txBody>
                  <a:tcPr marL="53431" marR="53431" marT="26715" marB="2671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-1</a:t>
                      </a:r>
                      <a:endParaRPr lang="zh-TW" altLang="en-US" sz="1400" dirty="0"/>
                    </a:p>
                  </a:txBody>
                  <a:tcPr marL="53431" marR="53431" marT="26715" marB="2671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-1</a:t>
                      </a:r>
                      <a:endParaRPr lang="zh-TW" altLang="en-US" sz="1400" dirty="0"/>
                    </a:p>
                  </a:txBody>
                  <a:tcPr marL="53431" marR="53431" marT="26715" marB="2671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</a:t>
                      </a:r>
                      <a:endParaRPr lang="zh-TW" altLang="en-US" sz="1400" dirty="0"/>
                    </a:p>
                  </a:txBody>
                  <a:tcPr marL="53431" marR="53431" marT="26715" marB="2671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-1</a:t>
                      </a:r>
                      <a:endParaRPr lang="zh-TW" altLang="en-US" sz="1400" dirty="0"/>
                    </a:p>
                  </a:txBody>
                  <a:tcPr marL="53431" marR="53431" marT="26715" marB="2671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-1</a:t>
                      </a:r>
                      <a:endParaRPr lang="zh-TW" altLang="en-US" sz="1400" dirty="0"/>
                    </a:p>
                  </a:txBody>
                  <a:tcPr marL="53431" marR="53431" marT="26715" marB="2671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-1</a:t>
                      </a:r>
                      <a:endParaRPr lang="zh-TW" altLang="en-US" sz="1400" dirty="0"/>
                    </a:p>
                  </a:txBody>
                  <a:tcPr marL="53431" marR="53431" marT="26715" marB="2671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1</a:t>
                      </a:r>
                      <a:endParaRPr lang="zh-TW" altLang="en-US" sz="1400" dirty="0"/>
                    </a:p>
                  </a:txBody>
                  <a:tcPr marL="53431" marR="53431" marT="26715" marB="2671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1040889" y="1045679"/>
            <a:ext cx="7090673" cy="26045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5271968" y="3898279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5340356" y="4615972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5346174" y="4045643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3" name="Object 12"/>
          <p:cNvGraphicFramePr>
            <a:graphicFrameLocks noChangeAspect="1"/>
          </p:cNvGraphicFramePr>
          <p:nvPr>
            <p:extLst/>
          </p:nvPr>
        </p:nvGraphicFramePr>
        <p:xfrm>
          <a:off x="5358873" y="3950393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3" name="方程式" r:id="rId4" imgW="152280" imgH="215640" progId="Equation.3">
                  <p:embed/>
                </p:oleObj>
              </mc:Choice>
              <mc:Fallback>
                <p:oleObj name="方程式" r:id="rId4" imgW="152280" imgH="215640" progId="Equation.3">
                  <p:embed/>
                  <p:pic>
                    <p:nvPicPr>
                      <p:cNvPr id="4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8873" y="3950393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12"/>
          <p:cNvGraphicFramePr>
            <a:graphicFrameLocks noChangeAspect="1"/>
          </p:cNvGraphicFramePr>
          <p:nvPr>
            <p:extLst/>
          </p:nvPr>
        </p:nvGraphicFramePr>
        <p:xfrm>
          <a:off x="5364169" y="4533122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4" name="方程式" r:id="rId6" imgW="164880" imgH="215640" progId="Equation.3">
                  <p:embed/>
                </p:oleObj>
              </mc:Choice>
              <mc:Fallback>
                <p:oleObj name="方程式" r:id="rId6" imgW="164880" imgH="215640" progId="Equation.3">
                  <p:embed/>
                  <p:pic>
                    <p:nvPicPr>
                      <p:cNvPr id="4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9" y="4533122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矩形 44"/>
          <p:cNvSpPr/>
          <p:nvPr/>
        </p:nvSpPr>
        <p:spPr>
          <a:xfrm>
            <a:off x="6826131" y="3870638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6923241" y="3881640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6925583" y="4660210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6913950" y="5888222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/>
          <p:cNvSpPr txBox="1"/>
          <p:nvPr/>
        </p:nvSpPr>
        <p:spPr>
          <a:xfrm rot="5400000">
            <a:off x="6911203" y="531051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50" name="矩形 49"/>
          <p:cNvSpPr/>
          <p:nvPr/>
        </p:nvSpPr>
        <p:spPr>
          <a:xfrm>
            <a:off x="5349881" y="6013729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1" name="Object 12"/>
          <p:cNvGraphicFramePr>
            <a:graphicFrameLocks noChangeAspect="1"/>
          </p:cNvGraphicFramePr>
          <p:nvPr>
            <p:extLst/>
          </p:nvPr>
        </p:nvGraphicFramePr>
        <p:xfrm>
          <a:off x="5319713" y="5918269"/>
          <a:ext cx="4619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5" name="方程式" r:id="rId8" imgW="215640" imgH="228600" progId="Equation.3">
                  <p:embed/>
                </p:oleObj>
              </mc:Choice>
              <mc:Fallback>
                <p:oleObj name="方程式" r:id="rId8" imgW="215640" imgH="228600" progId="Equation.3">
                  <p:embed/>
                  <p:pic>
                    <p:nvPicPr>
                      <p:cNvPr id="5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9713" y="5918269"/>
                        <a:ext cx="46196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文字方塊 51"/>
          <p:cNvSpPr txBox="1"/>
          <p:nvPr/>
        </p:nvSpPr>
        <p:spPr>
          <a:xfrm rot="5400000">
            <a:off x="5240926" y="5259474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53" name="直線單箭頭接點 52"/>
          <p:cNvCxnSpPr>
            <a:stCxn id="43" idx="3"/>
            <a:endCxn id="46" idx="2"/>
          </p:cNvCxnSpPr>
          <p:nvPr/>
        </p:nvCxnSpPr>
        <p:spPr>
          <a:xfrm flipV="1">
            <a:off x="5684311" y="4168719"/>
            <a:ext cx="1238930" cy="126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>
            <a:stCxn id="42" idx="3"/>
            <a:endCxn id="47" idx="2"/>
          </p:cNvCxnSpPr>
          <p:nvPr/>
        </p:nvCxnSpPr>
        <p:spPr>
          <a:xfrm>
            <a:off x="5689074" y="4217093"/>
            <a:ext cx="123650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>
            <a:stCxn id="42" idx="3"/>
            <a:endCxn id="48" idx="2"/>
          </p:cNvCxnSpPr>
          <p:nvPr/>
        </p:nvCxnSpPr>
        <p:spPr>
          <a:xfrm>
            <a:off x="5689074" y="4217093"/>
            <a:ext cx="122487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>
            <a:stCxn id="44" idx="3"/>
            <a:endCxn id="46" idx="2"/>
          </p:cNvCxnSpPr>
          <p:nvPr/>
        </p:nvCxnSpPr>
        <p:spPr>
          <a:xfrm flipV="1">
            <a:off x="5716594" y="4168719"/>
            <a:ext cx="120664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>
            <a:stCxn id="41" idx="3"/>
            <a:endCxn id="47" idx="2"/>
          </p:cNvCxnSpPr>
          <p:nvPr/>
        </p:nvCxnSpPr>
        <p:spPr>
          <a:xfrm>
            <a:off x="5683256" y="4787422"/>
            <a:ext cx="124232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stCxn id="41" idx="3"/>
            <a:endCxn id="48" idx="2"/>
          </p:cNvCxnSpPr>
          <p:nvPr/>
        </p:nvCxnSpPr>
        <p:spPr>
          <a:xfrm>
            <a:off x="5683256" y="4787422"/>
            <a:ext cx="123069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>
            <a:stCxn id="51" idx="3"/>
            <a:endCxn id="46" idx="2"/>
          </p:cNvCxnSpPr>
          <p:nvPr/>
        </p:nvCxnSpPr>
        <p:spPr>
          <a:xfrm flipV="1">
            <a:off x="5781675" y="4168719"/>
            <a:ext cx="1141566" cy="19940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>
            <a:stCxn id="51" idx="3"/>
            <a:endCxn id="47" idx="2"/>
          </p:cNvCxnSpPr>
          <p:nvPr/>
        </p:nvCxnSpPr>
        <p:spPr>
          <a:xfrm flipV="1">
            <a:off x="5781675" y="4947289"/>
            <a:ext cx="1143908" cy="12154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>
            <a:stCxn id="51" idx="3"/>
            <a:endCxn id="48" idx="2"/>
          </p:cNvCxnSpPr>
          <p:nvPr/>
        </p:nvCxnSpPr>
        <p:spPr>
          <a:xfrm>
            <a:off x="5781675" y="6162744"/>
            <a:ext cx="1132275" cy="1255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" name="內容版面配置區 3"/>
          <p:cNvGraphicFramePr>
            <a:graphicFrameLocks/>
          </p:cNvGraphicFramePr>
          <p:nvPr>
            <p:extLst/>
          </p:nvPr>
        </p:nvGraphicFramePr>
        <p:xfrm>
          <a:off x="3331975" y="4274711"/>
          <a:ext cx="1805646" cy="1723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09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72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2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2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2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2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2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500" dirty="0">
                        <a:solidFill>
                          <a:srgbClr val="0000FF"/>
                        </a:solidFill>
                      </a:endParaRPr>
                    </a:p>
                  </a:txBody>
                  <a:tcPr marL="57450" marR="57450" marT="28725" marB="28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dirty="0"/>
                        <a:t>0</a:t>
                      </a:r>
                      <a:endParaRPr lang="zh-TW" altLang="en-US" sz="1500" dirty="0"/>
                    </a:p>
                  </a:txBody>
                  <a:tcPr marL="57450" marR="57450" marT="28725" marB="28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9" name="矩形 68"/>
          <p:cNvSpPr/>
          <p:nvPr/>
        </p:nvSpPr>
        <p:spPr>
          <a:xfrm>
            <a:off x="318572" y="150071"/>
            <a:ext cx="5639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Convolution </a:t>
            </a:r>
            <a:r>
              <a:rPr lang="en-US" altLang="zh-TW" sz="3200" b="1" i="1" u="sng" dirty="0" err="1"/>
              <a:t>v.s</a:t>
            </a:r>
            <a:r>
              <a:rPr lang="en-US" altLang="zh-TW" sz="3200" b="1" i="1" u="sng" dirty="0"/>
              <a:t>. Fully Connected</a:t>
            </a:r>
            <a:endParaRPr lang="zh-TW" altLang="en-US" sz="3200" b="1" i="1" u="sng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1476798" y="4688677"/>
            <a:ext cx="1935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Fully-connected</a:t>
            </a:r>
            <a:endParaRPr lang="zh-TW" altLang="en-US" sz="2800" dirty="0"/>
          </a:p>
        </p:txBody>
      </p:sp>
      <p:sp>
        <p:nvSpPr>
          <p:cNvPr id="72" name="矩形 71"/>
          <p:cNvSpPr/>
          <p:nvPr/>
        </p:nvSpPr>
        <p:spPr>
          <a:xfrm>
            <a:off x="6732391" y="3797230"/>
            <a:ext cx="916129" cy="274927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/>
        </p:nvSpPr>
        <p:spPr>
          <a:xfrm>
            <a:off x="5666879" y="1232761"/>
            <a:ext cx="2085643" cy="20588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7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/>
          </p:cNvGraphicFramePr>
          <p:nvPr>
            <p:extLst/>
          </p:nvPr>
        </p:nvGraphicFramePr>
        <p:xfrm>
          <a:off x="399969" y="1850005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708602" y="4640718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6 x 6 image</a:t>
            </a:r>
            <a:endParaRPr lang="zh-TW" altLang="en-US" sz="24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399969" y="152030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845797" y="236862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1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399969" y="1850005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184" y="1197255"/>
            <a:ext cx="2239711" cy="2226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4" name="直線單箭頭接點 33"/>
          <p:cNvCxnSpPr/>
          <p:nvPr/>
        </p:nvCxnSpPr>
        <p:spPr>
          <a:xfrm>
            <a:off x="2022123" y="837829"/>
            <a:ext cx="860562" cy="570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V="1">
            <a:off x="1839938" y="1571401"/>
            <a:ext cx="1042747" cy="965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/>
          <p:cNvSpPr txBox="1"/>
          <p:nvPr/>
        </p:nvSpPr>
        <p:spPr>
          <a:xfrm>
            <a:off x="5445337" y="49450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1:</a:t>
            </a:r>
            <a:endParaRPr lang="zh-TW" altLang="en-US" sz="24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5445337" y="511115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2:</a:t>
            </a:r>
            <a:endParaRPr lang="zh-TW" altLang="en-US" sz="2400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5445337" y="960797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3:</a:t>
            </a:r>
            <a:endParaRPr lang="zh-TW" altLang="en-US" sz="2400" dirty="0"/>
          </a:p>
        </p:txBody>
      </p:sp>
      <p:sp>
        <p:nvSpPr>
          <p:cNvPr id="41" name="文字方塊 40"/>
          <p:cNvSpPr txBox="1"/>
          <p:nvPr/>
        </p:nvSpPr>
        <p:spPr>
          <a:xfrm rot="5400000">
            <a:off x="5308019" y="1810764"/>
            <a:ext cx="821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5461374" y="2239708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7:</a:t>
            </a:r>
            <a:endParaRPr lang="zh-TW" altLang="en-US" sz="2400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5461374" y="2701373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8:</a:t>
            </a:r>
            <a:endParaRPr lang="zh-TW" altLang="en-US" sz="2400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5461374" y="3151055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9:</a:t>
            </a:r>
            <a:endParaRPr lang="zh-TW" altLang="en-US" sz="2400" dirty="0"/>
          </a:p>
        </p:txBody>
      </p:sp>
      <p:sp>
        <p:nvSpPr>
          <p:cNvPr id="45" name="文字方塊 44"/>
          <p:cNvSpPr txBox="1"/>
          <p:nvPr/>
        </p:nvSpPr>
        <p:spPr>
          <a:xfrm rot="5400000">
            <a:off x="5447334" y="3988283"/>
            <a:ext cx="53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5301903" y="4438478"/>
            <a:ext cx="52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13:</a:t>
            </a:r>
            <a:endParaRPr lang="zh-TW" altLang="en-US" sz="2400" dirty="0"/>
          </a:p>
        </p:txBody>
      </p:sp>
      <p:sp>
        <p:nvSpPr>
          <p:cNvPr id="47" name="文字方塊 46"/>
          <p:cNvSpPr txBox="1"/>
          <p:nvPr/>
        </p:nvSpPr>
        <p:spPr>
          <a:xfrm>
            <a:off x="5296320" y="4902670"/>
            <a:ext cx="52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14:</a:t>
            </a:r>
            <a:endParaRPr lang="zh-TW" altLang="en-US" sz="2400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5296320" y="5380352"/>
            <a:ext cx="59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15:</a:t>
            </a:r>
            <a:endParaRPr lang="zh-TW" altLang="en-US" sz="2400" dirty="0"/>
          </a:p>
        </p:txBody>
      </p:sp>
      <p:sp>
        <p:nvSpPr>
          <p:cNvPr id="49" name="文字方塊 48"/>
          <p:cNvSpPr txBox="1"/>
          <p:nvPr/>
        </p:nvSpPr>
        <p:spPr>
          <a:xfrm rot="5400000">
            <a:off x="5494533" y="6217727"/>
            <a:ext cx="424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6495467" y="5303637"/>
            <a:ext cx="2371241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Only connect to 9 input, not fully connected</a:t>
            </a:r>
            <a:endParaRPr lang="zh-TW" altLang="en-US" sz="24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5455404" y="1408214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4:</a:t>
            </a:r>
            <a:endParaRPr lang="zh-TW" altLang="en-US" sz="2400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5228900" y="3562359"/>
            <a:ext cx="639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10:</a:t>
            </a:r>
            <a:endParaRPr lang="zh-TW" altLang="en-US" sz="2400" dirty="0"/>
          </a:p>
        </p:txBody>
      </p:sp>
      <p:sp>
        <p:nvSpPr>
          <p:cNvPr id="53" name="文字方塊 52"/>
          <p:cNvSpPr txBox="1"/>
          <p:nvPr/>
        </p:nvSpPr>
        <p:spPr>
          <a:xfrm>
            <a:off x="5291125" y="5789241"/>
            <a:ext cx="59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16:</a:t>
            </a:r>
            <a:endParaRPr lang="zh-TW" altLang="en-US" sz="2400" dirty="0"/>
          </a:p>
        </p:txBody>
      </p:sp>
      <p:sp>
        <p:nvSpPr>
          <p:cNvPr id="55" name="矩形 54"/>
          <p:cNvSpPr/>
          <p:nvPr/>
        </p:nvSpPr>
        <p:spPr>
          <a:xfrm>
            <a:off x="5887504" y="145282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6" name="矩形 55"/>
          <p:cNvSpPr/>
          <p:nvPr/>
        </p:nvSpPr>
        <p:spPr>
          <a:xfrm>
            <a:off x="5887504" y="614270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7" name="矩形 56"/>
          <p:cNvSpPr/>
          <p:nvPr/>
        </p:nvSpPr>
        <p:spPr>
          <a:xfrm>
            <a:off x="5887504" y="1056629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8" name="矩形 57"/>
          <p:cNvSpPr/>
          <p:nvPr/>
        </p:nvSpPr>
        <p:spPr>
          <a:xfrm>
            <a:off x="5887504" y="1518425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9" name="矩形 58"/>
          <p:cNvSpPr/>
          <p:nvPr/>
        </p:nvSpPr>
        <p:spPr>
          <a:xfrm>
            <a:off x="5887504" y="2356323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60" name="矩形 59"/>
          <p:cNvSpPr/>
          <p:nvPr/>
        </p:nvSpPr>
        <p:spPr>
          <a:xfrm>
            <a:off x="5887504" y="2825311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61" name="矩形 60"/>
          <p:cNvSpPr/>
          <p:nvPr/>
        </p:nvSpPr>
        <p:spPr>
          <a:xfrm>
            <a:off x="5887504" y="3267670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62" name="矩形 61"/>
          <p:cNvSpPr/>
          <p:nvPr/>
        </p:nvSpPr>
        <p:spPr>
          <a:xfrm>
            <a:off x="5887504" y="3729466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63" name="矩形 62"/>
          <p:cNvSpPr/>
          <p:nvPr/>
        </p:nvSpPr>
        <p:spPr>
          <a:xfrm>
            <a:off x="5887504" y="4519573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64" name="矩形 63"/>
          <p:cNvSpPr/>
          <p:nvPr/>
        </p:nvSpPr>
        <p:spPr>
          <a:xfrm>
            <a:off x="5887504" y="4988561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65" name="矩形 64"/>
          <p:cNvSpPr/>
          <p:nvPr/>
        </p:nvSpPr>
        <p:spPr>
          <a:xfrm>
            <a:off x="5887504" y="5430920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66" name="矩形 65"/>
          <p:cNvSpPr/>
          <p:nvPr/>
        </p:nvSpPr>
        <p:spPr>
          <a:xfrm>
            <a:off x="5887504" y="5892716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cxnSp>
        <p:nvCxnSpPr>
          <p:cNvPr id="68" name="直線單箭頭接點 67"/>
          <p:cNvCxnSpPr>
            <a:stCxn id="55" idx="3"/>
          </p:cNvCxnSpPr>
          <p:nvPr/>
        </p:nvCxnSpPr>
        <p:spPr>
          <a:xfrm>
            <a:off x="6157504" y="280282"/>
            <a:ext cx="1421404" cy="12773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>
            <a:stCxn id="56" idx="3"/>
          </p:cNvCxnSpPr>
          <p:nvPr/>
        </p:nvCxnSpPr>
        <p:spPr>
          <a:xfrm>
            <a:off x="6157504" y="749270"/>
            <a:ext cx="1421404" cy="8083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>
            <a:stCxn id="57" idx="3"/>
          </p:cNvCxnSpPr>
          <p:nvPr/>
        </p:nvCxnSpPr>
        <p:spPr>
          <a:xfrm>
            <a:off x="6157504" y="1191629"/>
            <a:ext cx="1421404" cy="36596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/>
          <p:nvPr/>
        </p:nvCxnSpPr>
        <p:spPr>
          <a:xfrm flipV="1">
            <a:off x="6177394" y="1596965"/>
            <a:ext cx="1351279" cy="89443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/>
          <p:cNvCxnSpPr>
            <a:endCxn id="109" idx="2"/>
          </p:cNvCxnSpPr>
          <p:nvPr/>
        </p:nvCxnSpPr>
        <p:spPr>
          <a:xfrm flipV="1">
            <a:off x="6177393" y="1537263"/>
            <a:ext cx="1371154" cy="141580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>
            <a:endCxn id="109" idx="2"/>
          </p:cNvCxnSpPr>
          <p:nvPr/>
        </p:nvCxnSpPr>
        <p:spPr>
          <a:xfrm flipV="1">
            <a:off x="6177393" y="1537263"/>
            <a:ext cx="1371154" cy="18631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>
            <a:stCxn id="63" idx="3"/>
          </p:cNvCxnSpPr>
          <p:nvPr/>
        </p:nvCxnSpPr>
        <p:spPr>
          <a:xfrm flipV="1">
            <a:off x="6157504" y="1644696"/>
            <a:ext cx="1351280" cy="300987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/>
          <p:cNvCxnSpPr>
            <a:endCxn id="109" idx="2"/>
          </p:cNvCxnSpPr>
          <p:nvPr/>
        </p:nvCxnSpPr>
        <p:spPr>
          <a:xfrm flipV="1">
            <a:off x="6157503" y="1537263"/>
            <a:ext cx="1391044" cy="356512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>
            <a:endCxn id="109" idx="2"/>
          </p:cNvCxnSpPr>
          <p:nvPr/>
        </p:nvCxnSpPr>
        <p:spPr>
          <a:xfrm flipV="1">
            <a:off x="6157503" y="1537263"/>
            <a:ext cx="1391044" cy="40124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橢圓 108"/>
          <p:cNvSpPr/>
          <p:nvPr/>
        </p:nvSpPr>
        <p:spPr>
          <a:xfrm>
            <a:off x="7548547" y="117726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17" name="橢圓 116"/>
          <p:cNvSpPr/>
          <p:nvPr/>
        </p:nvSpPr>
        <p:spPr>
          <a:xfrm>
            <a:off x="446463" y="160780"/>
            <a:ext cx="454965" cy="45496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8" name="橢圓 117"/>
          <p:cNvSpPr/>
          <p:nvPr/>
        </p:nvSpPr>
        <p:spPr>
          <a:xfrm>
            <a:off x="998655" y="132552"/>
            <a:ext cx="454965" cy="4549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橢圓 118"/>
          <p:cNvSpPr/>
          <p:nvPr/>
        </p:nvSpPr>
        <p:spPr>
          <a:xfrm>
            <a:off x="1509844" y="145282"/>
            <a:ext cx="454965" cy="454965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0" name="橢圓 119"/>
          <p:cNvSpPr/>
          <p:nvPr/>
        </p:nvSpPr>
        <p:spPr>
          <a:xfrm>
            <a:off x="446463" y="619044"/>
            <a:ext cx="454965" cy="45496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1" name="橢圓 120"/>
          <p:cNvSpPr/>
          <p:nvPr/>
        </p:nvSpPr>
        <p:spPr>
          <a:xfrm>
            <a:off x="998655" y="590816"/>
            <a:ext cx="454965" cy="454965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橢圓 121"/>
          <p:cNvSpPr/>
          <p:nvPr/>
        </p:nvSpPr>
        <p:spPr>
          <a:xfrm>
            <a:off x="1509844" y="603546"/>
            <a:ext cx="454965" cy="45496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3" name="橢圓 122"/>
          <p:cNvSpPr/>
          <p:nvPr/>
        </p:nvSpPr>
        <p:spPr>
          <a:xfrm>
            <a:off x="459086" y="1075126"/>
            <a:ext cx="454965" cy="454965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橢圓 123"/>
          <p:cNvSpPr/>
          <p:nvPr/>
        </p:nvSpPr>
        <p:spPr>
          <a:xfrm>
            <a:off x="1011278" y="1046898"/>
            <a:ext cx="454965" cy="454965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橢圓 124"/>
          <p:cNvSpPr/>
          <p:nvPr/>
        </p:nvSpPr>
        <p:spPr>
          <a:xfrm>
            <a:off x="1522467" y="1059628"/>
            <a:ext cx="454965" cy="454965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/>
          <p:cNvSpPr txBox="1"/>
          <p:nvPr/>
        </p:nvSpPr>
        <p:spPr>
          <a:xfrm>
            <a:off x="619053" y="5258561"/>
            <a:ext cx="279724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Less parameters!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009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  <p:bldP spid="51" grpId="0"/>
      <p:bldP spid="52" grpId="0"/>
      <p:bldP spid="53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6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/>
          </p:cNvGraphicFramePr>
          <p:nvPr/>
        </p:nvGraphicFramePr>
        <p:xfrm>
          <a:off x="399969" y="1850005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99969" y="152030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2022123" y="606997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1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911332" y="1834394"/>
            <a:ext cx="1417126" cy="1382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>
            <a:off x="5445337" y="49450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1:</a:t>
            </a:r>
            <a:endParaRPr lang="zh-TW" altLang="en-US" sz="24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5445337" y="511115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2:</a:t>
            </a:r>
            <a:endParaRPr lang="zh-TW" altLang="en-US" sz="2400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5445337" y="960797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3:</a:t>
            </a:r>
            <a:endParaRPr lang="zh-TW" altLang="en-US" sz="2400" dirty="0"/>
          </a:p>
        </p:txBody>
      </p:sp>
      <p:sp>
        <p:nvSpPr>
          <p:cNvPr id="41" name="文字方塊 40"/>
          <p:cNvSpPr txBox="1"/>
          <p:nvPr/>
        </p:nvSpPr>
        <p:spPr>
          <a:xfrm rot="5400000">
            <a:off x="5308019" y="1810764"/>
            <a:ext cx="821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5461374" y="2239708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7:</a:t>
            </a:r>
            <a:endParaRPr lang="zh-TW" altLang="en-US" sz="2400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5461374" y="2701373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8:</a:t>
            </a:r>
            <a:endParaRPr lang="zh-TW" altLang="en-US" sz="2400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5461374" y="3151055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9:</a:t>
            </a:r>
            <a:endParaRPr lang="zh-TW" altLang="en-US" sz="2400" dirty="0"/>
          </a:p>
        </p:txBody>
      </p:sp>
      <p:sp>
        <p:nvSpPr>
          <p:cNvPr id="45" name="文字方塊 44"/>
          <p:cNvSpPr txBox="1"/>
          <p:nvPr/>
        </p:nvSpPr>
        <p:spPr>
          <a:xfrm rot="5400000">
            <a:off x="5447334" y="3988283"/>
            <a:ext cx="53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5301903" y="4438478"/>
            <a:ext cx="52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13:</a:t>
            </a:r>
            <a:endParaRPr lang="zh-TW" altLang="en-US" sz="2400" dirty="0"/>
          </a:p>
        </p:txBody>
      </p:sp>
      <p:sp>
        <p:nvSpPr>
          <p:cNvPr id="47" name="文字方塊 46"/>
          <p:cNvSpPr txBox="1"/>
          <p:nvPr/>
        </p:nvSpPr>
        <p:spPr>
          <a:xfrm>
            <a:off x="5296320" y="4902670"/>
            <a:ext cx="52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14:</a:t>
            </a:r>
            <a:endParaRPr lang="zh-TW" altLang="en-US" sz="2400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5296320" y="5380352"/>
            <a:ext cx="59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15:</a:t>
            </a:r>
            <a:endParaRPr lang="zh-TW" altLang="en-US" sz="2400" dirty="0"/>
          </a:p>
        </p:txBody>
      </p:sp>
      <p:sp>
        <p:nvSpPr>
          <p:cNvPr id="49" name="文字方塊 48"/>
          <p:cNvSpPr txBox="1"/>
          <p:nvPr/>
        </p:nvSpPr>
        <p:spPr>
          <a:xfrm rot="5400000">
            <a:off x="5494533" y="6217727"/>
            <a:ext cx="424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5455404" y="1408214"/>
            <a:ext cx="38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4:</a:t>
            </a:r>
            <a:endParaRPr lang="zh-TW" altLang="en-US" sz="2400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5228900" y="3562359"/>
            <a:ext cx="639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10:</a:t>
            </a:r>
            <a:endParaRPr lang="zh-TW" altLang="en-US" sz="2400" dirty="0"/>
          </a:p>
        </p:txBody>
      </p:sp>
      <p:sp>
        <p:nvSpPr>
          <p:cNvPr id="53" name="文字方塊 52"/>
          <p:cNvSpPr txBox="1"/>
          <p:nvPr/>
        </p:nvSpPr>
        <p:spPr>
          <a:xfrm>
            <a:off x="5291125" y="5789241"/>
            <a:ext cx="59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16:</a:t>
            </a:r>
            <a:endParaRPr lang="zh-TW" altLang="en-US" sz="2400" dirty="0"/>
          </a:p>
        </p:txBody>
      </p:sp>
      <p:sp>
        <p:nvSpPr>
          <p:cNvPr id="55" name="矩形 54"/>
          <p:cNvSpPr/>
          <p:nvPr/>
        </p:nvSpPr>
        <p:spPr>
          <a:xfrm>
            <a:off x="5887504" y="145282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6" name="矩形 55"/>
          <p:cNvSpPr/>
          <p:nvPr/>
        </p:nvSpPr>
        <p:spPr>
          <a:xfrm>
            <a:off x="5887504" y="614270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7" name="矩形 56"/>
          <p:cNvSpPr/>
          <p:nvPr/>
        </p:nvSpPr>
        <p:spPr>
          <a:xfrm>
            <a:off x="5887504" y="1056629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8" name="矩形 57"/>
          <p:cNvSpPr/>
          <p:nvPr/>
        </p:nvSpPr>
        <p:spPr>
          <a:xfrm>
            <a:off x="5887504" y="1518425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9" name="矩形 58"/>
          <p:cNvSpPr/>
          <p:nvPr/>
        </p:nvSpPr>
        <p:spPr>
          <a:xfrm>
            <a:off x="5887504" y="2356323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60" name="矩形 59"/>
          <p:cNvSpPr/>
          <p:nvPr/>
        </p:nvSpPr>
        <p:spPr>
          <a:xfrm>
            <a:off x="5887504" y="2825311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61" name="矩形 60"/>
          <p:cNvSpPr/>
          <p:nvPr/>
        </p:nvSpPr>
        <p:spPr>
          <a:xfrm>
            <a:off x="5887504" y="3267670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62" name="矩形 61"/>
          <p:cNvSpPr/>
          <p:nvPr/>
        </p:nvSpPr>
        <p:spPr>
          <a:xfrm>
            <a:off x="5887504" y="3729466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63" name="矩形 62"/>
          <p:cNvSpPr/>
          <p:nvPr/>
        </p:nvSpPr>
        <p:spPr>
          <a:xfrm>
            <a:off x="5887504" y="4519573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64" name="矩形 63"/>
          <p:cNvSpPr/>
          <p:nvPr/>
        </p:nvSpPr>
        <p:spPr>
          <a:xfrm>
            <a:off x="5887504" y="4988561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65" name="矩形 64"/>
          <p:cNvSpPr/>
          <p:nvPr/>
        </p:nvSpPr>
        <p:spPr>
          <a:xfrm>
            <a:off x="5887504" y="5430920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66" name="矩形 65"/>
          <p:cNvSpPr/>
          <p:nvPr/>
        </p:nvSpPr>
        <p:spPr>
          <a:xfrm>
            <a:off x="5887504" y="5892716"/>
            <a:ext cx="270000" cy="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cxnSp>
        <p:nvCxnSpPr>
          <p:cNvPr id="68" name="直線單箭頭接點 67"/>
          <p:cNvCxnSpPr>
            <a:stCxn id="55" idx="3"/>
          </p:cNvCxnSpPr>
          <p:nvPr/>
        </p:nvCxnSpPr>
        <p:spPr>
          <a:xfrm>
            <a:off x="6157504" y="280282"/>
            <a:ext cx="1421404" cy="12773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>
            <a:stCxn id="56" idx="3"/>
          </p:cNvCxnSpPr>
          <p:nvPr/>
        </p:nvCxnSpPr>
        <p:spPr>
          <a:xfrm>
            <a:off x="6157504" y="749270"/>
            <a:ext cx="1421404" cy="8083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>
            <a:stCxn id="57" idx="3"/>
          </p:cNvCxnSpPr>
          <p:nvPr/>
        </p:nvCxnSpPr>
        <p:spPr>
          <a:xfrm>
            <a:off x="6157504" y="1191629"/>
            <a:ext cx="1421404" cy="36596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/>
          <p:nvPr/>
        </p:nvCxnSpPr>
        <p:spPr>
          <a:xfrm flipV="1">
            <a:off x="6177394" y="1596965"/>
            <a:ext cx="1351279" cy="89443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/>
          <p:cNvCxnSpPr>
            <a:endCxn id="109" idx="2"/>
          </p:cNvCxnSpPr>
          <p:nvPr/>
        </p:nvCxnSpPr>
        <p:spPr>
          <a:xfrm flipV="1">
            <a:off x="6177393" y="1537263"/>
            <a:ext cx="1371154" cy="141580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>
            <a:endCxn id="109" idx="2"/>
          </p:cNvCxnSpPr>
          <p:nvPr/>
        </p:nvCxnSpPr>
        <p:spPr>
          <a:xfrm flipV="1">
            <a:off x="6177393" y="1537263"/>
            <a:ext cx="1371154" cy="18631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>
            <a:stCxn id="63" idx="3"/>
          </p:cNvCxnSpPr>
          <p:nvPr/>
        </p:nvCxnSpPr>
        <p:spPr>
          <a:xfrm flipV="1">
            <a:off x="6157504" y="1644696"/>
            <a:ext cx="1351280" cy="300987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/>
          <p:cNvCxnSpPr>
            <a:endCxn id="109" idx="2"/>
          </p:cNvCxnSpPr>
          <p:nvPr/>
        </p:nvCxnSpPr>
        <p:spPr>
          <a:xfrm flipV="1">
            <a:off x="6157503" y="1537263"/>
            <a:ext cx="1391044" cy="356512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>
            <a:endCxn id="109" idx="2"/>
          </p:cNvCxnSpPr>
          <p:nvPr/>
        </p:nvCxnSpPr>
        <p:spPr>
          <a:xfrm flipV="1">
            <a:off x="6157503" y="1537263"/>
            <a:ext cx="1391044" cy="40124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橢圓 108"/>
          <p:cNvSpPr/>
          <p:nvPr/>
        </p:nvSpPr>
        <p:spPr>
          <a:xfrm>
            <a:off x="7548547" y="117726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10" name="橢圓 109"/>
          <p:cNvSpPr/>
          <p:nvPr/>
        </p:nvSpPr>
        <p:spPr>
          <a:xfrm>
            <a:off x="7528673" y="29734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17" name="橢圓 116"/>
          <p:cNvSpPr/>
          <p:nvPr/>
        </p:nvSpPr>
        <p:spPr>
          <a:xfrm>
            <a:off x="446463" y="160780"/>
            <a:ext cx="454965" cy="45496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8" name="橢圓 117"/>
          <p:cNvSpPr/>
          <p:nvPr/>
        </p:nvSpPr>
        <p:spPr>
          <a:xfrm>
            <a:off x="998655" y="132552"/>
            <a:ext cx="454965" cy="4549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橢圓 118"/>
          <p:cNvSpPr/>
          <p:nvPr/>
        </p:nvSpPr>
        <p:spPr>
          <a:xfrm>
            <a:off x="1509844" y="145282"/>
            <a:ext cx="454965" cy="454965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0" name="橢圓 119"/>
          <p:cNvSpPr/>
          <p:nvPr/>
        </p:nvSpPr>
        <p:spPr>
          <a:xfrm>
            <a:off x="446463" y="619044"/>
            <a:ext cx="454965" cy="45496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1" name="橢圓 120"/>
          <p:cNvSpPr/>
          <p:nvPr/>
        </p:nvSpPr>
        <p:spPr>
          <a:xfrm>
            <a:off x="998655" y="590816"/>
            <a:ext cx="454965" cy="454965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橢圓 121"/>
          <p:cNvSpPr/>
          <p:nvPr/>
        </p:nvSpPr>
        <p:spPr>
          <a:xfrm>
            <a:off x="1509844" y="603546"/>
            <a:ext cx="454965" cy="45496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3" name="橢圓 122"/>
          <p:cNvSpPr/>
          <p:nvPr/>
        </p:nvSpPr>
        <p:spPr>
          <a:xfrm>
            <a:off x="459086" y="1075126"/>
            <a:ext cx="454965" cy="454965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橢圓 123"/>
          <p:cNvSpPr/>
          <p:nvPr/>
        </p:nvSpPr>
        <p:spPr>
          <a:xfrm>
            <a:off x="1011278" y="1046898"/>
            <a:ext cx="454965" cy="454965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橢圓 124"/>
          <p:cNvSpPr/>
          <p:nvPr/>
        </p:nvSpPr>
        <p:spPr>
          <a:xfrm>
            <a:off x="1522467" y="1059628"/>
            <a:ext cx="454965" cy="454965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/>
          <p:cNvSpPr txBox="1"/>
          <p:nvPr/>
        </p:nvSpPr>
        <p:spPr>
          <a:xfrm>
            <a:off x="6515549" y="5760325"/>
            <a:ext cx="2126717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Shared weights</a:t>
            </a:r>
            <a:endParaRPr lang="zh-TW" altLang="en-US" sz="2400" dirty="0"/>
          </a:p>
        </p:txBody>
      </p:sp>
      <p:cxnSp>
        <p:nvCxnSpPr>
          <p:cNvPr id="72" name="直線單箭頭接點 71"/>
          <p:cNvCxnSpPr>
            <a:stCxn id="56" idx="3"/>
            <a:endCxn id="110" idx="2"/>
          </p:cNvCxnSpPr>
          <p:nvPr/>
        </p:nvCxnSpPr>
        <p:spPr>
          <a:xfrm>
            <a:off x="6157504" y="749270"/>
            <a:ext cx="1371169" cy="258419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/>
          <p:cNvCxnSpPr>
            <a:stCxn id="57" idx="3"/>
            <a:endCxn id="110" idx="2"/>
          </p:cNvCxnSpPr>
          <p:nvPr/>
        </p:nvCxnSpPr>
        <p:spPr>
          <a:xfrm>
            <a:off x="6157504" y="1191629"/>
            <a:ext cx="1371169" cy="21418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>
            <a:stCxn id="58" idx="3"/>
            <a:endCxn id="110" idx="2"/>
          </p:cNvCxnSpPr>
          <p:nvPr/>
        </p:nvCxnSpPr>
        <p:spPr>
          <a:xfrm>
            <a:off x="6157504" y="1653425"/>
            <a:ext cx="1371169" cy="168004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>
            <a:endCxn id="110" idx="2"/>
          </p:cNvCxnSpPr>
          <p:nvPr/>
        </p:nvCxnSpPr>
        <p:spPr>
          <a:xfrm>
            <a:off x="6186794" y="2980636"/>
            <a:ext cx="1341879" cy="35283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>
            <a:endCxn id="110" idx="2"/>
          </p:cNvCxnSpPr>
          <p:nvPr/>
        </p:nvCxnSpPr>
        <p:spPr>
          <a:xfrm flipV="1">
            <a:off x="6173541" y="3333466"/>
            <a:ext cx="1355132" cy="12503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>
            <a:endCxn id="110" idx="2"/>
          </p:cNvCxnSpPr>
          <p:nvPr/>
        </p:nvCxnSpPr>
        <p:spPr>
          <a:xfrm flipV="1">
            <a:off x="6173556" y="3333466"/>
            <a:ext cx="1355117" cy="56999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>
            <a:stCxn id="64" idx="3"/>
          </p:cNvCxnSpPr>
          <p:nvPr/>
        </p:nvCxnSpPr>
        <p:spPr>
          <a:xfrm flipV="1">
            <a:off x="6157504" y="3361033"/>
            <a:ext cx="1336956" cy="17625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/>
          <p:cNvCxnSpPr>
            <a:stCxn id="65" idx="3"/>
          </p:cNvCxnSpPr>
          <p:nvPr/>
        </p:nvCxnSpPr>
        <p:spPr>
          <a:xfrm flipV="1">
            <a:off x="6157504" y="3326993"/>
            <a:ext cx="1359292" cy="223892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/>
          <p:cNvCxnSpPr>
            <a:stCxn id="66" idx="3"/>
          </p:cNvCxnSpPr>
          <p:nvPr/>
        </p:nvCxnSpPr>
        <p:spPr>
          <a:xfrm flipV="1">
            <a:off x="6157504" y="3389926"/>
            <a:ext cx="1344118" cy="263779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文字方塊 87"/>
          <p:cNvSpPr txBox="1"/>
          <p:nvPr/>
        </p:nvSpPr>
        <p:spPr>
          <a:xfrm>
            <a:off x="708602" y="4640718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6 x 6 image</a:t>
            </a:r>
            <a:endParaRPr lang="zh-TW" altLang="en-US" sz="2400" dirty="0"/>
          </a:p>
        </p:txBody>
      </p:sp>
      <p:pic>
        <p:nvPicPr>
          <p:cNvPr id="87" name="圖片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876" y="1215655"/>
            <a:ext cx="2229885" cy="2242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5" name="直線單箭頭接點 34"/>
          <p:cNvCxnSpPr/>
          <p:nvPr/>
        </p:nvCxnSpPr>
        <p:spPr>
          <a:xfrm flipV="1">
            <a:off x="2328458" y="1557594"/>
            <a:ext cx="945481" cy="9338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2022123" y="837829"/>
            <a:ext cx="1251816" cy="685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文字方塊 91"/>
          <p:cNvSpPr txBox="1"/>
          <p:nvPr/>
        </p:nvSpPr>
        <p:spPr>
          <a:xfrm>
            <a:off x="619053" y="5258561"/>
            <a:ext cx="279724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Less parameters!</a:t>
            </a:r>
            <a:endParaRPr lang="zh-TW" altLang="en-US" sz="2800" dirty="0"/>
          </a:p>
        </p:txBody>
      </p:sp>
      <p:sp>
        <p:nvSpPr>
          <p:cNvPr id="93" name="文字方塊 92"/>
          <p:cNvSpPr txBox="1"/>
          <p:nvPr/>
        </p:nvSpPr>
        <p:spPr>
          <a:xfrm>
            <a:off x="629478" y="5937959"/>
            <a:ext cx="3485322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Even less parameters!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5685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67" grpId="0" animBg="1"/>
      <p:bldP spid="93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whole CNN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749703" y="2274347"/>
            <a:ext cx="2906568" cy="3201477"/>
            <a:chOff x="-1626455" y="3999117"/>
            <a:chExt cx="2906568" cy="320147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H="1">
              <a:off x="-1736746" y="4748962"/>
              <a:ext cx="3201477" cy="1701788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-1626455" y="5442856"/>
              <a:ext cx="2906568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Fully Connected Feedforward network</a:t>
              </a:r>
              <a:endParaRPr lang="zh-TW" altLang="en-US" sz="2400" dirty="0"/>
            </a:p>
          </p:txBody>
        </p:sp>
      </p:grpSp>
      <p:pic>
        <p:nvPicPr>
          <p:cNvPr id="12290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42" y="191529"/>
            <a:ext cx="1771005" cy="12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277455" y="1705969"/>
            <a:ext cx="20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cat dog ……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249923" y="1929505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249923" y="3029517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249923" y="4097730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5249923" y="5130982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324218" y="6055666"/>
            <a:ext cx="155699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Flatten</a:t>
            </a:r>
            <a:endParaRPr lang="zh-TW" altLang="en-US" sz="2400" dirty="0"/>
          </a:p>
        </p:txBody>
      </p:sp>
      <p:sp>
        <p:nvSpPr>
          <p:cNvPr id="12" name="向下箭號 11"/>
          <p:cNvSpPr/>
          <p:nvPr/>
        </p:nvSpPr>
        <p:spPr>
          <a:xfrm>
            <a:off x="5869620" y="1451760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5869620" y="256254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5869620" y="365418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5869620" y="4689178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右彎箭號 16"/>
          <p:cNvSpPr/>
          <p:nvPr/>
        </p:nvSpPr>
        <p:spPr>
          <a:xfrm rot="10800000">
            <a:off x="4881209" y="5753402"/>
            <a:ext cx="1378857" cy="751743"/>
          </a:xfrm>
          <a:prstGeom prst="bentArrow">
            <a:avLst>
              <a:gd name="adj1" fmla="val 3658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右彎箭號 21"/>
          <p:cNvSpPr/>
          <p:nvPr/>
        </p:nvSpPr>
        <p:spPr>
          <a:xfrm rot="16200000">
            <a:off x="2154214" y="5340912"/>
            <a:ext cx="968423" cy="1238252"/>
          </a:xfrm>
          <a:prstGeom prst="bentArrow">
            <a:avLst>
              <a:gd name="adj1" fmla="val 2806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424968" y="3414758"/>
            <a:ext cx="169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repeat many times</a:t>
            </a:r>
            <a:endParaRPr lang="zh-TW" altLang="en-US" sz="2400" dirty="0"/>
          </a:p>
        </p:txBody>
      </p:sp>
      <p:sp>
        <p:nvSpPr>
          <p:cNvPr id="23" name="左大括弧 22"/>
          <p:cNvSpPr/>
          <p:nvPr/>
        </p:nvSpPr>
        <p:spPr>
          <a:xfrm flipH="1">
            <a:off x="7026249" y="1806541"/>
            <a:ext cx="334434" cy="4047433"/>
          </a:xfrm>
          <a:prstGeom prst="leftBrace">
            <a:avLst>
              <a:gd name="adj1" fmla="val 7289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5169420" y="2977281"/>
            <a:ext cx="1856830" cy="6965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5169420" y="5080581"/>
            <a:ext cx="1856830" cy="6965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9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CNN – Max Pooling</a:t>
            </a:r>
            <a:endParaRPr lang="zh-TW" altLang="en-US" dirty="0"/>
          </a:p>
        </p:txBody>
      </p:sp>
      <p:sp>
        <p:nvSpPr>
          <p:cNvPr id="12" name="橢圓 11"/>
          <p:cNvSpPr/>
          <p:nvPr/>
        </p:nvSpPr>
        <p:spPr>
          <a:xfrm>
            <a:off x="895269" y="32852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3" name="橢圓 12"/>
          <p:cNvSpPr/>
          <p:nvPr/>
        </p:nvSpPr>
        <p:spPr>
          <a:xfrm>
            <a:off x="1737098" y="32852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" name="橢圓 13"/>
          <p:cNvSpPr/>
          <p:nvPr/>
        </p:nvSpPr>
        <p:spPr>
          <a:xfrm>
            <a:off x="2578927" y="32852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15" name="橢圓 14"/>
          <p:cNvSpPr/>
          <p:nvPr/>
        </p:nvSpPr>
        <p:spPr>
          <a:xfrm>
            <a:off x="3420756" y="32852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6" name="橢圓 15"/>
          <p:cNvSpPr/>
          <p:nvPr/>
        </p:nvSpPr>
        <p:spPr>
          <a:xfrm>
            <a:off x="895269" y="40853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17" name="橢圓 16"/>
          <p:cNvSpPr/>
          <p:nvPr/>
        </p:nvSpPr>
        <p:spPr>
          <a:xfrm>
            <a:off x="1737098" y="40853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8" name="橢圓 17"/>
          <p:cNvSpPr/>
          <p:nvPr/>
        </p:nvSpPr>
        <p:spPr>
          <a:xfrm>
            <a:off x="2578927" y="40853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9" name="橢圓 18"/>
          <p:cNvSpPr/>
          <p:nvPr/>
        </p:nvSpPr>
        <p:spPr>
          <a:xfrm>
            <a:off x="3420756" y="4085394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0" name="橢圓 19"/>
          <p:cNvSpPr/>
          <p:nvPr/>
        </p:nvSpPr>
        <p:spPr>
          <a:xfrm>
            <a:off x="895269" y="49431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1" name="橢圓 20"/>
          <p:cNvSpPr/>
          <p:nvPr/>
        </p:nvSpPr>
        <p:spPr>
          <a:xfrm>
            <a:off x="1737098" y="49431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2" name="橢圓 21"/>
          <p:cNvSpPr/>
          <p:nvPr/>
        </p:nvSpPr>
        <p:spPr>
          <a:xfrm>
            <a:off x="2578927" y="49431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3" name="橢圓 22"/>
          <p:cNvSpPr/>
          <p:nvPr/>
        </p:nvSpPr>
        <p:spPr>
          <a:xfrm>
            <a:off x="3420756" y="49431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4" name="橢圓 23"/>
          <p:cNvSpPr/>
          <p:nvPr/>
        </p:nvSpPr>
        <p:spPr>
          <a:xfrm>
            <a:off x="895269" y="57432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25" name="橢圓 24"/>
          <p:cNvSpPr/>
          <p:nvPr/>
        </p:nvSpPr>
        <p:spPr>
          <a:xfrm>
            <a:off x="1737098" y="57432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26" name="橢圓 25"/>
          <p:cNvSpPr/>
          <p:nvPr/>
        </p:nvSpPr>
        <p:spPr>
          <a:xfrm>
            <a:off x="2578927" y="57432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27" name="橢圓 26"/>
          <p:cNvSpPr/>
          <p:nvPr/>
        </p:nvSpPr>
        <p:spPr>
          <a:xfrm>
            <a:off x="3420756" y="57432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graphicFrame>
        <p:nvGraphicFramePr>
          <p:cNvPr id="35" name="表格 34"/>
          <p:cNvGraphicFramePr>
            <a:graphicFrameLocks noGrp="1"/>
          </p:cNvGraphicFramePr>
          <p:nvPr>
            <p:extLst/>
          </p:nvPr>
        </p:nvGraphicFramePr>
        <p:xfrm>
          <a:off x="5711842" y="1617399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" name="文字方塊 35"/>
          <p:cNvSpPr txBox="1"/>
          <p:nvPr/>
        </p:nvSpPr>
        <p:spPr>
          <a:xfrm>
            <a:off x="7200612" y="2086626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2</a:t>
            </a:r>
            <a:endParaRPr lang="zh-TW" altLang="en-US" sz="2400" dirty="0"/>
          </a:p>
        </p:txBody>
      </p:sp>
      <p:sp>
        <p:nvSpPr>
          <p:cNvPr id="42" name="橢圓 41"/>
          <p:cNvSpPr/>
          <p:nvPr/>
        </p:nvSpPr>
        <p:spPr>
          <a:xfrm>
            <a:off x="5064249" y="33541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3" name="橢圓 42"/>
          <p:cNvSpPr/>
          <p:nvPr/>
        </p:nvSpPr>
        <p:spPr>
          <a:xfrm>
            <a:off x="5906078" y="33541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4" name="橢圓 43"/>
          <p:cNvSpPr/>
          <p:nvPr/>
        </p:nvSpPr>
        <p:spPr>
          <a:xfrm>
            <a:off x="6747907" y="33541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5" name="橢圓 44"/>
          <p:cNvSpPr/>
          <p:nvPr/>
        </p:nvSpPr>
        <p:spPr>
          <a:xfrm>
            <a:off x="7589736" y="33541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6" name="橢圓 45"/>
          <p:cNvSpPr/>
          <p:nvPr/>
        </p:nvSpPr>
        <p:spPr>
          <a:xfrm>
            <a:off x="5064249" y="41542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7" name="橢圓 46"/>
          <p:cNvSpPr/>
          <p:nvPr/>
        </p:nvSpPr>
        <p:spPr>
          <a:xfrm>
            <a:off x="5906078" y="41542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48" name="橢圓 47"/>
          <p:cNvSpPr/>
          <p:nvPr/>
        </p:nvSpPr>
        <p:spPr>
          <a:xfrm>
            <a:off x="6747907" y="41542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49" name="橢圓 48"/>
          <p:cNvSpPr/>
          <p:nvPr/>
        </p:nvSpPr>
        <p:spPr>
          <a:xfrm>
            <a:off x="7589736" y="415428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0" name="橢圓 49"/>
          <p:cNvSpPr/>
          <p:nvPr/>
        </p:nvSpPr>
        <p:spPr>
          <a:xfrm>
            <a:off x="5064249" y="50120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51" name="橢圓 50"/>
          <p:cNvSpPr/>
          <p:nvPr/>
        </p:nvSpPr>
        <p:spPr>
          <a:xfrm>
            <a:off x="5906078" y="50120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52" name="橢圓 51"/>
          <p:cNvSpPr/>
          <p:nvPr/>
        </p:nvSpPr>
        <p:spPr>
          <a:xfrm>
            <a:off x="6747907" y="50120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53" name="橢圓 52"/>
          <p:cNvSpPr/>
          <p:nvPr/>
        </p:nvSpPr>
        <p:spPr>
          <a:xfrm>
            <a:off x="7589736" y="50120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4" name="橢圓 53"/>
          <p:cNvSpPr/>
          <p:nvPr/>
        </p:nvSpPr>
        <p:spPr>
          <a:xfrm>
            <a:off x="5064249" y="58121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55" name="橢圓 54"/>
          <p:cNvSpPr/>
          <p:nvPr/>
        </p:nvSpPr>
        <p:spPr>
          <a:xfrm>
            <a:off x="5906078" y="58121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6" name="橢圓 55"/>
          <p:cNvSpPr/>
          <p:nvPr/>
        </p:nvSpPr>
        <p:spPr>
          <a:xfrm>
            <a:off x="6747907" y="58121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-4</a:t>
            </a:r>
            <a:endParaRPr lang="zh-TW" altLang="en-US" sz="2400" dirty="0"/>
          </a:p>
        </p:txBody>
      </p:sp>
      <p:sp>
        <p:nvSpPr>
          <p:cNvPr id="57" name="橢圓 56"/>
          <p:cNvSpPr/>
          <p:nvPr/>
        </p:nvSpPr>
        <p:spPr>
          <a:xfrm>
            <a:off x="7589736" y="581215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graphicFrame>
        <p:nvGraphicFramePr>
          <p:cNvPr id="58" name="表格 57"/>
          <p:cNvGraphicFramePr>
            <a:graphicFrameLocks noGrp="1"/>
          </p:cNvGraphicFramePr>
          <p:nvPr>
            <p:extLst/>
          </p:nvPr>
        </p:nvGraphicFramePr>
        <p:xfrm>
          <a:off x="1706936" y="1617399"/>
          <a:ext cx="1622154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-1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</a:t>
                      </a:r>
                      <a:endParaRPr lang="zh-TW" altLang="en-US" sz="2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" name="文字方塊 58"/>
          <p:cNvSpPr txBox="1"/>
          <p:nvPr/>
        </p:nvSpPr>
        <p:spPr>
          <a:xfrm>
            <a:off x="3329090" y="2072366"/>
            <a:ext cx="144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Filter 1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895269" y="3285294"/>
            <a:ext cx="1561830" cy="152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/>
          <p:cNvSpPr/>
          <p:nvPr/>
        </p:nvSpPr>
        <p:spPr>
          <a:xfrm>
            <a:off x="2578926" y="3285294"/>
            <a:ext cx="1561830" cy="152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895269" y="4940857"/>
            <a:ext cx="1561830" cy="152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/>
          <p:cNvSpPr/>
          <p:nvPr/>
        </p:nvSpPr>
        <p:spPr>
          <a:xfrm>
            <a:off x="2578926" y="4940857"/>
            <a:ext cx="1561830" cy="152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/>
          <p:cNvSpPr/>
          <p:nvPr/>
        </p:nvSpPr>
        <p:spPr>
          <a:xfrm>
            <a:off x="5064250" y="3325344"/>
            <a:ext cx="1561830" cy="15201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/>
          <p:cNvSpPr/>
          <p:nvPr/>
        </p:nvSpPr>
        <p:spPr>
          <a:xfrm>
            <a:off x="6747907" y="3325344"/>
            <a:ext cx="1561830" cy="15201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/>
        </p:nvSpPr>
        <p:spPr>
          <a:xfrm>
            <a:off x="5064250" y="4980907"/>
            <a:ext cx="1561830" cy="15201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/>
        </p:nvSpPr>
        <p:spPr>
          <a:xfrm>
            <a:off x="6747907" y="4980907"/>
            <a:ext cx="1561830" cy="15201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84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6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6" grpId="0" animBg="1"/>
      <p:bldP spid="56" grpId="1" animBg="1"/>
      <p:bldP spid="57" grpId="0" animBg="1"/>
      <p:bldP spid="59" grpId="0"/>
      <p:bldP spid="3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CNN – Max Pooling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/>
          </p:nvPr>
        </p:nvGraphicFramePr>
        <p:xfrm>
          <a:off x="338635" y="2503457"/>
          <a:ext cx="287397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602107" y="5493365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6 x 6 image</a:t>
            </a:r>
            <a:endParaRPr lang="zh-TW" altLang="en-US" sz="2400" dirty="0"/>
          </a:p>
        </p:txBody>
      </p:sp>
      <p:sp>
        <p:nvSpPr>
          <p:cNvPr id="6" name="橢圓 5"/>
          <p:cNvSpPr/>
          <p:nvPr/>
        </p:nvSpPr>
        <p:spPr>
          <a:xfrm>
            <a:off x="6598679" y="3086837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7" name="橢圓 6"/>
          <p:cNvSpPr/>
          <p:nvPr/>
        </p:nvSpPr>
        <p:spPr>
          <a:xfrm>
            <a:off x="7570286" y="3086837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8" name="橢圓 7"/>
          <p:cNvSpPr/>
          <p:nvPr/>
        </p:nvSpPr>
        <p:spPr>
          <a:xfrm>
            <a:off x="7570286" y="419513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9" name="橢圓 8"/>
          <p:cNvSpPr/>
          <p:nvPr/>
        </p:nvSpPr>
        <p:spPr>
          <a:xfrm>
            <a:off x="6598679" y="419513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0" name="橢圓 9"/>
          <p:cNvSpPr/>
          <p:nvPr/>
        </p:nvSpPr>
        <p:spPr>
          <a:xfrm>
            <a:off x="6788771" y="3303596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1" name="橢圓 10"/>
          <p:cNvSpPr/>
          <p:nvPr/>
        </p:nvSpPr>
        <p:spPr>
          <a:xfrm>
            <a:off x="7795350" y="3281294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2" name="橢圓 11"/>
          <p:cNvSpPr/>
          <p:nvPr/>
        </p:nvSpPr>
        <p:spPr>
          <a:xfrm>
            <a:off x="7795350" y="4352180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3" name="橢圓 12"/>
          <p:cNvSpPr/>
          <p:nvPr/>
        </p:nvSpPr>
        <p:spPr>
          <a:xfrm>
            <a:off x="6803112" y="4354671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425893" y="5185949"/>
            <a:ext cx="234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 x 2 image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6436727" y="5699909"/>
            <a:ext cx="2267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Each filter </a:t>
            </a:r>
          </a:p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is a channel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16" name="向右箭號 15"/>
          <p:cNvSpPr/>
          <p:nvPr/>
        </p:nvSpPr>
        <p:spPr>
          <a:xfrm>
            <a:off x="3152252" y="2729341"/>
            <a:ext cx="859387" cy="8469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6436727" y="1957287"/>
            <a:ext cx="22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New image </a:t>
            </a:r>
          </a:p>
          <a:p>
            <a:pPr algn="ctr"/>
            <a:r>
              <a:rPr lang="en-US" altLang="zh-TW" sz="2800" dirty="0"/>
              <a:t>but smaller</a:t>
            </a:r>
            <a:endParaRPr lang="zh-TW" altLang="en-US" sz="2800" dirty="0"/>
          </a:p>
        </p:txBody>
      </p:sp>
      <p:sp>
        <p:nvSpPr>
          <p:cNvPr id="19" name="矩形 18"/>
          <p:cNvSpPr/>
          <p:nvPr/>
        </p:nvSpPr>
        <p:spPr>
          <a:xfrm>
            <a:off x="4014707" y="2610493"/>
            <a:ext cx="1375221" cy="106705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Conv</a:t>
            </a:r>
            <a:endParaRPr lang="zh-TW" altLang="en-US" sz="2800" dirty="0"/>
          </a:p>
        </p:txBody>
      </p:sp>
      <p:sp>
        <p:nvSpPr>
          <p:cNvPr id="20" name="矩形 19"/>
          <p:cNvSpPr/>
          <p:nvPr/>
        </p:nvSpPr>
        <p:spPr>
          <a:xfrm>
            <a:off x="4011639" y="4187992"/>
            <a:ext cx="1378290" cy="10670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Max</a:t>
            </a:r>
          </a:p>
          <a:p>
            <a:pPr algn="ctr"/>
            <a:r>
              <a:rPr lang="en-US" altLang="zh-TW" sz="2800" dirty="0"/>
              <a:t>Pooling</a:t>
            </a:r>
            <a:endParaRPr lang="zh-TW" altLang="en-US" sz="2800" dirty="0"/>
          </a:p>
        </p:txBody>
      </p:sp>
      <p:sp>
        <p:nvSpPr>
          <p:cNvPr id="21" name="向右箭號 20"/>
          <p:cNvSpPr/>
          <p:nvPr/>
        </p:nvSpPr>
        <p:spPr>
          <a:xfrm>
            <a:off x="5378125" y="4289228"/>
            <a:ext cx="859387" cy="8469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 rot="5400000">
            <a:off x="4454982" y="3518705"/>
            <a:ext cx="491601" cy="84697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1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whole CNN</a:t>
            </a:r>
            <a:endParaRPr lang="zh-TW" altLang="en-US" dirty="0"/>
          </a:p>
        </p:txBody>
      </p:sp>
      <p:pic>
        <p:nvPicPr>
          <p:cNvPr id="12290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42" y="191529"/>
            <a:ext cx="1771005" cy="12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5249923" y="1929505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249923" y="3029517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249923" y="4097730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5249923" y="5130982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2" name="向下箭號 11"/>
          <p:cNvSpPr/>
          <p:nvPr/>
        </p:nvSpPr>
        <p:spPr>
          <a:xfrm>
            <a:off x="5869620" y="1451760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5869620" y="256254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5869620" y="365418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5869620" y="4689178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7424968" y="3414758"/>
            <a:ext cx="1690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repeat many times</a:t>
            </a:r>
            <a:endParaRPr lang="zh-TW" altLang="en-US" sz="2400" dirty="0"/>
          </a:p>
        </p:txBody>
      </p:sp>
      <p:sp>
        <p:nvSpPr>
          <p:cNvPr id="23" name="左大括弧 22"/>
          <p:cNvSpPr/>
          <p:nvPr/>
        </p:nvSpPr>
        <p:spPr>
          <a:xfrm flipH="1">
            <a:off x="7026249" y="1806541"/>
            <a:ext cx="334434" cy="4047433"/>
          </a:xfrm>
          <a:prstGeom prst="leftBrace">
            <a:avLst>
              <a:gd name="adj1" fmla="val 7289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5189870" y="1848547"/>
            <a:ext cx="1856830" cy="18992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1381456" y="3568646"/>
            <a:ext cx="209718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new image</a:t>
            </a:r>
            <a:endParaRPr lang="zh-TW" altLang="en-US" sz="28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574351" y="5210416"/>
            <a:ext cx="428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The number of the channel is the number of filters</a:t>
            </a:r>
            <a:endParaRPr lang="zh-TW" altLang="en-US" sz="28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74351" y="4250781"/>
            <a:ext cx="4249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Smaller than the original image</a:t>
            </a:r>
            <a:endParaRPr lang="zh-TW" altLang="en-US" sz="2800" dirty="0"/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3534847" y="3875087"/>
            <a:ext cx="227007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5189870" y="4002423"/>
            <a:ext cx="1856830" cy="18992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1561968" y="1612084"/>
            <a:ext cx="1947915" cy="1771562"/>
            <a:chOff x="1561968" y="1612084"/>
            <a:chExt cx="1947915" cy="1771562"/>
          </a:xfrm>
        </p:grpSpPr>
        <p:sp>
          <p:nvSpPr>
            <p:cNvPr id="30" name="橢圓 29"/>
            <p:cNvSpPr/>
            <p:nvPr/>
          </p:nvSpPr>
          <p:spPr>
            <a:xfrm>
              <a:off x="1593212" y="1612084"/>
              <a:ext cx="72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31" name="橢圓 30"/>
            <p:cNvSpPr/>
            <p:nvPr/>
          </p:nvSpPr>
          <p:spPr>
            <a:xfrm>
              <a:off x="2564819" y="1612084"/>
              <a:ext cx="72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32" name="橢圓 31"/>
            <p:cNvSpPr/>
            <p:nvPr/>
          </p:nvSpPr>
          <p:spPr>
            <a:xfrm>
              <a:off x="2533575" y="2504111"/>
              <a:ext cx="72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33" name="橢圓 32"/>
            <p:cNvSpPr/>
            <p:nvPr/>
          </p:nvSpPr>
          <p:spPr>
            <a:xfrm>
              <a:off x="1561968" y="2504111"/>
              <a:ext cx="720000" cy="72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34" name="橢圓 33"/>
            <p:cNvSpPr/>
            <p:nvPr/>
          </p:nvSpPr>
          <p:spPr>
            <a:xfrm>
              <a:off x="1783304" y="1828843"/>
              <a:ext cx="720000" cy="72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-1</a:t>
              </a:r>
              <a:endParaRPr lang="zh-TW" altLang="en-US" sz="2400" dirty="0"/>
            </a:p>
          </p:txBody>
        </p:sp>
        <p:sp>
          <p:nvSpPr>
            <p:cNvPr id="35" name="橢圓 34"/>
            <p:cNvSpPr/>
            <p:nvPr/>
          </p:nvSpPr>
          <p:spPr>
            <a:xfrm>
              <a:off x="2789883" y="1806541"/>
              <a:ext cx="720000" cy="72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36" name="橢圓 35"/>
            <p:cNvSpPr/>
            <p:nvPr/>
          </p:nvSpPr>
          <p:spPr>
            <a:xfrm>
              <a:off x="2758639" y="2661155"/>
              <a:ext cx="720000" cy="72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37" name="橢圓 36"/>
            <p:cNvSpPr/>
            <p:nvPr/>
          </p:nvSpPr>
          <p:spPr>
            <a:xfrm>
              <a:off x="1766401" y="2663646"/>
              <a:ext cx="720000" cy="720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94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7" grpId="0"/>
      <p:bldP spid="28" grpId="0"/>
      <p:bldP spid="29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whole CNN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749703" y="2274347"/>
            <a:ext cx="2906568" cy="3201477"/>
            <a:chOff x="-1626455" y="3999117"/>
            <a:chExt cx="2906568" cy="320147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 flipH="1">
              <a:off x="-1736746" y="4748962"/>
              <a:ext cx="3201477" cy="1701788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-1626455" y="5442856"/>
              <a:ext cx="2906568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Fully Connected Feedforward network</a:t>
              </a:r>
              <a:endParaRPr lang="zh-TW" altLang="en-US" sz="2400" dirty="0"/>
            </a:p>
          </p:txBody>
        </p:sp>
      </p:grpSp>
      <p:pic>
        <p:nvPicPr>
          <p:cNvPr id="12290" name="Picture 2" descr="http://s.hswstatic.com/gif/whiskers-s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42" y="191529"/>
            <a:ext cx="1771005" cy="120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277455" y="1705969"/>
            <a:ext cx="20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cat dog ……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249923" y="1929505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249923" y="3029517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249923" y="4097730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5249923" y="5130982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324218" y="6055666"/>
            <a:ext cx="155699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Flatten</a:t>
            </a:r>
            <a:endParaRPr lang="zh-TW" altLang="en-US" sz="2400" dirty="0"/>
          </a:p>
        </p:txBody>
      </p:sp>
      <p:sp>
        <p:nvSpPr>
          <p:cNvPr id="12" name="向下箭號 11"/>
          <p:cNvSpPr/>
          <p:nvPr/>
        </p:nvSpPr>
        <p:spPr>
          <a:xfrm>
            <a:off x="5869620" y="1451760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>
            <a:off x="5869620" y="256254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下箭號 18"/>
          <p:cNvSpPr/>
          <p:nvPr/>
        </p:nvSpPr>
        <p:spPr>
          <a:xfrm>
            <a:off x="5869620" y="365418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>
            <a:off x="5869620" y="4689178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右彎箭號 16"/>
          <p:cNvSpPr/>
          <p:nvPr/>
        </p:nvSpPr>
        <p:spPr>
          <a:xfrm rot="10800000">
            <a:off x="4881209" y="5753402"/>
            <a:ext cx="1378857" cy="751743"/>
          </a:xfrm>
          <a:prstGeom prst="bentArrow">
            <a:avLst>
              <a:gd name="adj1" fmla="val 3658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右彎箭號 21"/>
          <p:cNvSpPr/>
          <p:nvPr/>
        </p:nvSpPr>
        <p:spPr>
          <a:xfrm rot="16200000">
            <a:off x="2154214" y="5340912"/>
            <a:ext cx="968423" cy="1238252"/>
          </a:xfrm>
          <a:prstGeom prst="bentArrow">
            <a:avLst>
              <a:gd name="adj1" fmla="val 2806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28650" y="2562542"/>
            <a:ext cx="4369145" cy="4072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6260066" y="3414978"/>
            <a:ext cx="209718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new image</a:t>
            </a:r>
            <a:endParaRPr lang="zh-TW" altLang="en-US" sz="28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6155254" y="5630639"/>
            <a:ext cx="209718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new image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978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Fully Connect Feedforward Network</a:t>
            </a:r>
            <a:endParaRPr lang="zh-TW" altLang="en-US" dirty="0"/>
          </a:p>
        </p:txBody>
      </p:sp>
      <p:cxnSp>
        <p:nvCxnSpPr>
          <p:cNvPr id="13" name="直線單箭頭接點 12"/>
          <p:cNvCxnSpPr/>
          <p:nvPr/>
        </p:nvCxnSpPr>
        <p:spPr>
          <a:xfrm>
            <a:off x="7621461" y="3766881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7621461" y="2107285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橢圓 19"/>
          <p:cNvSpPr/>
          <p:nvPr/>
        </p:nvSpPr>
        <p:spPr>
          <a:xfrm>
            <a:off x="2725104" y="1896413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713821" y="344410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4928526" y="1865715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4947448" y="3438391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7082219" y="1838484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7123909" y="3438391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4" name="群組 83"/>
          <p:cNvGrpSpPr/>
          <p:nvPr/>
        </p:nvGrpSpPr>
        <p:grpSpPr>
          <a:xfrm>
            <a:off x="1108899" y="2172641"/>
            <a:ext cx="1588876" cy="1638300"/>
            <a:chOff x="1013669" y="3459098"/>
            <a:chExt cx="1588876" cy="1638300"/>
          </a:xfrm>
        </p:grpSpPr>
        <p:cxnSp>
          <p:nvCxnSpPr>
            <p:cNvPr id="50" name="直線單箭頭接點 49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群組 82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48" name="直線單箭頭接點 47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單箭頭接點 50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單箭頭接點 79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群組 84"/>
          <p:cNvGrpSpPr/>
          <p:nvPr/>
        </p:nvGrpSpPr>
        <p:grpSpPr>
          <a:xfrm>
            <a:off x="3327206" y="2157954"/>
            <a:ext cx="1588876" cy="1638300"/>
            <a:chOff x="1013669" y="3459098"/>
            <a:chExt cx="1588876" cy="1638300"/>
          </a:xfrm>
        </p:grpSpPr>
        <p:cxnSp>
          <p:nvCxnSpPr>
            <p:cNvPr id="86" name="直線單箭頭接點 85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群組 86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88" name="直線單箭頭接點 87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單箭頭接點 88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單箭頭接點 89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1" name="群組 90"/>
          <p:cNvGrpSpPr/>
          <p:nvPr/>
        </p:nvGrpSpPr>
        <p:grpSpPr>
          <a:xfrm>
            <a:off x="5527144" y="2138036"/>
            <a:ext cx="1588876" cy="1638300"/>
            <a:chOff x="1013669" y="3459098"/>
            <a:chExt cx="1588876" cy="1638300"/>
          </a:xfrm>
        </p:grpSpPr>
        <p:cxnSp>
          <p:nvCxnSpPr>
            <p:cNvPr id="92" name="直線單箭頭接點 91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群組 92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94" name="直線單箭頭接點 93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單箭頭接點 94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線單箭頭接點 95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手繪多邊形 103"/>
          <p:cNvSpPr/>
          <p:nvPr/>
        </p:nvSpPr>
        <p:spPr>
          <a:xfrm>
            <a:off x="2780137" y="3569921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手繪多邊形 105"/>
          <p:cNvSpPr/>
          <p:nvPr/>
        </p:nvSpPr>
        <p:spPr>
          <a:xfrm>
            <a:off x="2761527" y="1980480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手繪多邊形 106"/>
          <p:cNvSpPr/>
          <p:nvPr/>
        </p:nvSpPr>
        <p:spPr>
          <a:xfrm>
            <a:off x="4990449" y="1991663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手繪多邊形 107"/>
          <p:cNvSpPr/>
          <p:nvPr/>
        </p:nvSpPr>
        <p:spPr>
          <a:xfrm>
            <a:off x="5006793" y="3514992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手繪多邊形 108"/>
          <p:cNvSpPr/>
          <p:nvPr/>
        </p:nvSpPr>
        <p:spPr>
          <a:xfrm>
            <a:off x="7139390" y="1930243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手繪多邊形 109"/>
          <p:cNvSpPr/>
          <p:nvPr/>
        </p:nvSpPr>
        <p:spPr>
          <a:xfrm>
            <a:off x="7186477" y="3548427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3" name="文字方塊 112"/>
          <p:cNvSpPr txBox="1"/>
          <p:nvPr/>
        </p:nvSpPr>
        <p:spPr>
          <a:xfrm>
            <a:off x="1707829" y="1693279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14" name="文字方塊 113"/>
          <p:cNvSpPr txBox="1"/>
          <p:nvPr/>
        </p:nvSpPr>
        <p:spPr>
          <a:xfrm>
            <a:off x="1874920" y="2281596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115" name="文字方塊 114"/>
          <p:cNvSpPr txBox="1"/>
          <p:nvPr/>
        </p:nvSpPr>
        <p:spPr>
          <a:xfrm>
            <a:off x="1572624" y="3798726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16" name="文字方塊 115"/>
          <p:cNvSpPr txBox="1"/>
          <p:nvPr/>
        </p:nvSpPr>
        <p:spPr>
          <a:xfrm>
            <a:off x="1724903" y="3228414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grpSp>
        <p:nvGrpSpPr>
          <p:cNvPr id="123" name="群組 122"/>
          <p:cNvGrpSpPr/>
          <p:nvPr/>
        </p:nvGrpSpPr>
        <p:grpSpPr>
          <a:xfrm>
            <a:off x="2471151" y="2274449"/>
            <a:ext cx="458287" cy="838405"/>
            <a:chOff x="10102194" y="1939763"/>
            <a:chExt cx="458287" cy="838405"/>
          </a:xfrm>
        </p:grpSpPr>
        <p:sp>
          <p:nvSpPr>
            <p:cNvPr id="117" name="矩形 116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9" name="直線單箭頭接點 118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文字方塊 119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</p:grpSp>
      <p:grpSp>
        <p:nvGrpSpPr>
          <p:cNvPr id="131" name="群組 130"/>
          <p:cNvGrpSpPr/>
          <p:nvPr/>
        </p:nvGrpSpPr>
        <p:grpSpPr>
          <a:xfrm>
            <a:off x="2480676" y="3823788"/>
            <a:ext cx="458287" cy="838405"/>
            <a:chOff x="10102194" y="1939763"/>
            <a:chExt cx="458287" cy="838405"/>
          </a:xfrm>
        </p:grpSpPr>
        <p:sp>
          <p:nvSpPr>
            <p:cNvPr id="132" name="矩形 131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33" name="直線單箭頭接點 132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文字方塊 133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sp>
        <p:nvSpPr>
          <p:cNvPr id="135" name="文字方塊 134"/>
          <p:cNvSpPr txBox="1"/>
          <p:nvPr/>
        </p:nvSpPr>
        <p:spPr>
          <a:xfrm>
            <a:off x="2410434" y="1640959"/>
            <a:ext cx="43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4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36" name="文字方塊 135"/>
          <p:cNvSpPr txBox="1"/>
          <p:nvPr/>
        </p:nvSpPr>
        <p:spPr>
          <a:xfrm>
            <a:off x="2296396" y="3244826"/>
            <a:ext cx="68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-2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38" name="文字方塊 137"/>
          <p:cNvSpPr txBox="1"/>
          <p:nvPr/>
        </p:nvSpPr>
        <p:spPr>
          <a:xfrm>
            <a:off x="3109050" y="1602027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0.98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39" name="文字方塊 138"/>
          <p:cNvSpPr txBox="1"/>
          <p:nvPr/>
        </p:nvSpPr>
        <p:spPr>
          <a:xfrm>
            <a:off x="3131369" y="3207558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0.12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40" name="文字方塊 139"/>
          <p:cNvSpPr txBox="1"/>
          <p:nvPr/>
        </p:nvSpPr>
        <p:spPr>
          <a:xfrm>
            <a:off x="3953237" y="1672423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141" name="文字方塊 140"/>
          <p:cNvSpPr txBox="1"/>
          <p:nvPr/>
        </p:nvSpPr>
        <p:spPr>
          <a:xfrm>
            <a:off x="4120328" y="2260740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2" name="文字方塊 141"/>
          <p:cNvSpPr txBox="1"/>
          <p:nvPr/>
        </p:nvSpPr>
        <p:spPr>
          <a:xfrm>
            <a:off x="3818032" y="3777870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3" name="文字方塊 142"/>
          <p:cNvSpPr txBox="1"/>
          <p:nvPr/>
        </p:nvSpPr>
        <p:spPr>
          <a:xfrm>
            <a:off x="3970311" y="3207558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144" name="文字方塊 143"/>
          <p:cNvSpPr txBox="1"/>
          <p:nvPr/>
        </p:nvSpPr>
        <p:spPr>
          <a:xfrm>
            <a:off x="6126016" y="1673340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45" name="文字方塊 144"/>
          <p:cNvSpPr txBox="1"/>
          <p:nvPr/>
        </p:nvSpPr>
        <p:spPr>
          <a:xfrm>
            <a:off x="6293107" y="2261657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6" name="文字方塊 145"/>
          <p:cNvSpPr txBox="1"/>
          <p:nvPr/>
        </p:nvSpPr>
        <p:spPr>
          <a:xfrm>
            <a:off x="5990811" y="3778787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4</a:t>
            </a:r>
            <a:endParaRPr lang="zh-TW" altLang="en-US" sz="2400" dirty="0"/>
          </a:p>
        </p:txBody>
      </p:sp>
      <p:sp>
        <p:nvSpPr>
          <p:cNvPr id="147" name="文字方塊 146"/>
          <p:cNvSpPr txBox="1"/>
          <p:nvPr/>
        </p:nvSpPr>
        <p:spPr>
          <a:xfrm>
            <a:off x="6143090" y="3208475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50" name="文字方塊 149"/>
          <p:cNvSpPr txBox="1"/>
          <p:nvPr/>
        </p:nvSpPr>
        <p:spPr>
          <a:xfrm>
            <a:off x="5252837" y="1665438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0.86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51" name="文字方塊 150"/>
          <p:cNvSpPr txBox="1"/>
          <p:nvPr/>
        </p:nvSpPr>
        <p:spPr>
          <a:xfrm>
            <a:off x="5275156" y="3270969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0.11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54" name="文字方塊 153"/>
          <p:cNvSpPr txBox="1"/>
          <p:nvPr/>
        </p:nvSpPr>
        <p:spPr>
          <a:xfrm>
            <a:off x="7505772" y="1626199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0.62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55" name="文字方塊 154"/>
          <p:cNvSpPr txBox="1"/>
          <p:nvPr/>
        </p:nvSpPr>
        <p:spPr>
          <a:xfrm>
            <a:off x="7528091" y="3231730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0.83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grpSp>
        <p:nvGrpSpPr>
          <p:cNvPr id="97" name="群組 96"/>
          <p:cNvGrpSpPr/>
          <p:nvPr/>
        </p:nvGrpSpPr>
        <p:grpSpPr>
          <a:xfrm>
            <a:off x="4673795" y="2262334"/>
            <a:ext cx="458287" cy="838405"/>
            <a:chOff x="10102194" y="1939763"/>
            <a:chExt cx="458287" cy="838405"/>
          </a:xfrm>
        </p:grpSpPr>
        <p:sp>
          <p:nvSpPr>
            <p:cNvPr id="98" name="矩形 97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99" name="直線單箭頭接點 98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文字方塊 101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grpSp>
        <p:nvGrpSpPr>
          <p:cNvPr id="105" name="群組 104"/>
          <p:cNvGrpSpPr/>
          <p:nvPr/>
        </p:nvGrpSpPr>
        <p:grpSpPr>
          <a:xfrm>
            <a:off x="4676173" y="3786657"/>
            <a:ext cx="458287" cy="838405"/>
            <a:chOff x="10102194" y="1939763"/>
            <a:chExt cx="458287" cy="838405"/>
          </a:xfrm>
        </p:grpSpPr>
        <p:sp>
          <p:nvSpPr>
            <p:cNvPr id="118" name="矩形 117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2" name="直線單箭頭接點 121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文字方塊 123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grpSp>
        <p:nvGrpSpPr>
          <p:cNvPr id="125" name="群組 124"/>
          <p:cNvGrpSpPr/>
          <p:nvPr/>
        </p:nvGrpSpPr>
        <p:grpSpPr>
          <a:xfrm>
            <a:off x="6852035" y="2257142"/>
            <a:ext cx="458287" cy="838405"/>
            <a:chOff x="10102194" y="1939763"/>
            <a:chExt cx="458287" cy="838405"/>
          </a:xfrm>
        </p:grpSpPr>
        <p:sp>
          <p:nvSpPr>
            <p:cNvPr id="126" name="矩形 125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7" name="直線單箭頭接點 126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文字方塊 127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-2</a:t>
              </a:r>
              <a:endParaRPr lang="zh-TW" altLang="en-US" sz="2400" dirty="0"/>
            </a:p>
          </p:txBody>
        </p:sp>
      </p:grpSp>
      <p:grpSp>
        <p:nvGrpSpPr>
          <p:cNvPr id="129" name="群組 128"/>
          <p:cNvGrpSpPr/>
          <p:nvPr/>
        </p:nvGrpSpPr>
        <p:grpSpPr>
          <a:xfrm>
            <a:off x="6906115" y="3813978"/>
            <a:ext cx="458287" cy="838405"/>
            <a:chOff x="10102194" y="1939763"/>
            <a:chExt cx="458287" cy="838405"/>
          </a:xfrm>
        </p:grpSpPr>
        <p:sp>
          <p:nvSpPr>
            <p:cNvPr id="130" name="矩形 129"/>
            <p:cNvSpPr/>
            <p:nvPr/>
          </p:nvSpPr>
          <p:spPr>
            <a:xfrm>
              <a:off x="10102194" y="2322963"/>
              <a:ext cx="458287" cy="44874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48" name="直線單箭頭接點 147"/>
            <p:cNvCxnSpPr/>
            <p:nvPr/>
          </p:nvCxnSpPr>
          <p:spPr>
            <a:xfrm flipV="1">
              <a:off x="10329096" y="1939763"/>
              <a:ext cx="0" cy="384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文字方塊 148"/>
            <p:cNvSpPr txBox="1"/>
            <p:nvPr/>
          </p:nvSpPr>
          <p:spPr>
            <a:xfrm>
              <a:off x="10118802" y="2316503"/>
              <a:ext cx="441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2</a:t>
              </a:r>
              <a:endParaRPr lang="zh-TW" altLang="en-US" sz="2400" dirty="0"/>
            </a:p>
          </p:txBody>
        </p:sp>
      </p:grpSp>
      <p:sp>
        <p:nvSpPr>
          <p:cNvPr id="121" name="矩形 120"/>
          <p:cNvSpPr/>
          <p:nvPr/>
        </p:nvSpPr>
        <p:spPr>
          <a:xfrm>
            <a:off x="748793" y="1991663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7" name="矩形 136"/>
          <p:cNvSpPr/>
          <p:nvPr/>
        </p:nvSpPr>
        <p:spPr>
          <a:xfrm>
            <a:off x="717550" y="3633436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2" name="文字方塊 151"/>
          <p:cNvSpPr txBox="1"/>
          <p:nvPr/>
        </p:nvSpPr>
        <p:spPr>
          <a:xfrm>
            <a:off x="760961" y="1978208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1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53" name="文字方塊 152"/>
          <p:cNvSpPr txBox="1"/>
          <p:nvPr/>
        </p:nvSpPr>
        <p:spPr>
          <a:xfrm>
            <a:off x="655177" y="3577639"/>
            <a:ext cx="488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-1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8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4" grpId="0" animBg="1"/>
      <p:bldP spid="15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Flatten</a:t>
            </a:r>
            <a:endParaRPr lang="zh-TW" altLang="en-US" dirty="0"/>
          </a:p>
        </p:txBody>
      </p:sp>
      <p:grpSp>
        <p:nvGrpSpPr>
          <p:cNvPr id="14" name="群組 13"/>
          <p:cNvGrpSpPr/>
          <p:nvPr/>
        </p:nvGrpSpPr>
        <p:grpSpPr>
          <a:xfrm>
            <a:off x="267012" y="2473538"/>
            <a:ext cx="1943214" cy="2049364"/>
            <a:chOff x="758373" y="2759289"/>
            <a:chExt cx="1943214" cy="2049364"/>
          </a:xfrm>
        </p:grpSpPr>
        <p:sp>
          <p:nvSpPr>
            <p:cNvPr id="6" name="橢圓 5"/>
            <p:cNvSpPr/>
            <p:nvPr/>
          </p:nvSpPr>
          <p:spPr>
            <a:xfrm>
              <a:off x="758373" y="2759289"/>
              <a:ext cx="720000" cy="720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7" name="橢圓 6"/>
            <p:cNvSpPr/>
            <p:nvPr/>
          </p:nvSpPr>
          <p:spPr>
            <a:xfrm>
              <a:off x="1729980" y="2759289"/>
              <a:ext cx="720000" cy="720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8" name="橢圓 7"/>
            <p:cNvSpPr/>
            <p:nvPr/>
          </p:nvSpPr>
          <p:spPr>
            <a:xfrm>
              <a:off x="1729980" y="3867588"/>
              <a:ext cx="720000" cy="720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758373" y="3867588"/>
              <a:ext cx="720000" cy="7200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10" name="橢圓 9"/>
            <p:cNvSpPr/>
            <p:nvPr/>
          </p:nvSpPr>
          <p:spPr>
            <a:xfrm>
              <a:off x="936506" y="2999566"/>
              <a:ext cx="720000" cy="720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-1</a:t>
              </a:r>
              <a:endParaRPr lang="zh-TW" altLang="en-US" sz="2400" dirty="0"/>
            </a:p>
          </p:txBody>
        </p:sp>
        <p:sp>
          <p:nvSpPr>
            <p:cNvPr id="11" name="橢圓 10"/>
            <p:cNvSpPr/>
            <p:nvPr/>
          </p:nvSpPr>
          <p:spPr>
            <a:xfrm>
              <a:off x="1981587" y="2999566"/>
              <a:ext cx="720000" cy="720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12" name="橢圓 11"/>
            <p:cNvSpPr/>
            <p:nvPr/>
          </p:nvSpPr>
          <p:spPr>
            <a:xfrm>
              <a:off x="1981587" y="4088653"/>
              <a:ext cx="720000" cy="720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962806" y="4027123"/>
              <a:ext cx="720000" cy="7200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sp>
        <p:nvSpPr>
          <p:cNvPr id="17" name="文字方塊 16"/>
          <p:cNvSpPr txBox="1"/>
          <p:nvPr/>
        </p:nvSpPr>
        <p:spPr>
          <a:xfrm>
            <a:off x="2509007" y="3902849"/>
            <a:ext cx="136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Flatten</a:t>
            </a:r>
            <a:endParaRPr lang="zh-TW" altLang="en-US" sz="2800" dirty="0"/>
          </a:p>
        </p:txBody>
      </p:sp>
      <p:sp>
        <p:nvSpPr>
          <p:cNvPr id="21" name="橢圓 20"/>
          <p:cNvSpPr/>
          <p:nvPr/>
        </p:nvSpPr>
        <p:spPr>
          <a:xfrm>
            <a:off x="4212000" y="194885"/>
            <a:ext cx="720000" cy="7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22" name="橢圓 21"/>
          <p:cNvSpPr/>
          <p:nvPr/>
        </p:nvSpPr>
        <p:spPr>
          <a:xfrm>
            <a:off x="4212000" y="1084384"/>
            <a:ext cx="720000" cy="7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3" name="橢圓 22"/>
          <p:cNvSpPr/>
          <p:nvPr/>
        </p:nvSpPr>
        <p:spPr>
          <a:xfrm>
            <a:off x="4212000" y="1923284"/>
            <a:ext cx="720000" cy="7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4" name="橢圓 23"/>
          <p:cNvSpPr/>
          <p:nvPr/>
        </p:nvSpPr>
        <p:spPr>
          <a:xfrm>
            <a:off x="4212000" y="2778220"/>
            <a:ext cx="720000" cy="7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25" name="橢圓 24"/>
          <p:cNvSpPr/>
          <p:nvPr/>
        </p:nvSpPr>
        <p:spPr>
          <a:xfrm>
            <a:off x="4212000" y="3615067"/>
            <a:ext cx="720000" cy="7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26" name="橢圓 25"/>
          <p:cNvSpPr/>
          <p:nvPr/>
        </p:nvSpPr>
        <p:spPr>
          <a:xfrm>
            <a:off x="4212000" y="4402756"/>
            <a:ext cx="720000" cy="7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7" name="橢圓 26"/>
          <p:cNvSpPr/>
          <p:nvPr/>
        </p:nvSpPr>
        <p:spPr>
          <a:xfrm>
            <a:off x="4212000" y="5204579"/>
            <a:ext cx="720000" cy="7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8" name="橢圓 27"/>
          <p:cNvSpPr/>
          <p:nvPr/>
        </p:nvSpPr>
        <p:spPr>
          <a:xfrm>
            <a:off x="4212000" y="6029276"/>
            <a:ext cx="720000" cy="7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5" name="向右箭號 4"/>
          <p:cNvSpPr/>
          <p:nvPr/>
        </p:nvSpPr>
        <p:spPr>
          <a:xfrm>
            <a:off x="4987646" y="3190637"/>
            <a:ext cx="558279" cy="7287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向右箭號 32"/>
          <p:cNvSpPr/>
          <p:nvPr/>
        </p:nvSpPr>
        <p:spPr>
          <a:xfrm>
            <a:off x="7473525" y="3419072"/>
            <a:ext cx="558279" cy="7287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5601571" y="2724281"/>
            <a:ext cx="3201477" cy="2629618"/>
            <a:chOff x="-2630921" y="4440114"/>
            <a:chExt cx="3201477" cy="2629618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H="1">
              <a:off x="-2630921" y="4440114"/>
              <a:ext cx="3201477" cy="1701788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-2630921" y="6238735"/>
              <a:ext cx="2906568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Fully Connected Feedforward network</a:t>
              </a:r>
              <a:endParaRPr lang="zh-TW" altLang="en-US" sz="2400" dirty="0"/>
            </a:p>
          </p:txBody>
        </p:sp>
      </p:grpSp>
      <p:sp>
        <p:nvSpPr>
          <p:cNvPr id="34" name="向右箭號 33"/>
          <p:cNvSpPr/>
          <p:nvPr/>
        </p:nvSpPr>
        <p:spPr>
          <a:xfrm>
            <a:off x="2325687" y="3202044"/>
            <a:ext cx="1832676" cy="7287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5" grpId="0" animBg="1"/>
      <p:bldP spid="33" grpId="0" animBg="1"/>
      <p:bldP spid="34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/>
              <a:t>Convolutional Neural Network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3448888" y="1885725"/>
            <a:ext cx="2246224" cy="17332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234964" y="6197706"/>
            <a:ext cx="873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Learning: Nothing special, just gradient descent ……</a:t>
            </a:r>
            <a:endParaRPr lang="zh-TW" altLang="en-US" sz="2800" dirty="0"/>
          </a:p>
        </p:txBody>
      </p:sp>
      <p:sp>
        <p:nvSpPr>
          <p:cNvPr id="12" name="矩形 11"/>
          <p:cNvSpPr/>
          <p:nvPr/>
        </p:nvSpPr>
        <p:spPr>
          <a:xfrm>
            <a:off x="6341696" y="1885725"/>
            <a:ext cx="2246224" cy="17332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140179" y="4009546"/>
            <a:ext cx="1719619" cy="1244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CNN</a:t>
            </a:r>
            <a:endParaRPr lang="zh-TW" altLang="en-US" sz="2800" dirty="0"/>
          </a:p>
        </p:txBody>
      </p:sp>
      <p:sp>
        <p:nvSpPr>
          <p:cNvPr id="14" name="向右箭號 13"/>
          <p:cNvSpPr/>
          <p:nvPr/>
        </p:nvSpPr>
        <p:spPr>
          <a:xfrm>
            <a:off x="4946541" y="4351026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45" y="3922163"/>
            <a:ext cx="274307" cy="1494693"/>
          </a:xfrm>
          <a:prstGeom prst="rect">
            <a:avLst/>
          </a:prstGeom>
        </p:spPr>
      </p:pic>
      <p:sp>
        <p:nvSpPr>
          <p:cNvPr id="16" name="向右箭號 15"/>
          <p:cNvSpPr/>
          <p:nvPr/>
        </p:nvSpPr>
        <p:spPr>
          <a:xfrm>
            <a:off x="2640862" y="4351027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054" y="3922027"/>
            <a:ext cx="292260" cy="1510931"/>
          </a:xfrm>
          <a:prstGeom prst="rect">
            <a:avLst/>
          </a:prstGeom>
        </p:spPr>
      </p:pic>
      <p:pic>
        <p:nvPicPr>
          <p:cNvPr id="18" name="Picture 12" descr="https://encrypted-tbn1.gstatic.com/images?q=tbn:ANd9GcRcwlRKAlSIaCI4W5PRYVbuBQQXifF-56bFqAjh9DMe-_3Lh8_YK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59" y="4089356"/>
            <a:ext cx="1351186" cy="10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6074225" y="3830366"/>
            <a:ext cx="139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“monkey”</a:t>
            </a:r>
            <a:endParaRPr lang="zh-TW" altLang="en-US" sz="2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157053" y="4221547"/>
            <a:ext cx="830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6120077" y="4984195"/>
            <a:ext cx="957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“dog”</a:t>
            </a:r>
            <a:endParaRPr lang="zh-TW" altLang="en-US" sz="2400" dirty="0"/>
          </a:p>
        </p:txBody>
      </p:sp>
      <p:cxnSp>
        <p:nvCxnSpPr>
          <p:cNvPr id="23" name="直線單箭頭接點 22"/>
          <p:cNvCxnSpPr/>
          <p:nvPr/>
        </p:nvCxnSpPr>
        <p:spPr>
          <a:xfrm>
            <a:off x="5657255" y="4089356"/>
            <a:ext cx="498247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340423" y="5279454"/>
            <a:ext cx="3319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Convolution, Max Pooling, fully connected</a:t>
            </a:r>
            <a:endParaRPr lang="zh-TW" altLang="en-US" sz="2400" dirty="0"/>
          </a:p>
        </p:txBody>
      </p:sp>
      <p:cxnSp>
        <p:nvCxnSpPr>
          <p:cNvPr id="28" name="直線單箭頭接點 27"/>
          <p:cNvCxnSpPr/>
          <p:nvPr/>
        </p:nvCxnSpPr>
        <p:spPr>
          <a:xfrm>
            <a:off x="5657255" y="4464670"/>
            <a:ext cx="498247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5638840" y="5254557"/>
            <a:ext cx="498247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/>
          <p:cNvGrpSpPr/>
          <p:nvPr/>
        </p:nvGrpSpPr>
        <p:grpSpPr>
          <a:xfrm>
            <a:off x="8039150" y="3933358"/>
            <a:ext cx="461665" cy="1469327"/>
            <a:chOff x="8032733" y="4054678"/>
            <a:chExt cx="461665" cy="1469327"/>
          </a:xfrm>
        </p:grpSpPr>
        <p:sp>
          <p:nvSpPr>
            <p:cNvPr id="10" name="矩形 9"/>
            <p:cNvSpPr/>
            <p:nvPr/>
          </p:nvSpPr>
          <p:spPr>
            <a:xfrm>
              <a:off x="8067524" y="4413351"/>
              <a:ext cx="241760" cy="2881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31" name="矩形 30"/>
            <p:cNvSpPr/>
            <p:nvPr/>
          </p:nvSpPr>
          <p:spPr>
            <a:xfrm>
              <a:off x="8067524" y="4054678"/>
              <a:ext cx="241760" cy="2881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32" name="矩形 31"/>
            <p:cNvSpPr/>
            <p:nvPr/>
          </p:nvSpPr>
          <p:spPr>
            <a:xfrm>
              <a:off x="8067524" y="5235816"/>
              <a:ext cx="241760" cy="28818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26" name="文字方塊 25"/>
            <p:cNvSpPr txBox="1"/>
            <p:nvPr/>
          </p:nvSpPr>
          <p:spPr>
            <a:xfrm rot="5400000">
              <a:off x="7942739" y="4767679"/>
              <a:ext cx="6416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</p:grpSp>
      <p:cxnSp>
        <p:nvCxnSpPr>
          <p:cNvPr id="33" name="直線單箭頭接點 32"/>
          <p:cNvCxnSpPr/>
          <p:nvPr/>
        </p:nvCxnSpPr>
        <p:spPr>
          <a:xfrm>
            <a:off x="7388474" y="4077452"/>
            <a:ext cx="650676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>
            <a:off x="6820549" y="4452379"/>
            <a:ext cx="1218601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>
            <a:off x="6820549" y="5253597"/>
            <a:ext cx="1218601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/>
          <p:cNvSpPr txBox="1"/>
          <p:nvPr/>
        </p:nvSpPr>
        <p:spPr>
          <a:xfrm>
            <a:off x="7697592" y="5416465"/>
            <a:ext cx="1029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target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30" name="內容版面配置區 3"/>
          <p:cNvGraphicFramePr>
            <a:graphicFrameLocks/>
          </p:cNvGraphicFramePr>
          <p:nvPr>
            <p:extLst/>
          </p:nvPr>
        </p:nvGraphicFramePr>
        <p:xfrm>
          <a:off x="628650" y="57668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4" name="文字方塊 33"/>
          <p:cNvSpPr txBox="1"/>
          <p:nvPr/>
        </p:nvSpPr>
        <p:spPr>
          <a:xfrm>
            <a:off x="514477" y="2595411"/>
            <a:ext cx="22775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Convolutional </a:t>
            </a:r>
          </a:p>
          <a:p>
            <a:pPr algn="ctr"/>
            <a:r>
              <a:rPr lang="en-US" altLang="zh-TW" sz="2400" dirty="0"/>
              <a:t>Neural Network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6467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/>
      <p:bldP spid="12" grpId="0" animBg="1"/>
      <p:bldP spid="13" grpId="0" animBg="1"/>
      <p:bldP spid="14" grpId="0" animBg="1"/>
      <p:bldP spid="16" grpId="0" animBg="1"/>
      <p:bldP spid="20" grpId="0"/>
      <p:bldP spid="21" grpId="0"/>
      <p:bldP spid="22" grpId="0"/>
      <p:bldP spid="7" grpId="0"/>
      <p:bldP spid="36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091045" y="141751"/>
            <a:ext cx="5540375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Only modified the </a:t>
            </a:r>
            <a:r>
              <a:rPr lang="en-US" altLang="zh-TW" sz="2400" b="1" i="1" dirty="0"/>
              <a:t>network structure </a:t>
            </a:r>
            <a:r>
              <a:rPr lang="en-US" altLang="zh-TW" sz="2400" dirty="0"/>
              <a:t>and </a:t>
            </a:r>
            <a:r>
              <a:rPr lang="en-US" altLang="zh-TW" sz="2400" b="1" i="1" dirty="0"/>
              <a:t>input format (vector -&gt; 3-D tensor)</a:t>
            </a:r>
            <a:endParaRPr lang="zh-TW" altLang="en-US" sz="2400" b="1" i="1" dirty="0"/>
          </a:p>
        </p:txBody>
      </p:sp>
      <p:sp>
        <p:nvSpPr>
          <p:cNvPr id="10" name="矩形 9"/>
          <p:cNvSpPr/>
          <p:nvPr/>
        </p:nvSpPr>
        <p:spPr>
          <a:xfrm>
            <a:off x="534110" y="265062"/>
            <a:ext cx="2106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CNN in </a:t>
            </a:r>
            <a:r>
              <a:rPr lang="en-US" altLang="zh-TW" sz="2800" b="1" i="1" u="sng" dirty="0" err="1"/>
              <a:t>Keras</a:t>
            </a:r>
            <a:endParaRPr lang="zh-TW" altLang="en-US" sz="2800" b="1" i="1" u="sng" dirty="0"/>
          </a:p>
        </p:txBody>
      </p:sp>
      <p:sp>
        <p:nvSpPr>
          <p:cNvPr id="29" name="矩形 28"/>
          <p:cNvSpPr/>
          <p:nvPr/>
        </p:nvSpPr>
        <p:spPr>
          <a:xfrm>
            <a:off x="6308508" y="1874056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30" name="矩形 29"/>
          <p:cNvSpPr/>
          <p:nvPr/>
        </p:nvSpPr>
        <p:spPr>
          <a:xfrm>
            <a:off x="6308508" y="2974068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31" name="矩形 30"/>
          <p:cNvSpPr/>
          <p:nvPr/>
        </p:nvSpPr>
        <p:spPr>
          <a:xfrm>
            <a:off x="6308508" y="4042281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6308508" y="5075533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34" name="向下箭號 11"/>
          <p:cNvSpPr/>
          <p:nvPr/>
        </p:nvSpPr>
        <p:spPr>
          <a:xfrm>
            <a:off x="6928205" y="1396311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向下箭號 17"/>
          <p:cNvSpPr/>
          <p:nvPr/>
        </p:nvSpPr>
        <p:spPr>
          <a:xfrm>
            <a:off x="6928205" y="2507093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向下箭號 18"/>
          <p:cNvSpPr/>
          <p:nvPr/>
        </p:nvSpPr>
        <p:spPr>
          <a:xfrm>
            <a:off x="6928205" y="3598736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向下箭號 19"/>
          <p:cNvSpPr/>
          <p:nvPr/>
        </p:nvSpPr>
        <p:spPr>
          <a:xfrm>
            <a:off x="6928205" y="4633729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/>
          <p:cNvSpPr txBox="1"/>
          <p:nvPr/>
        </p:nvSpPr>
        <p:spPr>
          <a:xfrm>
            <a:off x="6190457" y="972748"/>
            <a:ext cx="20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5" y="1451668"/>
            <a:ext cx="4867275" cy="55245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572" y="4697760"/>
            <a:ext cx="4171950" cy="266700"/>
          </a:xfrm>
          <a:prstGeom prst="rect">
            <a:avLst/>
          </a:prstGeom>
        </p:spPr>
      </p:pic>
      <p:cxnSp>
        <p:nvCxnSpPr>
          <p:cNvPr id="46" name="直線接點 45"/>
          <p:cNvCxnSpPr/>
          <p:nvPr/>
        </p:nvCxnSpPr>
        <p:spPr>
          <a:xfrm>
            <a:off x="2202602" y="1671305"/>
            <a:ext cx="170953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/>
          <p:nvPr/>
        </p:nvCxnSpPr>
        <p:spPr>
          <a:xfrm>
            <a:off x="4128698" y="1671305"/>
            <a:ext cx="33547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4559811" y="1671305"/>
            <a:ext cx="16773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4815728" y="1672553"/>
            <a:ext cx="16773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2046048" y="1908773"/>
            <a:ext cx="278086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表格 54"/>
          <p:cNvGraphicFramePr>
            <a:graphicFrameLocks noGrp="1"/>
          </p:cNvGraphicFramePr>
          <p:nvPr>
            <p:extLst/>
          </p:nvPr>
        </p:nvGraphicFramePr>
        <p:xfrm>
          <a:off x="723413" y="2204047"/>
          <a:ext cx="1382601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0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6" name="表格 55"/>
          <p:cNvGraphicFramePr>
            <a:graphicFrameLocks noGrp="1"/>
          </p:cNvGraphicFramePr>
          <p:nvPr>
            <p:extLst/>
          </p:nvPr>
        </p:nvGraphicFramePr>
        <p:xfrm>
          <a:off x="1492451" y="2368009"/>
          <a:ext cx="1398729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6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文字方塊 56"/>
          <p:cNvSpPr txBox="1"/>
          <p:nvPr/>
        </p:nvSpPr>
        <p:spPr>
          <a:xfrm>
            <a:off x="3621426" y="2453104"/>
            <a:ext cx="1801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There are </a:t>
            </a:r>
            <a:r>
              <a:rPr lang="en-US" altLang="zh-TW" sz="2400" dirty="0">
                <a:solidFill>
                  <a:srgbClr val="FF0000"/>
                </a:solidFill>
              </a:rPr>
              <a:t>25</a:t>
            </a:r>
            <a:r>
              <a:rPr lang="en-US" altLang="zh-TW" sz="2400" dirty="0"/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3x3</a:t>
            </a:r>
            <a:r>
              <a:rPr lang="en-US" altLang="zh-TW" sz="2400" dirty="0"/>
              <a:t> filters.</a:t>
            </a:r>
            <a:endParaRPr lang="zh-TW" altLang="en-US" sz="2400" dirty="0"/>
          </a:p>
        </p:txBody>
      </p:sp>
      <p:sp>
        <p:nvSpPr>
          <p:cNvPr id="58" name="文字方塊 57"/>
          <p:cNvSpPr txBox="1"/>
          <p:nvPr/>
        </p:nvSpPr>
        <p:spPr>
          <a:xfrm>
            <a:off x="2927090" y="2521757"/>
            <a:ext cx="692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59" name="文字方塊 58"/>
          <p:cNvSpPr txBox="1"/>
          <p:nvPr/>
        </p:nvSpPr>
        <p:spPr>
          <a:xfrm>
            <a:off x="444773" y="3522805"/>
            <a:ext cx="363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Input_shape</a:t>
            </a:r>
            <a:r>
              <a:rPr lang="en-US" altLang="zh-TW" sz="2400" dirty="0"/>
              <a:t> = ( 1 , 28 , 28 )</a:t>
            </a:r>
            <a:endParaRPr lang="zh-TW" altLang="en-US" sz="2400" dirty="0"/>
          </a:p>
        </p:txBody>
      </p:sp>
      <p:sp>
        <p:nvSpPr>
          <p:cNvPr id="60" name="文字方塊 59"/>
          <p:cNvSpPr txBox="1"/>
          <p:nvPr/>
        </p:nvSpPr>
        <p:spPr>
          <a:xfrm>
            <a:off x="437329" y="3961662"/>
            <a:ext cx="3301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1: black/weight, 3: RGB</a:t>
            </a:r>
            <a:endParaRPr lang="zh-TW" altLang="en-US" sz="2400" dirty="0"/>
          </a:p>
        </p:txBody>
      </p:sp>
      <p:sp>
        <p:nvSpPr>
          <p:cNvPr id="61" name="文字方塊 60"/>
          <p:cNvSpPr txBox="1"/>
          <p:nvPr/>
        </p:nvSpPr>
        <p:spPr>
          <a:xfrm>
            <a:off x="3619310" y="3984470"/>
            <a:ext cx="2024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28 x 28 pixels</a:t>
            </a:r>
            <a:endParaRPr lang="zh-TW" altLang="en-US" sz="2400" dirty="0"/>
          </a:p>
        </p:txBody>
      </p:sp>
      <p:sp>
        <p:nvSpPr>
          <p:cNvPr id="62" name="橢圓 61"/>
          <p:cNvSpPr/>
          <p:nvPr/>
        </p:nvSpPr>
        <p:spPr>
          <a:xfrm>
            <a:off x="1652977" y="5117852"/>
            <a:ext cx="630000" cy="63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63" name="橢圓 62"/>
          <p:cNvSpPr/>
          <p:nvPr/>
        </p:nvSpPr>
        <p:spPr>
          <a:xfrm>
            <a:off x="2354073" y="5117852"/>
            <a:ext cx="630000" cy="63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64" name="橢圓 63"/>
          <p:cNvSpPr/>
          <p:nvPr/>
        </p:nvSpPr>
        <p:spPr>
          <a:xfrm>
            <a:off x="1645830" y="5838602"/>
            <a:ext cx="630000" cy="63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65" name="橢圓 64"/>
          <p:cNvSpPr/>
          <p:nvPr/>
        </p:nvSpPr>
        <p:spPr>
          <a:xfrm>
            <a:off x="2346156" y="5838602"/>
            <a:ext cx="630000" cy="63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66" name="矩形 65"/>
          <p:cNvSpPr/>
          <p:nvPr/>
        </p:nvSpPr>
        <p:spPr>
          <a:xfrm>
            <a:off x="1652977" y="5092535"/>
            <a:ext cx="1331096" cy="13760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橢圓 66"/>
          <p:cNvSpPr/>
          <p:nvPr/>
        </p:nvSpPr>
        <p:spPr>
          <a:xfrm>
            <a:off x="3940494" y="5130469"/>
            <a:ext cx="630000" cy="63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71" name="矩形 70"/>
          <p:cNvSpPr/>
          <p:nvPr/>
        </p:nvSpPr>
        <p:spPr>
          <a:xfrm>
            <a:off x="3940494" y="5105152"/>
            <a:ext cx="1331096" cy="13760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箭號: 向右 71"/>
          <p:cNvSpPr/>
          <p:nvPr/>
        </p:nvSpPr>
        <p:spPr>
          <a:xfrm>
            <a:off x="3082439" y="5583877"/>
            <a:ext cx="783688" cy="47667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/>
        </p:nvSpPr>
        <p:spPr>
          <a:xfrm>
            <a:off x="374178" y="1258953"/>
            <a:ext cx="5365985" cy="32125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/>
        </p:nvSpPr>
        <p:spPr>
          <a:xfrm>
            <a:off x="1222905" y="4598769"/>
            <a:ext cx="4524701" cy="20544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6" name="直線單箭頭接點 75"/>
          <p:cNvCxnSpPr>
            <a:stCxn id="29" idx="1"/>
          </p:cNvCxnSpPr>
          <p:nvPr/>
        </p:nvCxnSpPr>
        <p:spPr>
          <a:xfrm flipH="1">
            <a:off x="5747607" y="2152300"/>
            <a:ext cx="560901" cy="82176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>
            <a:stCxn id="30" idx="1"/>
            <a:endCxn id="74" idx="3"/>
          </p:cNvCxnSpPr>
          <p:nvPr/>
        </p:nvCxnSpPr>
        <p:spPr>
          <a:xfrm flipH="1">
            <a:off x="5747606" y="3252312"/>
            <a:ext cx="560902" cy="237367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81"/>
          <p:cNvCxnSpPr/>
          <p:nvPr/>
        </p:nvCxnSpPr>
        <p:spPr>
          <a:xfrm>
            <a:off x="2469706" y="3933200"/>
            <a:ext cx="2740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/>
          <p:cNvCxnSpPr/>
          <p:nvPr/>
        </p:nvCxnSpPr>
        <p:spPr>
          <a:xfrm>
            <a:off x="2894670" y="3933200"/>
            <a:ext cx="84427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/>
          <p:cNvCxnSpPr/>
          <p:nvPr/>
        </p:nvCxnSpPr>
        <p:spPr>
          <a:xfrm flipH="1">
            <a:off x="2088136" y="3956215"/>
            <a:ext cx="518600" cy="15195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/>
          <p:nvPr/>
        </p:nvCxnSpPr>
        <p:spPr>
          <a:xfrm>
            <a:off x="3424134" y="3940359"/>
            <a:ext cx="702867" cy="14514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39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091045" y="141751"/>
            <a:ext cx="5540375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Only modified the </a:t>
            </a:r>
            <a:r>
              <a:rPr lang="en-US" altLang="zh-TW" sz="2400" b="1" i="1" dirty="0"/>
              <a:t>network structure </a:t>
            </a:r>
            <a:r>
              <a:rPr lang="en-US" altLang="zh-TW" sz="2400" dirty="0"/>
              <a:t>and </a:t>
            </a:r>
            <a:r>
              <a:rPr lang="en-US" altLang="zh-TW" sz="2400" b="1" i="1" dirty="0"/>
              <a:t>input format (vector -&gt; 3-D tensor)</a:t>
            </a:r>
            <a:endParaRPr lang="zh-TW" altLang="en-US" sz="2400" b="1" i="1" dirty="0"/>
          </a:p>
        </p:txBody>
      </p:sp>
      <p:sp>
        <p:nvSpPr>
          <p:cNvPr id="10" name="矩形 9"/>
          <p:cNvSpPr/>
          <p:nvPr/>
        </p:nvSpPr>
        <p:spPr>
          <a:xfrm>
            <a:off x="534110" y="265062"/>
            <a:ext cx="2106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CNN in </a:t>
            </a:r>
            <a:r>
              <a:rPr lang="en-US" altLang="zh-TW" sz="2800" b="1" i="1" u="sng" dirty="0" err="1"/>
              <a:t>Keras</a:t>
            </a:r>
            <a:endParaRPr lang="zh-TW" altLang="en-US" sz="2800" b="1" i="1" u="sng" dirty="0"/>
          </a:p>
        </p:txBody>
      </p:sp>
      <p:sp>
        <p:nvSpPr>
          <p:cNvPr id="29" name="矩形 28"/>
          <p:cNvSpPr/>
          <p:nvPr/>
        </p:nvSpPr>
        <p:spPr>
          <a:xfrm>
            <a:off x="6308508" y="1874056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30" name="矩形 29"/>
          <p:cNvSpPr/>
          <p:nvPr/>
        </p:nvSpPr>
        <p:spPr>
          <a:xfrm>
            <a:off x="6308508" y="2974068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31" name="矩形 30"/>
          <p:cNvSpPr/>
          <p:nvPr/>
        </p:nvSpPr>
        <p:spPr>
          <a:xfrm>
            <a:off x="6308508" y="4042281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6308508" y="5075533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34" name="向下箭號 11"/>
          <p:cNvSpPr/>
          <p:nvPr/>
        </p:nvSpPr>
        <p:spPr>
          <a:xfrm>
            <a:off x="6928205" y="1396311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向下箭號 17"/>
          <p:cNvSpPr/>
          <p:nvPr/>
        </p:nvSpPr>
        <p:spPr>
          <a:xfrm>
            <a:off x="6928205" y="2507093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向下箭號 18"/>
          <p:cNvSpPr/>
          <p:nvPr/>
        </p:nvSpPr>
        <p:spPr>
          <a:xfrm>
            <a:off x="6928205" y="3598736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向下箭號 19"/>
          <p:cNvSpPr/>
          <p:nvPr/>
        </p:nvSpPr>
        <p:spPr>
          <a:xfrm>
            <a:off x="6928205" y="4633729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/>
          <p:cNvSpPr txBox="1"/>
          <p:nvPr/>
        </p:nvSpPr>
        <p:spPr>
          <a:xfrm>
            <a:off x="6190457" y="972748"/>
            <a:ext cx="20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03" y="1874056"/>
            <a:ext cx="4867275" cy="55245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028" y="3118834"/>
            <a:ext cx="4171950" cy="266700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378" y="4197792"/>
            <a:ext cx="4419600" cy="3048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403" y="5238660"/>
            <a:ext cx="4219575" cy="257175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3888642" y="1332908"/>
            <a:ext cx="1674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 x 28 x 28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3888642" y="2499807"/>
            <a:ext cx="1674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25 x 26 x 26</a:t>
            </a:r>
            <a:endParaRPr lang="zh-TW" altLang="en-US" sz="24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3888642" y="3513227"/>
            <a:ext cx="1674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25 x 13 x 13</a:t>
            </a:r>
            <a:endParaRPr lang="zh-TW" altLang="en-US" sz="24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3888642" y="4595369"/>
            <a:ext cx="1674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50 x 11 x 11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3888642" y="5624892"/>
            <a:ext cx="1674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50 x 5 x 5</a:t>
            </a:r>
            <a:endParaRPr lang="zh-TW" altLang="en-US" sz="2400" dirty="0"/>
          </a:p>
        </p:txBody>
      </p:sp>
      <p:cxnSp>
        <p:nvCxnSpPr>
          <p:cNvPr id="33" name="直線單箭頭接點 32"/>
          <p:cNvCxnSpPr>
            <a:stCxn id="29" idx="1"/>
            <a:endCxn id="2" idx="3"/>
          </p:cNvCxnSpPr>
          <p:nvPr/>
        </p:nvCxnSpPr>
        <p:spPr>
          <a:xfrm flipH="1" flipV="1">
            <a:off x="5571978" y="2150281"/>
            <a:ext cx="736530" cy="201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H="1" flipV="1">
            <a:off x="5571978" y="3250293"/>
            <a:ext cx="736530" cy="201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 flipH="1" flipV="1">
            <a:off x="5571978" y="4352134"/>
            <a:ext cx="736530" cy="201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flipH="1" flipV="1">
            <a:off x="5579349" y="5400385"/>
            <a:ext cx="736530" cy="201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70856" y="2309174"/>
            <a:ext cx="3158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How many parameters for each filter?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48078" y="4407663"/>
            <a:ext cx="3158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How many parameters for each filter?</a:t>
            </a:r>
            <a:endParaRPr lang="zh-TW" altLang="en-US" sz="2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3173529" y="2507093"/>
            <a:ext cx="48781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9</a:t>
            </a:r>
            <a:endParaRPr lang="zh-TW" altLang="en-US" sz="2400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3063618" y="4623798"/>
            <a:ext cx="70763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225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58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" grpId="0"/>
      <p:bldP spid="28" grpId="0"/>
      <p:bldP spid="4" grpId="0" animBg="1"/>
      <p:bldP spid="41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091045" y="141751"/>
            <a:ext cx="5540375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Only modified the </a:t>
            </a:r>
            <a:r>
              <a:rPr lang="en-US" altLang="zh-TW" sz="2400" b="1" i="1" dirty="0"/>
              <a:t>network structure </a:t>
            </a:r>
            <a:r>
              <a:rPr lang="en-US" altLang="zh-TW" sz="2400" dirty="0"/>
              <a:t>and </a:t>
            </a:r>
            <a:r>
              <a:rPr lang="en-US" altLang="zh-TW" sz="2400" b="1" i="1" dirty="0"/>
              <a:t>input format (vector -&gt; 3-D tensor)</a:t>
            </a:r>
            <a:endParaRPr lang="zh-TW" altLang="en-US" sz="2400" b="1" i="1" dirty="0"/>
          </a:p>
        </p:txBody>
      </p:sp>
      <p:sp>
        <p:nvSpPr>
          <p:cNvPr id="10" name="矩形 9"/>
          <p:cNvSpPr/>
          <p:nvPr/>
        </p:nvSpPr>
        <p:spPr>
          <a:xfrm>
            <a:off x="534110" y="265062"/>
            <a:ext cx="2106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CNN in </a:t>
            </a:r>
            <a:r>
              <a:rPr lang="en-US" altLang="zh-TW" sz="2800" b="1" i="1" u="sng" dirty="0" err="1"/>
              <a:t>Keras</a:t>
            </a:r>
            <a:endParaRPr lang="zh-TW" altLang="en-US" sz="2800" b="1" i="1" u="sng" dirty="0"/>
          </a:p>
        </p:txBody>
      </p:sp>
      <p:sp>
        <p:nvSpPr>
          <p:cNvPr id="29" name="矩形 28"/>
          <p:cNvSpPr/>
          <p:nvPr/>
        </p:nvSpPr>
        <p:spPr>
          <a:xfrm>
            <a:off x="6308508" y="1874056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30" name="矩形 29"/>
          <p:cNvSpPr/>
          <p:nvPr/>
        </p:nvSpPr>
        <p:spPr>
          <a:xfrm>
            <a:off x="6308508" y="2974068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31" name="矩形 30"/>
          <p:cNvSpPr/>
          <p:nvPr/>
        </p:nvSpPr>
        <p:spPr>
          <a:xfrm>
            <a:off x="6308508" y="4042281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6308508" y="5075533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34" name="向下箭號 11"/>
          <p:cNvSpPr/>
          <p:nvPr/>
        </p:nvSpPr>
        <p:spPr>
          <a:xfrm>
            <a:off x="6928205" y="1396311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向下箭號 17"/>
          <p:cNvSpPr/>
          <p:nvPr/>
        </p:nvSpPr>
        <p:spPr>
          <a:xfrm>
            <a:off x="6928205" y="2507093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向下箭號 18"/>
          <p:cNvSpPr/>
          <p:nvPr/>
        </p:nvSpPr>
        <p:spPr>
          <a:xfrm>
            <a:off x="6928205" y="3598736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向下箭號 19"/>
          <p:cNvSpPr/>
          <p:nvPr/>
        </p:nvSpPr>
        <p:spPr>
          <a:xfrm>
            <a:off x="6928205" y="4633729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/>
          <p:cNvSpPr txBox="1"/>
          <p:nvPr/>
        </p:nvSpPr>
        <p:spPr>
          <a:xfrm>
            <a:off x="6190457" y="972748"/>
            <a:ext cx="20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5253211" y="1364983"/>
            <a:ext cx="1674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 x 28 x 28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5253211" y="2480449"/>
            <a:ext cx="1674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25 x 26 x 26</a:t>
            </a:r>
            <a:endParaRPr lang="zh-TW" altLang="en-US" sz="24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5253211" y="3556630"/>
            <a:ext cx="1674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25 x 13 x 13</a:t>
            </a:r>
            <a:endParaRPr lang="zh-TW" altLang="en-US" sz="24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5253211" y="4613868"/>
            <a:ext cx="1674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50 x 11 x 11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5253211" y="5552297"/>
            <a:ext cx="1674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50 x 5 x 5</a:t>
            </a:r>
            <a:endParaRPr lang="zh-TW" altLang="en-US" sz="24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3267596" y="5851258"/>
            <a:ext cx="1556991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Flatten</a:t>
            </a:r>
            <a:endParaRPr lang="zh-TW" altLang="en-US" sz="2400" dirty="0"/>
          </a:p>
        </p:txBody>
      </p:sp>
      <p:sp>
        <p:nvSpPr>
          <p:cNvPr id="38" name="右彎箭號 16"/>
          <p:cNvSpPr/>
          <p:nvPr/>
        </p:nvSpPr>
        <p:spPr>
          <a:xfrm rot="10800000">
            <a:off x="4864709" y="5651583"/>
            <a:ext cx="2451998" cy="631290"/>
          </a:xfrm>
          <a:prstGeom prst="bentArrow">
            <a:avLst>
              <a:gd name="adj1" fmla="val 3658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9" name="右彎箭號 21"/>
          <p:cNvSpPr/>
          <p:nvPr/>
        </p:nvSpPr>
        <p:spPr>
          <a:xfrm rot="16200000">
            <a:off x="2152146" y="5127138"/>
            <a:ext cx="726735" cy="1398675"/>
          </a:xfrm>
          <a:prstGeom prst="bentArrow">
            <a:avLst>
              <a:gd name="adj1" fmla="val 28061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03" y="6328591"/>
            <a:ext cx="2847975" cy="266700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2178715" y="5482755"/>
            <a:ext cx="100646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1250</a:t>
            </a:r>
            <a:endParaRPr lang="zh-TW" altLang="en-US" sz="2400" dirty="0"/>
          </a:p>
        </p:txBody>
      </p:sp>
      <p:grpSp>
        <p:nvGrpSpPr>
          <p:cNvPr id="41" name="群組 40"/>
          <p:cNvGrpSpPr/>
          <p:nvPr/>
        </p:nvGrpSpPr>
        <p:grpSpPr>
          <a:xfrm>
            <a:off x="514616" y="2208309"/>
            <a:ext cx="2906568" cy="3201477"/>
            <a:chOff x="-1595803" y="3999117"/>
            <a:chExt cx="2906568" cy="3201477"/>
          </a:xfrm>
        </p:grpSpPr>
        <p:pic>
          <p:nvPicPr>
            <p:cNvPr id="45" name="圖片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-1736746" y="4748962"/>
              <a:ext cx="3201477" cy="1701788"/>
            </a:xfrm>
            <a:prstGeom prst="rect">
              <a:avLst/>
            </a:prstGeom>
          </p:spPr>
        </p:pic>
        <p:sp>
          <p:nvSpPr>
            <p:cNvPr id="46" name="文字方塊 45"/>
            <p:cNvSpPr txBox="1"/>
            <p:nvPr/>
          </p:nvSpPr>
          <p:spPr>
            <a:xfrm>
              <a:off x="-1595803" y="4773762"/>
              <a:ext cx="2906568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Fully Connected Feedforward network</a:t>
              </a:r>
              <a:endParaRPr lang="zh-TW" altLang="en-US" sz="2400" dirty="0"/>
            </a:p>
          </p:txBody>
        </p:sp>
      </p:grpSp>
      <p:sp>
        <p:nvSpPr>
          <p:cNvPr id="47" name="文字方塊 46"/>
          <p:cNvSpPr txBox="1"/>
          <p:nvPr/>
        </p:nvSpPr>
        <p:spPr>
          <a:xfrm>
            <a:off x="951029" y="1827526"/>
            <a:ext cx="20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06" y="3932234"/>
            <a:ext cx="45529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39" grpId="0" animBg="1"/>
      <p:bldP spid="40" grpId="0" animBg="1"/>
      <p:bldP spid="47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Live 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6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480786" y="2033082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6480786" y="3133094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6480786" y="4201307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6480786" y="5234559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9" name="向下箭號 11"/>
          <p:cNvSpPr/>
          <p:nvPr/>
        </p:nvSpPr>
        <p:spPr>
          <a:xfrm>
            <a:off x="7100483" y="1555337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17"/>
          <p:cNvSpPr/>
          <p:nvPr/>
        </p:nvSpPr>
        <p:spPr>
          <a:xfrm>
            <a:off x="7100483" y="2666119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下箭號 18"/>
          <p:cNvSpPr/>
          <p:nvPr/>
        </p:nvSpPr>
        <p:spPr>
          <a:xfrm>
            <a:off x="7100483" y="375776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9"/>
          <p:cNvSpPr/>
          <p:nvPr/>
        </p:nvSpPr>
        <p:spPr>
          <a:xfrm>
            <a:off x="7100483" y="479275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6362735" y="1131774"/>
            <a:ext cx="20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335520" y="1895827"/>
            <a:ext cx="112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25 3x3 filters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346231" y="4064052"/>
            <a:ext cx="112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50 3x3 filters</a:t>
            </a:r>
            <a:endParaRPr lang="zh-TW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208553" y="154240"/>
            <a:ext cx="3547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What does CNN learn?</a:t>
            </a:r>
            <a:endParaRPr lang="zh-TW" altLang="en-US" sz="2800" b="1" i="1" u="sng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5335520" y="4875188"/>
            <a:ext cx="1674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50 x 11 x 11</a:t>
            </a:r>
            <a:endParaRPr lang="zh-TW" altLang="en-US" sz="2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263673" y="683359"/>
            <a:ext cx="413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output of the k-</a:t>
            </a:r>
            <a:r>
              <a:rPr lang="en-US" altLang="zh-TW" sz="2400" dirty="0" err="1"/>
              <a:t>th</a:t>
            </a:r>
            <a:r>
              <a:rPr lang="en-US" altLang="zh-TW" sz="2400" dirty="0"/>
              <a:t> filter is a 11 x 11 matrix.</a:t>
            </a:r>
            <a:endParaRPr lang="zh-TW" altLang="en-US" sz="2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263673" y="1437156"/>
            <a:ext cx="3279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Degree of the activation of the k-</a:t>
            </a:r>
            <a:r>
              <a:rPr lang="en-US" altLang="zh-TW" sz="2400" dirty="0" err="1"/>
              <a:t>th</a:t>
            </a:r>
            <a:r>
              <a:rPr lang="en-US" altLang="zh-TW" sz="2400" dirty="0"/>
              <a:t> filter: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011329" y="1579284"/>
                <a:ext cx="2120901" cy="1079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329" y="1579284"/>
                <a:ext cx="2120901" cy="10793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1453090" y="3757762"/>
            <a:ext cx="2910123" cy="2700673"/>
            <a:chOff x="1118013" y="4102561"/>
            <a:chExt cx="2910123" cy="2700673"/>
          </a:xfrm>
        </p:grpSpPr>
        <p:sp>
          <p:nvSpPr>
            <p:cNvPr id="23" name="橢圓 22"/>
            <p:cNvSpPr/>
            <p:nvPr/>
          </p:nvSpPr>
          <p:spPr>
            <a:xfrm>
              <a:off x="1134682" y="4135484"/>
              <a:ext cx="630000" cy="63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24" name="橢圓 23"/>
            <p:cNvSpPr/>
            <p:nvPr/>
          </p:nvSpPr>
          <p:spPr>
            <a:xfrm>
              <a:off x="1976511" y="4135484"/>
              <a:ext cx="630000" cy="63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-1</a:t>
              </a:r>
              <a:endParaRPr lang="zh-TW" altLang="en-US" sz="2400" dirty="0"/>
            </a:p>
          </p:txBody>
        </p:sp>
        <p:sp>
          <p:nvSpPr>
            <p:cNvPr id="26" name="橢圓 25"/>
            <p:cNvSpPr/>
            <p:nvPr/>
          </p:nvSpPr>
          <p:spPr>
            <a:xfrm>
              <a:off x="3398136" y="4135484"/>
              <a:ext cx="630000" cy="63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-1</a:t>
              </a:r>
              <a:endParaRPr lang="zh-TW" altLang="en-US" sz="2400" dirty="0"/>
            </a:p>
          </p:txBody>
        </p:sp>
        <p:sp>
          <p:nvSpPr>
            <p:cNvPr id="27" name="橢圓 26"/>
            <p:cNvSpPr/>
            <p:nvPr/>
          </p:nvSpPr>
          <p:spPr>
            <a:xfrm>
              <a:off x="1134682" y="4935584"/>
              <a:ext cx="630000" cy="63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-3</a:t>
              </a:r>
              <a:endParaRPr lang="zh-TW" altLang="en-US" sz="2400" dirty="0"/>
            </a:p>
          </p:txBody>
        </p:sp>
        <p:sp>
          <p:nvSpPr>
            <p:cNvPr id="28" name="橢圓 27"/>
            <p:cNvSpPr/>
            <p:nvPr/>
          </p:nvSpPr>
          <p:spPr>
            <a:xfrm>
              <a:off x="1976511" y="4935584"/>
              <a:ext cx="630000" cy="63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30" name="橢圓 29"/>
            <p:cNvSpPr/>
            <p:nvPr/>
          </p:nvSpPr>
          <p:spPr>
            <a:xfrm>
              <a:off x="3384571" y="4935584"/>
              <a:ext cx="630000" cy="63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-3</a:t>
              </a:r>
              <a:endParaRPr lang="zh-TW" altLang="en-US" sz="2400" dirty="0"/>
            </a:p>
          </p:txBody>
        </p:sp>
        <p:sp>
          <p:nvSpPr>
            <p:cNvPr id="35" name="橢圓 34"/>
            <p:cNvSpPr/>
            <p:nvPr/>
          </p:nvSpPr>
          <p:spPr>
            <a:xfrm>
              <a:off x="1118013" y="6173234"/>
              <a:ext cx="630000" cy="63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sp>
          <p:nvSpPr>
            <p:cNvPr id="36" name="橢圓 35"/>
            <p:cNvSpPr/>
            <p:nvPr/>
          </p:nvSpPr>
          <p:spPr>
            <a:xfrm>
              <a:off x="1959842" y="6173234"/>
              <a:ext cx="630000" cy="63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-2</a:t>
              </a:r>
              <a:endParaRPr lang="zh-TW" altLang="en-US" sz="2400" dirty="0"/>
            </a:p>
          </p:txBody>
        </p:sp>
        <p:sp>
          <p:nvSpPr>
            <p:cNvPr id="38" name="橢圓 37"/>
            <p:cNvSpPr/>
            <p:nvPr/>
          </p:nvSpPr>
          <p:spPr>
            <a:xfrm>
              <a:off x="3377908" y="6173234"/>
              <a:ext cx="630000" cy="630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-1</a:t>
              </a:r>
              <a:endParaRPr lang="zh-TW" altLang="en-US" sz="2400" dirty="0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2678192" y="4102561"/>
              <a:ext cx="708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2669589" y="5012248"/>
              <a:ext cx="708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  <p:sp>
          <p:nvSpPr>
            <p:cNvPr id="45" name="文字方塊 44"/>
            <p:cNvSpPr txBox="1"/>
            <p:nvPr/>
          </p:nvSpPr>
          <p:spPr>
            <a:xfrm rot="5400000">
              <a:off x="1211229" y="5666561"/>
              <a:ext cx="708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  <p:sp>
          <p:nvSpPr>
            <p:cNvPr id="46" name="文字方塊 45"/>
            <p:cNvSpPr txBox="1"/>
            <p:nvPr/>
          </p:nvSpPr>
          <p:spPr>
            <a:xfrm rot="5400000">
              <a:off x="2053058" y="5666561"/>
              <a:ext cx="708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2676252" y="6206283"/>
              <a:ext cx="708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  <p:sp>
          <p:nvSpPr>
            <p:cNvPr id="48" name="文字方塊 47"/>
            <p:cNvSpPr txBox="1"/>
            <p:nvPr/>
          </p:nvSpPr>
          <p:spPr>
            <a:xfrm rot="5400000">
              <a:off x="3443144" y="5706109"/>
              <a:ext cx="708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字方塊 49"/>
              <p:cNvSpPr txBox="1"/>
              <p:nvPr/>
            </p:nvSpPr>
            <p:spPr>
              <a:xfrm>
                <a:off x="2844768" y="4284606"/>
                <a:ext cx="520720" cy="514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0" name="文字方塊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768" y="4284606"/>
                <a:ext cx="520720" cy="5142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左大括弧 50"/>
          <p:cNvSpPr/>
          <p:nvPr/>
        </p:nvSpPr>
        <p:spPr>
          <a:xfrm>
            <a:off x="1170290" y="3866718"/>
            <a:ext cx="282800" cy="2591717"/>
          </a:xfrm>
          <a:prstGeom prst="leftBrace">
            <a:avLst>
              <a:gd name="adj1" fmla="val 299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左大括弧 52"/>
          <p:cNvSpPr/>
          <p:nvPr/>
        </p:nvSpPr>
        <p:spPr>
          <a:xfrm rot="5400000">
            <a:off x="2801702" y="2264254"/>
            <a:ext cx="243810" cy="2879211"/>
          </a:xfrm>
          <a:prstGeom prst="leftBrace">
            <a:avLst>
              <a:gd name="adj1" fmla="val 299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/>
          <p:cNvSpPr txBox="1"/>
          <p:nvPr/>
        </p:nvSpPr>
        <p:spPr>
          <a:xfrm>
            <a:off x="2584090" y="3116952"/>
            <a:ext cx="679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11</a:t>
            </a:r>
            <a:endParaRPr lang="zh-TW" altLang="en-US" sz="2400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526389" y="4905785"/>
            <a:ext cx="679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11</a:t>
            </a:r>
            <a:endParaRPr lang="zh-TW" altLang="en-US" sz="2400" dirty="0"/>
          </a:p>
        </p:txBody>
      </p:sp>
      <p:sp>
        <p:nvSpPr>
          <p:cNvPr id="56" name="文字方塊 55"/>
          <p:cNvSpPr txBox="1"/>
          <p:nvPr/>
        </p:nvSpPr>
        <p:spPr>
          <a:xfrm>
            <a:off x="7074966" y="649262"/>
            <a:ext cx="62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x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/>
              <p:cNvSpPr txBox="1"/>
              <p:nvPr/>
            </p:nvSpPr>
            <p:spPr>
              <a:xfrm>
                <a:off x="351734" y="2654393"/>
                <a:ext cx="2274854" cy="498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7" name="文字方塊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34" y="2654393"/>
                <a:ext cx="2274854" cy="498278"/>
              </a:xfrm>
              <a:prstGeom prst="rect">
                <a:avLst/>
              </a:prstGeom>
              <a:blipFill>
                <a:blip r:embed="rId4"/>
                <a:stretch>
                  <a:fillRect l="-1609" r="-536" b="-97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文字方塊 57"/>
          <p:cNvSpPr txBox="1"/>
          <p:nvPr/>
        </p:nvSpPr>
        <p:spPr>
          <a:xfrm>
            <a:off x="2626588" y="2636516"/>
            <a:ext cx="2390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(gradient ascent)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55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50" grpId="0"/>
      <p:bldP spid="51" grpId="0" animBg="1"/>
      <p:bldP spid="53" grpId="0" animBg="1"/>
      <p:bldP spid="54" grpId="0"/>
      <p:bldP spid="55" grpId="0"/>
      <p:bldP spid="56" grpId="0"/>
      <p:bldP spid="57" grpId="0"/>
      <p:bldP spid="58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3" y="3381127"/>
            <a:ext cx="4079621" cy="302784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80786" y="2033082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6480786" y="3133094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6480786" y="4201307"/>
            <a:ext cx="1736724" cy="5564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6480786" y="5234559"/>
            <a:ext cx="1736724" cy="5564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9" name="向下箭號 11"/>
          <p:cNvSpPr/>
          <p:nvPr/>
        </p:nvSpPr>
        <p:spPr>
          <a:xfrm>
            <a:off x="7100483" y="1555337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17"/>
          <p:cNvSpPr/>
          <p:nvPr/>
        </p:nvSpPr>
        <p:spPr>
          <a:xfrm>
            <a:off x="7100483" y="2666119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下箭號 18"/>
          <p:cNvSpPr/>
          <p:nvPr/>
        </p:nvSpPr>
        <p:spPr>
          <a:xfrm>
            <a:off x="7100483" y="3757762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9"/>
          <p:cNvSpPr/>
          <p:nvPr/>
        </p:nvSpPr>
        <p:spPr>
          <a:xfrm>
            <a:off x="7100483" y="4792755"/>
            <a:ext cx="545690" cy="4418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6362735" y="1131774"/>
            <a:ext cx="204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335520" y="1895827"/>
            <a:ext cx="112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25 3x3 filters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346231" y="4064052"/>
            <a:ext cx="112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50 3x3 filters</a:t>
            </a:r>
            <a:endParaRPr lang="zh-TW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208553" y="154240"/>
            <a:ext cx="3547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What does CNN learn?</a:t>
            </a:r>
            <a:endParaRPr lang="zh-TW" altLang="en-US" sz="2800" b="1" i="1" u="sng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5335520" y="4875188"/>
            <a:ext cx="1674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50 x 11 x 11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63673" y="683359"/>
            <a:ext cx="413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output of the k-</a:t>
            </a:r>
            <a:r>
              <a:rPr lang="en-US" altLang="zh-TW" sz="2400" dirty="0" err="1"/>
              <a:t>th</a:t>
            </a:r>
            <a:r>
              <a:rPr lang="en-US" altLang="zh-TW" sz="2400" dirty="0"/>
              <a:t> filter is a 11 x 11 matrix.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263673" y="1437156"/>
            <a:ext cx="3279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Degree of the activation of the k-</a:t>
            </a:r>
            <a:r>
              <a:rPr lang="en-US" altLang="zh-TW" sz="2400" dirty="0" err="1"/>
              <a:t>th</a:t>
            </a:r>
            <a:r>
              <a:rPr lang="en-US" altLang="zh-TW" sz="2400" dirty="0"/>
              <a:t> filter: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3011329" y="1579284"/>
                <a:ext cx="2120901" cy="1079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329" y="1579284"/>
                <a:ext cx="2120901" cy="1079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351734" y="2654393"/>
                <a:ext cx="2274854" cy="498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34" y="2654393"/>
                <a:ext cx="2274854" cy="498278"/>
              </a:xfrm>
              <a:prstGeom prst="rect">
                <a:avLst/>
              </a:prstGeom>
              <a:blipFill>
                <a:blip r:embed="rId4"/>
                <a:stretch>
                  <a:fillRect l="-1609" r="-536" b="-97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字方塊 26"/>
          <p:cNvSpPr txBox="1"/>
          <p:nvPr/>
        </p:nvSpPr>
        <p:spPr>
          <a:xfrm>
            <a:off x="2626588" y="2636516"/>
            <a:ext cx="2390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(gradient ascent)</a:t>
            </a:r>
            <a:endParaRPr lang="zh-TW" altLang="en-US" sz="24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4718414" y="6001444"/>
            <a:ext cx="210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For each filter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129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27" y="1656545"/>
            <a:ext cx="3419451" cy="3419451"/>
          </a:xfrm>
        </p:spPr>
      </p:pic>
      <p:sp>
        <p:nvSpPr>
          <p:cNvPr id="5" name="矩形 4"/>
          <p:cNvSpPr/>
          <p:nvPr/>
        </p:nvSpPr>
        <p:spPr>
          <a:xfrm>
            <a:off x="6556986" y="1019607"/>
            <a:ext cx="1736724" cy="4058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6556986" y="1701377"/>
            <a:ext cx="1736724" cy="4154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7" name="向下箭號 17"/>
          <p:cNvSpPr/>
          <p:nvPr/>
        </p:nvSpPr>
        <p:spPr>
          <a:xfrm>
            <a:off x="7189383" y="1395249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777234" y="270229"/>
            <a:ext cx="129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9" name="向下箭號 17"/>
          <p:cNvSpPr/>
          <p:nvPr/>
        </p:nvSpPr>
        <p:spPr>
          <a:xfrm>
            <a:off x="7189471" y="2126507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17"/>
          <p:cNvSpPr/>
          <p:nvPr/>
        </p:nvSpPr>
        <p:spPr>
          <a:xfrm>
            <a:off x="7190603" y="717876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556986" y="2464910"/>
            <a:ext cx="1736724" cy="4058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Convolution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556986" y="3146680"/>
            <a:ext cx="1736724" cy="4154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Max Pooling</a:t>
            </a:r>
            <a:endParaRPr lang="zh-TW" altLang="en-US" sz="2400" dirty="0"/>
          </a:p>
        </p:txBody>
      </p:sp>
      <p:sp>
        <p:nvSpPr>
          <p:cNvPr id="13" name="向下箭號 17"/>
          <p:cNvSpPr/>
          <p:nvPr/>
        </p:nvSpPr>
        <p:spPr>
          <a:xfrm>
            <a:off x="7189383" y="2840552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下箭號 17"/>
          <p:cNvSpPr/>
          <p:nvPr/>
        </p:nvSpPr>
        <p:spPr>
          <a:xfrm>
            <a:off x="7189471" y="3571810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556985" y="3899366"/>
            <a:ext cx="1736724" cy="4154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flatten</a:t>
            </a:r>
            <a:endParaRPr lang="zh-TW" altLang="en-US" sz="24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628523" y="4736334"/>
            <a:ext cx="1619048" cy="1752381"/>
          </a:xfrm>
          <a:prstGeom prst="rect">
            <a:avLst/>
          </a:prstGeom>
        </p:spPr>
      </p:pic>
      <p:sp>
        <p:nvSpPr>
          <p:cNvPr id="17" name="向下箭號 17"/>
          <p:cNvSpPr/>
          <p:nvPr/>
        </p:nvSpPr>
        <p:spPr>
          <a:xfrm>
            <a:off x="7189383" y="4361820"/>
            <a:ext cx="545690" cy="3275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6242135" y="6089429"/>
                <a:ext cx="38638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135" y="6089429"/>
                <a:ext cx="38638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單箭頭接點 18"/>
          <p:cNvCxnSpPr/>
          <p:nvPr/>
        </p:nvCxnSpPr>
        <p:spPr>
          <a:xfrm flipH="1">
            <a:off x="6628523" y="6180839"/>
            <a:ext cx="498783" cy="18020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208553" y="154240"/>
            <a:ext cx="3547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What does CNN learn?</a:t>
            </a:r>
            <a:endParaRPr lang="zh-TW" altLang="en-US" sz="2800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894373" y="976432"/>
                <a:ext cx="2225738" cy="503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73" y="976432"/>
                <a:ext cx="2225738" cy="503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24"/>
          <p:cNvSpPr txBox="1"/>
          <p:nvPr/>
        </p:nvSpPr>
        <p:spPr>
          <a:xfrm>
            <a:off x="3529887" y="993455"/>
            <a:ext cx="231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Can we see digits?</a:t>
            </a:r>
            <a:endParaRPr lang="zh-TW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1659027" y="2323857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0</a:t>
            </a:r>
            <a:endParaRPr lang="zh-TW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2865470" y="2327498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4057600" y="2327498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1659026" y="3534737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2858312" y="3547243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4057599" y="3534737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32" name="矩形 31"/>
          <p:cNvSpPr/>
          <p:nvPr/>
        </p:nvSpPr>
        <p:spPr>
          <a:xfrm>
            <a:off x="1659025" y="4745617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2865470" y="4745617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7</a:t>
            </a:r>
            <a:endParaRPr lang="zh-TW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4057598" y="4703781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8</a:t>
            </a:r>
            <a:endParaRPr lang="zh-TW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493606" y="5407744"/>
            <a:ext cx="575029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Roboto"/>
              </a:rPr>
              <a:t>Deep Neural Networks are Easily Fooled</a:t>
            </a:r>
          </a:p>
          <a:p>
            <a:r>
              <a:rPr lang="en-US" altLang="zh-TW" dirty="0"/>
              <a:t>https://www.youtube.com/watch?v=M2IebCN9Ht4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31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What does CNN learn?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11" y="2833591"/>
            <a:ext cx="3406825" cy="3406825"/>
          </a:xfrm>
        </p:spPr>
      </p:pic>
      <p:sp>
        <p:nvSpPr>
          <p:cNvPr id="15" name="矩形 14"/>
          <p:cNvSpPr/>
          <p:nvPr/>
        </p:nvSpPr>
        <p:spPr>
          <a:xfrm>
            <a:off x="4875113" y="3471508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0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081556" y="3475149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7273686" y="3475149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4875112" y="4682388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6074398" y="4694894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7273685" y="4682388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4875111" y="5893268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6081556" y="5893268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7</a:t>
            </a:r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7273684" y="5851432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8</a:t>
            </a:r>
            <a:endParaRPr lang="zh-TW" altLang="en-US" dirty="0"/>
          </a:p>
        </p:txBody>
      </p:sp>
      <p:pic>
        <p:nvPicPr>
          <p:cNvPr id="25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02" y="2820967"/>
            <a:ext cx="3419451" cy="341945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760502" y="3488279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0</a:t>
            </a:r>
            <a:endParaRPr lang="zh-TW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1966945" y="3491920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3159075" y="3491920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760501" y="4699159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30" name="矩形 29"/>
          <p:cNvSpPr/>
          <p:nvPr/>
        </p:nvSpPr>
        <p:spPr>
          <a:xfrm>
            <a:off x="1959787" y="4711665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3159074" y="4699159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32" name="矩形 31"/>
          <p:cNvSpPr/>
          <p:nvPr/>
        </p:nvSpPr>
        <p:spPr>
          <a:xfrm>
            <a:off x="760500" y="5910039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1966945" y="5910039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7</a:t>
            </a:r>
            <a:endParaRPr lang="zh-TW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3159073" y="5868203"/>
            <a:ext cx="298025" cy="33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8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1357358" y="1965890"/>
                <a:ext cx="2225738" cy="503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358" y="1965890"/>
                <a:ext cx="2225738" cy="503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4179953" y="1718894"/>
                <a:ext cx="4813239" cy="9545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953" y="1718894"/>
                <a:ext cx="4813239" cy="9545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字方塊 36"/>
          <p:cNvSpPr txBox="1"/>
          <p:nvPr/>
        </p:nvSpPr>
        <p:spPr>
          <a:xfrm>
            <a:off x="6964775" y="933450"/>
            <a:ext cx="1719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Over all pixel values</a:t>
            </a:r>
            <a:endParaRPr lang="zh-TW" altLang="en-US" sz="2400" dirty="0"/>
          </a:p>
        </p:txBody>
      </p:sp>
      <p:sp>
        <p:nvSpPr>
          <p:cNvPr id="38" name="矩形 37"/>
          <p:cNvSpPr/>
          <p:nvPr/>
        </p:nvSpPr>
        <p:spPr>
          <a:xfrm>
            <a:off x="7273684" y="1736553"/>
            <a:ext cx="1101690" cy="936897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63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6" grpId="0"/>
      <p:bldP spid="37" grpId="0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Fully Connect Feedforward Network</a:t>
            </a:r>
            <a:endParaRPr lang="zh-TW" altLang="en-US" dirty="0"/>
          </a:p>
        </p:txBody>
      </p:sp>
      <p:cxnSp>
        <p:nvCxnSpPr>
          <p:cNvPr id="13" name="直線單箭頭接點 12"/>
          <p:cNvCxnSpPr/>
          <p:nvPr/>
        </p:nvCxnSpPr>
        <p:spPr>
          <a:xfrm>
            <a:off x="7621461" y="3766881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7621461" y="2107285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橢圓 19"/>
          <p:cNvSpPr/>
          <p:nvPr/>
        </p:nvSpPr>
        <p:spPr>
          <a:xfrm>
            <a:off x="2725104" y="1896413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713821" y="344410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4928526" y="1865715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4947448" y="3438391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7082219" y="1838484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7123909" y="3438391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4" name="群組 83"/>
          <p:cNvGrpSpPr/>
          <p:nvPr/>
        </p:nvGrpSpPr>
        <p:grpSpPr>
          <a:xfrm>
            <a:off x="1108899" y="2172641"/>
            <a:ext cx="1588876" cy="1638300"/>
            <a:chOff x="1013669" y="3459098"/>
            <a:chExt cx="1588876" cy="1638300"/>
          </a:xfrm>
        </p:grpSpPr>
        <p:cxnSp>
          <p:nvCxnSpPr>
            <p:cNvPr id="50" name="直線單箭頭接點 49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群組 82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48" name="直線單箭頭接點 47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單箭頭接點 50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單箭頭接點 79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群組 84"/>
          <p:cNvGrpSpPr/>
          <p:nvPr/>
        </p:nvGrpSpPr>
        <p:grpSpPr>
          <a:xfrm>
            <a:off x="3327206" y="2157954"/>
            <a:ext cx="1588876" cy="1638300"/>
            <a:chOff x="1013669" y="3459098"/>
            <a:chExt cx="1588876" cy="1638300"/>
          </a:xfrm>
        </p:grpSpPr>
        <p:cxnSp>
          <p:nvCxnSpPr>
            <p:cNvPr id="86" name="直線單箭頭接點 85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群組 86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88" name="直線單箭頭接點 87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單箭頭接點 88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單箭頭接點 89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1" name="群組 90"/>
          <p:cNvGrpSpPr/>
          <p:nvPr/>
        </p:nvGrpSpPr>
        <p:grpSpPr>
          <a:xfrm>
            <a:off x="5527144" y="2138036"/>
            <a:ext cx="1588876" cy="1638300"/>
            <a:chOff x="1013669" y="3459098"/>
            <a:chExt cx="1588876" cy="1638300"/>
          </a:xfrm>
        </p:grpSpPr>
        <p:cxnSp>
          <p:nvCxnSpPr>
            <p:cNvPr id="92" name="直線單箭頭接點 91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群組 92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94" name="直線單箭頭接點 93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單箭頭接點 94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線單箭頭接點 95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手繪多邊形 103"/>
          <p:cNvSpPr/>
          <p:nvPr/>
        </p:nvSpPr>
        <p:spPr>
          <a:xfrm>
            <a:off x="2780137" y="3569921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手繪多邊形 105"/>
          <p:cNvSpPr/>
          <p:nvPr/>
        </p:nvSpPr>
        <p:spPr>
          <a:xfrm>
            <a:off x="2761527" y="1980480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手繪多邊形 106"/>
          <p:cNvSpPr/>
          <p:nvPr/>
        </p:nvSpPr>
        <p:spPr>
          <a:xfrm>
            <a:off x="4990449" y="1991663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手繪多邊形 107"/>
          <p:cNvSpPr/>
          <p:nvPr/>
        </p:nvSpPr>
        <p:spPr>
          <a:xfrm>
            <a:off x="5006793" y="3514992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手繪多邊形 108"/>
          <p:cNvSpPr/>
          <p:nvPr/>
        </p:nvSpPr>
        <p:spPr>
          <a:xfrm>
            <a:off x="7139390" y="1930243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手繪多邊形 109"/>
          <p:cNvSpPr/>
          <p:nvPr/>
        </p:nvSpPr>
        <p:spPr>
          <a:xfrm>
            <a:off x="7186477" y="3548427"/>
            <a:ext cx="469900" cy="354083"/>
          </a:xfrm>
          <a:custGeom>
            <a:avLst/>
            <a:gdLst>
              <a:gd name="connsiteX0" fmla="*/ 469900 w 469900"/>
              <a:gd name="connsiteY0" fmla="*/ 5192 h 354083"/>
              <a:gd name="connsiteX1" fmla="*/ 254000 w 469900"/>
              <a:gd name="connsiteY1" fmla="*/ 43292 h 354083"/>
              <a:gd name="connsiteX2" fmla="*/ 139700 w 469900"/>
              <a:gd name="connsiteY2" fmla="*/ 322692 h 354083"/>
              <a:gd name="connsiteX3" fmla="*/ 0 w 469900"/>
              <a:gd name="connsiteY3" fmla="*/ 335392 h 3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354083">
                <a:moveTo>
                  <a:pt x="469900" y="5192"/>
                </a:moveTo>
                <a:cubicBezTo>
                  <a:pt x="389466" y="-2217"/>
                  <a:pt x="309033" y="-9625"/>
                  <a:pt x="254000" y="43292"/>
                </a:cubicBezTo>
                <a:cubicBezTo>
                  <a:pt x="198967" y="96209"/>
                  <a:pt x="182033" y="274009"/>
                  <a:pt x="139700" y="322692"/>
                </a:cubicBezTo>
                <a:cubicBezTo>
                  <a:pt x="97367" y="371375"/>
                  <a:pt x="48683" y="353383"/>
                  <a:pt x="0" y="33539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3" name="文字方塊 112"/>
          <p:cNvSpPr txBox="1"/>
          <p:nvPr/>
        </p:nvSpPr>
        <p:spPr>
          <a:xfrm>
            <a:off x="1707829" y="1693279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14" name="文字方塊 113"/>
          <p:cNvSpPr txBox="1"/>
          <p:nvPr/>
        </p:nvSpPr>
        <p:spPr>
          <a:xfrm>
            <a:off x="1874920" y="2281596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115" name="文字方塊 114"/>
          <p:cNvSpPr txBox="1"/>
          <p:nvPr/>
        </p:nvSpPr>
        <p:spPr>
          <a:xfrm>
            <a:off x="1572624" y="3798726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16" name="文字方塊 115"/>
          <p:cNvSpPr txBox="1"/>
          <p:nvPr/>
        </p:nvSpPr>
        <p:spPr>
          <a:xfrm>
            <a:off x="1724903" y="3228414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17" name="矩形 116"/>
          <p:cNvSpPr/>
          <p:nvPr/>
        </p:nvSpPr>
        <p:spPr>
          <a:xfrm>
            <a:off x="2471151" y="2657649"/>
            <a:ext cx="458287" cy="44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9" name="直線單箭頭接點 118"/>
          <p:cNvCxnSpPr/>
          <p:nvPr/>
        </p:nvCxnSpPr>
        <p:spPr>
          <a:xfrm flipV="1">
            <a:off x="2698053" y="2274449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文字方塊 119"/>
          <p:cNvSpPr txBox="1"/>
          <p:nvPr/>
        </p:nvSpPr>
        <p:spPr>
          <a:xfrm>
            <a:off x="2487759" y="2651189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32" name="矩形 131"/>
          <p:cNvSpPr/>
          <p:nvPr/>
        </p:nvSpPr>
        <p:spPr>
          <a:xfrm>
            <a:off x="2480676" y="4206988"/>
            <a:ext cx="458287" cy="44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3" name="直線單箭頭接點 132"/>
          <p:cNvCxnSpPr/>
          <p:nvPr/>
        </p:nvCxnSpPr>
        <p:spPr>
          <a:xfrm flipV="1">
            <a:off x="2707578" y="3823788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文字方塊 133"/>
          <p:cNvSpPr txBox="1"/>
          <p:nvPr/>
        </p:nvSpPr>
        <p:spPr>
          <a:xfrm>
            <a:off x="2497284" y="4200528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38" name="文字方塊 137"/>
          <p:cNvSpPr txBox="1"/>
          <p:nvPr/>
        </p:nvSpPr>
        <p:spPr>
          <a:xfrm>
            <a:off x="3109050" y="1602027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0.73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39" name="文字方塊 138"/>
          <p:cNvSpPr txBox="1"/>
          <p:nvPr/>
        </p:nvSpPr>
        <p:spPr>
          <a:xfrm>
            <a:off x="3075361" y="3207558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0.5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40" name="文字方塊 139"/>
          <p:cNvSpPr txBox="1"/>
          <p:nvPr/>
        </p:nvSpPr>
        <p:spPr>
          <a:xfrm>
            <a:off x="3953237" y="1672423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sp>
        <p:nvSpPr>
          <p:cNvPr id="141" name="文字方塊 140"/>
          <p:cNvSpPr txBox="1"/>
          <p:nvPr/>
        </p:nvSpPr>
        <p:spPr>
          <a:xfrm>
            <a:off x="4120328" y="2260740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2" name="文字方塊 141"/>
          <p:cNvSpPr txBox="1"/>
          <p:nvPr/>
        </p:nvSpPr>
        <p:spPr>
          <a:xfrm>
            <a:off x="3818032" y="3777870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3" name="文字方塊 142"/>
          <p:cNvSpPr txBox="1"/>
          <p:nvPr/>
        </p:nvSpPr>
        <p:spPr>
          <a:xfrm>
            <a:off x="3970311" y="3207558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144" name="文字方塊 143"/>
          <p:cNvSpPr txBox="1"/>
          <p:nvPr/>
        </p:nvSpPr>
        <p:spPr>
          <a:xfrm>
            <a:off x="6126016" y="1673340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45" name="文字方塊 144"/>
          <p:cNvSpPr txBox="1"/>
          <p:nvPr/>
        </p:nvSpPr>
        <p:spPr>
          <a:xfrm>
            <a:off x="6293107" y="2261657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46" name="文字方塊 145"/>
          <p:cNvSpPr txBox="1"/>
          <p:nvPr/>
        </p:nvSpPr>
        <p:spPr>
          <a:xfrm>
            <a:off x="5990811" y="3778787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4</a:t>
            </a:r>
            <a:endParaRPr lang="zh-TW" altLang="en-US" sz="2400" dirty="0"/>
          </a:p>
        </p:txBody>
      </p:sp>
      <p:sp>
        <p:nvSpPr>
          <p:cNvPr id="147" name="文字方塊 146"/>
          <p:cNvSpPr txBox="1"/>
          <p:nvPr/>
        </p:nvSpPr>
        <p:spPr>
          <a:xfrm>
            <a:off x="6143090" y="3208475"/>
            <a:ext cx="715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-1</a:t>
            </a:r>
            <a:endParaRPr lang="zh-TW" altLang="en-US" sz="2400" dirty="0"/>
          </a:p>
        </p:txBody>
      </p:sp>
      <p:sp>
        <p:nvSpPr>
          <p:cNvPr id="150" name="文字方塊 149"/>
          <p:cNvSpPr txBox="1"/>
          <p:nvPr/>
        </p:nvSpPr>
        <p:spPr>
          <a:xfrm>
            <a:off x="5215605" y="1556516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0.72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51" name="文字方塊 150"/>
          <p:cNvSpPr txBox="1"/>
          <p:nvPr/>
        </p:nvSpPr>
        <p:spPr>
          <a:xfrm>
            <a:off x="5275156" y="3270969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0.12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54" name="文字方塊 153"/>
          <p:cNvSpPr txBox="1"/>
          <p:nvPr/>
        </p:nvSpPr>
        <p:spPr>
          <a:xfrm>
            <a:off x="7540144" y="1574623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0.51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55" name="文字方塊 154"/>
          <p:cNvSpPr txBox="1"/>
          <p:nvPr/>
        </p:nvSpPr>
        <p:spPr>
          <a:xfrm>
            <a:off x="7621461" y="3228414"/>
            <a:ext cx="81164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0.85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4673795" y="2645534"/>
            <a:ext cx="458287" cy="44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9" name="直線單箭頭接點 98"/>
          <p:cNvCxnSpPr/>
          <p:nvPr/>
        </p:nvCxnSpPr>
        <p:spPr>
          <a:xfrm flipV="1">
            <a:off x="4900697" y="2262334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文字方塊 101"/>
          <p:cNvSpPr txBox="1"/>
          <p:nvPr/>
        </p:nvSpPr>
        <p:spPr>
          <a:xfrm>
            <a:off x="4690403" y="2639074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18" name="矩形 117"/>
          <p:cNvSpPr/>
          <p:nvPr/>
        </p:nvSpPr>
        <p:spPr>
          <a:xfrm>
            <a:off x="4676173" y="4169857"/>
            <a:ext cx="458287" cy="44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2" name="直線單箭頭接點 121"/>
          <p:cNvCxnSpPr/>
          <p:nvPr/>
        </p:nvCxnSpPr>
        <p:spPr>
          <a:xfrm flipV="1">
            <a:off x="4903075" y="3786657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文字方塊 123"/>
          <p:cNvSpPr txBox="1"/>
          <p:nvPr/>
        </p:nvSpPr>
        <p:spPr>
          <a:xfrm>
            <a:off x="4692781" y="4163397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126" name="矩形 125"/>
          <p:cNvSpPr/>
          <p:nvPr/>
        </p:nvSpPr>
        <p:spPr>
          <a:xfrm>
            <a:off x="6852035" y="2640342"/>
            <a:ext cx="458287" cy="44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7" name="直線單箭頭接點 126"/>
          <p:cNvCxnSpPr/>
          <p:nvPr/>
        </p:nvCxnSpPr>
        <p:spPr>
          <a:xfrm flipV="1">
            <a:off x="7078937" y="2257142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字方塊 127"/>
          <p:cNvSpPr txBox="1"/>
          <p:nvPr/>
        </p:nvSpPr>
        <p:spPr>
          <a:xfrm>
            <a:off x="6868643" y="2633882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-2</a:t>
            </a:r>
            <a:endParaRPr lang="zh-TW" altLang="en-US" sz="2400" dirty="0"/>
          </a:p>
        </p:txBody>
      </p:sp>
      <p:sp>
        <p:nvSpPr>
          <p:cNvPr id="130" name="矩形 129"/>
          <p:cNvSpPr/>
          <p:nvPr/>
        </p:nvSpPr>
        <p:spPr>
          <a:xfrm>
            <a:off x="6906115" y="4197178"/>
            <a:ext cx="458287" cy="448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8" name="直線單箭頭接點 147"/>
          <p:cNvCxnSpPr/>
          <p:nvPr/>
        </p:nvCxnSpPr>
        <p:spPr>
          <a:xfrm flipV="1">
            <a:off x="7133017" y="3813978"/>
            <a:ext cx="0" cy="3841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字方塊 148"/>
          <p:cNvSpPr txBox="1"/>
          <p:nvPr/>
        </p:nvSpPr>
        <p:spPr>
          <a:xfrm>
            <a:off x="6922723" y="4190718"/>
            <a:ext cx="44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字方塊 102"/>
              <p:cNvSpPr txBox="1"/>
              <p:nvPr/>
            </p:nvSpPr>
            <p:spPr>
              <a:xfrm>
                <a:off x="6601613" y="4767195"/>
                <a:ext cx="2192908" cy="623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.51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0.85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3" name="文字方塊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613" y="4767195"/>
                <a:ext cx="2192908" cy="62331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89202" y="5550780"/>
                <a:ext cx="6051338" cy="523220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Given parameters </a:t>
                </a:r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800" dirty="0"/>
                  <a:t>, define a function 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02" y="5550780"/>
                <a:ext cx="6051338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文字方塊 120"/>
              <p:cNvSpPr txBox="1"/>
              <p:nvPr/>
            </p:nvSpPr>
            <p:spPr>
              <a:xfrm>
                <a:off x="4030674" y="4774697"/>
                <a:ext cx="2422137" cy="615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.62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0.83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1" name="文字方塊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674" y="4774697"/>
                <a:ext cx="2422137" cy="6158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矩形 134"/>
          <p:cNvSpPr/>
          <p:nvPr/>
        </p:nvSpPr>
        <p:spPr>
          <a:xfrm>
            <a:off x="748793" y="1991663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6" name="矩形 135"/>
          <p:cNvSpPr/>
          <p:nvPr/>
        </p:nvSpPr>
        <p:spPr>
          <a:xfrm>
            <a:off x="717550" y="3633436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2" name="文字方塊 151"/>
          <p:cNvSpPr txBox="1"/>
          <p:nvPr/>
        </p:nvSpPr>
        <p:spPr>
          <a:xfrm>
            <a:off x="760961" y="1978208"/>
            <a:ext cx="342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53" name="文字方塊 152"/>
          <p:cNvSpPr txBox="1"/>
          <p:nvPr/>
        </p:nvSpPr>
        <p:spPr>
          <a:xfrm>
            <a:off x="655177" y="3577639"/>
            <a:ext cx="488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0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82588" y="4688442"/>
            <a:ext cx="35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This is a function.</a:t>
            </a:r>
            <a:endParaRPr lang="zh-TW" altLang="en-US" sz="2400" dirty="0"/>
          </a:p>
        </p:txBody>
      </p:sp>
      <p:sp>
        <p:nvSpPr>
          <p:cNvPr id="101" name="文字方塊 100"/>
          <p:cNvSpPr txBox="1"/>
          <p:nvPr/>
        </p:nvSpPr>
        <p:spPr>
          <a:xfrm>
            <a:off x="371220" y="5073773"/>
            <a:ext cx="3599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vector, output vector</a:t>
            </a:r>
            <a:endParaRPr lang="zh-TW" altLang="en-US" sz="2400" dirty="0"/>
          </a:p>
        </p:txBody>
      </p:sp>
      <p:sp>
        <p:nvSpPr>
          <p:cNvPr id="111" name="文字方塊 110"/>
          <p:cNvSpPr txBox="1"/>
          <p:nvPr/>
        </p:nvSpPr>
        <p:spPr>
          <a:xfrm>
            <a:off x="1681884" y="6148467"/>
            <a:ext cx="7105285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Given network structure, define </a:t>
            </a:r>
            <a:r>
              <a:rPr lang="en-US" altLang="zh-TW" sz="2800" b="1" i="1" u="sng" dirty="0"/>
              <a:t>a function set</a:t>
            </a:r>
            <a:endParaRPr lang="zh-TW" altLang="en-US" sz="2800" b="1" i="1" u="sng" dirty="0"/>
          </a:p>
        </p:txBody>
      </p:sp>
      <p:sp>
        <p:nvSpPr>
          <p:cNvPr id="5" name="弧形箭號 (下彎) 4"/>
          <p:cNvSpPr/>
          <p:nvPr/>
        </p:nvSpPr>
        <p:spPr>
          <a:xfrm rot="18733527">
            <a:off x="368672" y="3682291"/>
            <a:ext cx="1395203" cy="70105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5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4" grpId="0"/>
      <p:bldP spid="115" grpId="0"/>
      <p:bldP spid="116" grpId="0"/>
      <p:bldP spid="120" grpId="0"/>
      <p:bldP spid="134" grpId="0"/>
      <p:bldP spid="138" grpId="0" animBg="1"/>
      <p:bldP spid="138" grpId="1" animBg="1"/>
      <p:bldP spid="139" grpId="0" animBg="1"/>
      <p:bldP spid="139" grpId="1" animBg="1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50" grpId="0" animBg="1"/>
      <p:bldP spid="150" grpId="1" animBg="1"/>
      <p:bldP spid="151" grpId="0" animBg="1"/>
      <p:bldP spid="151" grpId="1" animBg="1"/>
      <p:bldP spid="154" grpId="0" animBg="1"/>
      <p:bldP spid="154" grpId="1" animBg="1"/>
      <p:bldP spid="155" grpId="0" animBg="1"/>
      <p:bldP spid="155" grpId="1" animBg="1"/>
      <p:bldP spid="102" grpId="0"/>
      <p:bldP spid="124" grpId="0"/>
      <p:bldP spid="128" grpId="0"/>
      <p:bldP spid="149" grpId="0"/>
      <p:bldP spid="103" grpId="0"/>
      <p:bldP spid="4" grpId="0" animBg="1"/>
      <p:bldP spid="121" grpId="0"/>
      <p:bldP spid="152" grpId="0"/>
      <p:bldP spid="152" grpId="1"/>
      <p:bldP spid="153" grpId="0"/>
      <p:bldP spid="153" grpId="1"/>
      <p:bldP spid="3" grpId="0"/>
      <p:bldP spid="101" grpId="0"/>
      <p:bldP spid="111" grpId="0" animBg="1"/>
      <p:bldP spid="5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Deep Dream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Given a photo, machine adds what it sees ……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21" y="2411662"/>
            <a:ext cx="5850356" cy="390023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82291" y="6311242"/>
            <a:ext cx="3349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http://deepdreamgenerator.com/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209" y="592254"/>
            <a:ext cx="1481892" cy="98792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087842" y="613254"/>
            <a:ext cx="1551194" cy="94592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800" dirty="0"/>
          </a:p>
        </p:txBody>
      </p:sp>
      <p:sp>
        <p:nvSpPr>
          <p:cNvPr id="9" name="向下箭號 10"/>
          <p:cNvSpPr/>
          <p:nvPr/>
        </p:nvSpPr>
        <p:spPr>
          <a:xfrm rot="16200000">
            <a:off x="5618269" y="879594"/>
            <a:ext cx="493366" cy="41324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255199" y="204439"/>
            <a:ext cx="121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CNN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989515" y="722337"/>
            <a:ext cx="293028" cy="7346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7696184" y="2281033"/>
                <a:ext cx="959943" cy="13606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3.9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−1.5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2.3</m:t>
                              </m:r>
                            </m:e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184" y="2281033"/>
                <a:ext cx="959943" cy="13606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手繪多邊形: 圖案 13"/>
          <p:cNvSpPr/>
          <p:nvPr/>
        </p:nvSpPr>
        <p:spPr>
          <a:xfrm>
            <a:off x="7168243" y="1121511"/>
            <a:ext cx="1028700" cy="1148159"/>
          </a:xfrm>
          <a:custGeom>
            <a:avLst/>
            <a:gdLst>
              <a:gd name="connsiteX0" fmla="*/ 0 w 1028700"/>
              <a:gd name="connsiteY0" fmla="*/ 0 h 1273628"/>
              <a:gd name="connsiteX1" fmla="*/ 832757 w 1028700"/>
              <a:gd name="connsiteY1" fmla="*/ 424543 h 1273628"/>
              <a:gd name="connsiteX2" fmla="*/ 1028700 w 1028700"/>
              <a:gd name="connsiteY2" fmla="*/ 1273628 h 127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" h="1273628">
                <a:moveTo>
                  <a:pt x="0" y="0"/>
                </a:moveTo>
                <a:cubicBezTo>
                  <a:pt x="330653" y="106136"/>
                  <a:pt x="661307" y="212272"/>
                  <a:pt x="832757" y="424543"/>
                </a:cubicBezTo>
                <a:cubicBezTo>
                  <a:pt x="1004207" y="636814"/>
                  <a:pt x="1016453" y="955221"/>
                  <a:pt x="1028700" y="1273628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4404448" y="644947"/>
            <a:ext cx="1147032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Modify image</a:t>
            </a:r>
            <a:endParaRPr lang="zh-TW" altLang="en-US" sz="2400" dirty="0"/>
          </a:p>
        </p:txBody>
      </p:sp>
      <p:sp>
        <p:nvSpPr>
          <p:cNvPr id="16" name="箭號: 向右 15"/>
          <p:cNvSpPr/>
          <p:nvPr/>
        </p:nvSpPr>
        <p:spPr>
          <a:xfrm rot="16200000">
            <a:off x="8544759" y="2223883"/>
            <a:ext cx="339195" cy="3755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16"/>
          <p:cNvSpPr/>
          <p:nvPr/>
        </p:nvSpPr>
        <p:spPr>
          <a:xfrm rot="16200000">
            <a:off x="8549858" y="2943166"/>
            <a:ext cx="339195" cy="3755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17"/>
          <p:cNvSpPr/>
          <p:nvPr/>
        </p:nvSpPr>
        <p:spPr>
          <a:xfrm rot="5400000" flipV="1">
            <a:off x="8549858" y="2603971"/>
            <a:ext cx="339195" cy="3755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2653336" y="4914719"/>
            <a:ext cx="4007224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CNN exaggerates what it sees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523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Deep Dream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Given a photo, machine adds what it sees ……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21" y="2411662"/>
            <a:ext cx="5850356" cy="390023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82291" y="6311242"/>
            <a:ext cx="3349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http://deepdreamgenerator.com/</a:t>
            </a:r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21" y="2411662"/>
            <a:ext cx="5850356" cy="3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Deep Style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Given a photo, make its style like famous paintings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37" y="2442026"/>
            <a:ext cx="4954139" cy="330276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903" y="3860739"/>
            <a:ext cx="1752546" cy="221005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47554" y="6311899"/>
            <a:ext cx="2965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https://dreamscopeapp.com/</a:t>
            </a:r>
          </a:p>
        </p:txBody>
      </p:sp>
    </p:spTree>
    <p:extLst>
      <p:ext uri="{BB962C8B-B14F-4D97-AF65-F5344CB8AC3E}">
        <p14:creationId xmlns:p14="http://schemas.microsoft.com/office/powerpoint/2010/main" val="29346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Deep Style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Given a photo, make its style like famous paintings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3247554" y="6311899"/>
            <a:ext cx="2965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https://dreamscopeapp.com/</a:t>
            </a:r>
          </a:p>
        </p:txBody>
      </p:sp>
      <p:pic>
        <p:nvPicPr>
          <p:cNvPr id="8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45" y="2489424"/>
            <a:ext cx="5358109" cy="35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555" y="-269168"/>
            <a:ext cx="3241221" cy="1325563"/>
          </a:xfrm>
        </p:spPr>
        <p:txBody>
          <a:bodyPr>
            <a:normAutofit/>
          </a:bodyPr>
          <a:lstStyle/>
          <a:p>
            <a:r>
              <a:rPr lang="en-US" altLang="zh-TW" sz="3200" b="1" i="1" u="sng" dirty="0"/>
              <a:t>Deep Style</a:t>
            </a:r>
            <a:endParaRPr lang="zh-TW" altLang="en-US" sz="3200" b="1" i="1" u="sng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35" y="400865"/>
            <a:ext cx="2476504" cy="165100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830" y="315273"/>
            <a:ext cx="1369698" cy="172726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893287" y="2397008"/>
            <a:ext cx="19304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CNN</a:t>
            </a:r>
            <a:endParaRPr lang="zh-TW" altLang="en-US" sz="28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460479" y="2382683"/>
            <a:ext cx="19304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CNN</a:t>
            </a:r>
            <a:endParaRPr lang="zh-TW" altLang="en-US" sz="28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107475" y="3253573"/>
            <a:ext cx="1502024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content</a:t>
            </a:r>
            <a:endParaRPr lang="zh-TW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674667" y="3246052"/>
            <a:ext cx="150202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style</a:t>
            </a:r>
            <a:endParaRPr lang="zh-TW" altLang="en-US" sz="2800" dirty="0"/>
          </a:p>
        </p:txBody>
      </p:sp>
      <p:sp>
        <p:nvSpPr>
          <p:cNvPr id="11" name="向下箭號 10"/>
          <p:cNvSpPr/>
          <p:nvPr/>
        </p:nvSpPr>
        <p:spPr>
          <a:xfrm>
            <a:off x="3444830" y="1990925"/>
            <a:ext cx="827314" cy="39175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1"/>
          <p:cNvSpPr/>
          <p:nvPr/>
        </p:nvSpPr>
        <p:spPr>
          <a:xfrm>
            <a:off x="3444830" y="2910363"/>
            <a:ext cx="827314" cy="39175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下箭號 12"/>
          <p:cNvSpPr/>
          <p:nvPr/>
        </p:nvSpPr>
        <p:spPr>
          <a:xfrm>
            <a:off x="7040336" y="1990925"/>
            <a:ext cx="827314" cy="39175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7040336" y="2910363"/>
            <a:ext cx="827314" cy="39175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03" y="4911785"/>
            <a:ext cx="2595744" cy="1730496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4810430" y="4932422"/>
            <a:ext cx="19304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CNN</a:t>
            </a:r>
            <a:endParaRPr lang="zh-TW" altLang="en-US" sz="28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5565173" y="5952848"/>
            <a:ext cx="42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</a:rPr>
              <a:t>?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向下箭號 17"/>
          <p:cNvSpPr/>
          <p:nvPr/>
        </p:nvSpPr>
        <p:spPr>
          <a:xfrm rot="10800000">
            <a:off x="5361973" y="5506027"/>
            <a:ext cx="827314" cy="39175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>
            <a:stCxn id="16" idx="0"/>
            <a:endCxn id="8" idx="2"/>
          </p:cNvCxnSpPr>
          <p:nvPr/>
        </p:nvCxnSpPr>
        <p:spPr>
          <a:xfrm flipH="1" flipV="1">
            <a:off x="3858487" y="3776793"/>
            <a:ext cx="1917143" cy="11556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stCxn id="16" idx="0"/>
          </p:cNvCxnSpPr>
          <p:nvPr/>
        </p:nvCxnSpPr>
        <p:spPr>
          <a:xfrm flipV="1">
            <a:off x="5775630" y="3783368"/>
            <a:ext cx="1678364" cy="11490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33555" y="3362722"/>
            <a:ext cx="2755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00"/>
                </a:solidFill>
                <a:latin typeface="Lucida Grande"/>
              </a:rPr>
              <a:t>A Neural Algorithm of Artistic Style</a:t>
            </a:r>
          </a:p>
          <a:p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https://arxiv.org/abs/1508.06576</a:t>
            </a:r>
            <a:endParaRPr lang="en-US" altLang="zh-TW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5628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/>
      <p:bldP spid="18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lgs.tw/img/xp1.png.pagespeed.ic.NzL0vrit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519" y="1531580"/>
            <a:ext cx="2566207" cy="276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More Application: Playing Go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4066707" y="2256594"/>
            <a:ext cx="1719619" cy="1244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Network</a:t>
            </a:r>
            <a:endParaRPr lang="zh-TW" altLang="en-US" sz="2800" dirty="0"/>
          </a:p>
        </p:txBody>
      </p:sp>
      <p:sp>
        <p:nvSpPr>
          <p:cNvPr id="7" name="向右箭號 6"/>
          <p:cNvSpPr/>
          <p:nvPr/>
        </p:nvSpPr>
        <p:spPr>
          <a:xfrm>
            <a:off x="3524348" y="2598076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5956294" y="2598076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6488008" y="2275124"/>
            <a:ext cx="1596788" cy="1234764"/>
            <a:chOff x="6737868" y="2183226"/>
            <a:chExt cx="1596788" cy="1234764"/>
          </a:xfrm>
        </p:grpSpPr>
        <p:sp>
          <p:nvSpPr>
            <p:cNvPr id="9" name="文字方塊 8"/>
            <p:cNvSpPr txBox="1"/>
            <p:nvPr/>
          </p:nvSpPr>
          <p:spPr>
            <a:xfrm>
              <a:off x="6824399" y="2586993"/>
              <a:ext cx="14097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(19 x 19 positions)</a:t>
              </a:r>
              <a:endParaRPr lang="zh-TW" altLang="en-US" sz="2400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6737868" y="2183226"/>
              <a:ext cx="1596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Next move</a:t>
              </a:r>
              <a:endParaRPr lang="zh-TW" altLang="en-US" sz="2400" dirty="0"/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1080076" y="4179098"/>
            <a:ext cx="271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19 x 19 vector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1576137" y="4775699"/>
            <a:ext cx="172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Black: 1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1576137" y="5224864"/>
            <a:ext cx="172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white: -1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1576137" y="5674029"/>
            <a:ext cx="172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none: 0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5895070" y="3835717"/>
            <a:ext cx="271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19 x 19 vector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3680602" y="4623211"/>
            <a:ext cx="4929997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Fully-connected feedforward network can be used</a:t>
            </a:r>
            <a:endParaRPr lang="zh-TW" altLang="en-US" sz="28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680603" y="5669311"/>
            <a:ext cx="492999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But CNN performs much better.</a:t>
            </a:r>
            <a:endParaRPr lang="zh-TW" altLang="en-US" sz="28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1322810" y="3766348"/>
            <a:ext cx="1976733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19 x 19 matrix (image)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005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More Application: Playing Go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157098" y="2834756"/>
            <a:ext cx="1469410" cy="95650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CNN</a:t>
            </a:r>
            <a:endParaRPr lang="zh-TW" altLang="en-US" sz="28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2" y="2358055"/>
            <a:ext cx="2162176" cy="19635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92" y="4459703"/>
            <a:ext cx="2190056" cy="19077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153803" y="4935330"/>
            <a:ext cx="1469410" cy="95650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CNN</a:t>
            </a:r>
            <a:endParaRPr lang="zh-TW" altLang="en-US" sz="28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798" y="2400474"/>
            <a:ext cx="330109" cy="170660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128" y="2425734"/>
            <a:ext cx="310091" cy="168968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128" y="4568743"/>
            <a:ext cx="310091" cy="168968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797" y="4582262"/>
            <a:ext cx="330109" cy="1706604"/>
          </a:xfrm>
          <a:prstGeom prst="rect">
            <a:avLst/>
          </a:prstGeom>
        </p:spPr>
      </p:pic>
      <p:sp>
        <p:nvSpPr>
          <p:cNvPr id="15" name="向右箭號 14"/>
          <p:cNvSpPr/>
          <p:nvPr/>
        </p:nvSpPr>
        <p:spPr>
          <a:xfrm>
            <a:off x="3557199" y="3065359"/>
            <a:ext cx="520700" cy="4953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>
            <a:off x="5749168" y="3065359"/>
            <a:ext cx="520700" cy="4953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/>
          <p:cNvSpPr/>
          <p:nvPr/>
        </p:nvSpPr>
        <p:spPr>
          <a:xfrm>
            <a:off x="3524849" y="5187914"/>
            <a:ext cx="520700" cy="4953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/>
          <p:cNvSpPr/>
          <p:nvPr/>
        </p:nvSpPr>
        <p:spPr>
          <a:xfrm>
            <a:off x="5768711" y="5187914"/>
            <a:ext cx="520700" cy="4953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2092363" y="1428344"/>
            <a:ext cx="2173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record of previous plays</a:t>
            </a:r>
            <a:endParaRPr lang="zh-TW" altLang="en-US" sz="2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809837" y="2488835"/>
            <a:ext cx="2060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Target:</a:t>
            </a:r>
          </a:p>
          <a:p>
            <a:r>
              <a:rPr lang="en-US" altLang="zh-TW" sz="2800" dirty="0"/>
              <a:t>“</a:t>
            </a:r>
            <a:r>
              <a:rPr lang="zh-TW" altLang="en-US" sz="2800" dirty="0"/>
              <a:t>天元</a:t>
            </a:r>
            <a:r>
              <a:rPr lang="en-US" altLang="zh-TW" sz="2800" dirty="0"/>
              <a:t>”</a:t>
            </a:r>
            <a:r>
              <a:rPr lang="zh-TW" altLang="en-US" sz="2800" dirty="0"/>
              <a:t> </a:t>
            </a:r>
            <a:r>
              <a:rPr lang="en-US" altLang="zh-TW" sz="2800" dirty="0"/>
              <a:t>= 1</a:t>
            </a:r>
          </a:p>
          <a:p>
            <a:r>
              <a:rPr lang="en-US" altLang="zh-TW" sz="2800" dirty="0"/>
              <a:t>else = 0</a:t>
            </a:r>
            <a:endParaRPr lang="zh-TW" altLang="en-US" sz="28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6809837" y="4743066"/>
            <a:ext cx="2060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Target:</a:t>
            </a:r>
          </a:p>
          <a:p>
            <a:r>
              <a:rPr lang="en-US" altLang="zh-TW" sz="2800" dirty="0"/>
              <a:t>“</a:t>
            </a:r>
            <a:r>
              <a:rPr lang="zh-TW" altLang="en-US" sz="2800" dirty="0"/>
              <a:t>五之 </a:t>
            </a:r>
            <a:r>
              <a:rPr lang="en-US" altLang="zh-TW" sz="2800" dirty="0"/>
              <a:t>5”</a:t>
            </a:r>
            <a:r>
              <a:rPr lang="zh-TW" altLang="en-US" sz="2800" dirty="0"/>
              <a:t> </a:t>
            </a:r>
            <a:r>
              <a:rPr lang="en-US" altLang="zh-TW" sz="2800" dirty="0"/>
              <a:t>= 1</a:t>
            </a:r>
          </a:p>
          <a:p>
            <a:r>
              <a:rPr lang="en-US" altLang="zh-TW" sz="2800" dirty="0"/>
              <a:t>else = 0</a:t>
            </a:r>
            <a:endParaRPr lang="zh-TW" altLang="en-US" sz="2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578450" y="1678923"/>
            <a:ext cx="184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Training:</a:t>
            </a:r>
            <a:endParaRPr lang="zh-TW" altLang="en-US" sz="2800" dirty="0"/>
          </a:p>
        </p:txBody>
      </p:sp>
      <p:grpSp>
        <p:nvGrpSpPr>
          <p:cNvPr id="33" name="群組 32"/>
          <p:cNvGrpSpPr/>
          <p:nvPr/>
        </p:nvGrpSpPr>
        <p:grpSpPr>
          <a:xfrm>
            <a:off x="4109542" y="1627152"/>
            <a:ext cx="4782668" cy="461666"/>
            <a:chOff x="4153803" y="1610963"/>
            <a:chExt cx="4782668" cy="461666"/>
          </a:xfrm>
        </p:grpSpPr>
        <p:grpSp>
          <p:nvGrpSpPr>
            <p:cNvPr id="12" name="群組 11"/>
            <p:cNvGrpSpPr/>
            <p:nvPr/>
          </p:nvGrpSpPr>
          <p:grpSpPr>
            <a:xfrm>
              <a:off x="4153803" y="1610963"/>
              <a:ext cx="4782668" cy="461666"/>
              <a:chOff x="4153803" y="1610963"/>
              <a:chExt cx="4782668" cy="461666"/>
            </a:xfrm>
          </p:grpSpPr>
          <p:sp>
            <p:nvSpPr>
              <p:cNvPr id="24" name="文字方塊 23"/>
              <p:cNvSpPr txBox="1"/>
              <p:nvPr/>
            </p:nvSpPr>
            <p:spPr>
              <a:xfrm>
                <a:off x="4153803" y="1610964"/>
                <a:ext cx="14992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400" dirty="0"/>
                  <a:t>黑</a:t>
                </a:r>
                <a:r>
                  <a:rPr lang="en-US" altLang="zh-TW" sz="2400" dirty="0"/>
                  <a:t>: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5</a:t>
                </a:r>
                <a:r>
                  <a:rPr lang="zh-TW" altLang="en-US" sz="2400" dirty="0"/>
                  <a:t>之五</a:t>
                </a:r>
              </a:p>
            </p:txBody>
          </p:sp>
          <p:sp>
            <p:nvSpPr>
              <p:cNvPr id="25" name="文字方塊 24"/>
              <p:cNvSpPr txBox="1"/>
              <p:nvPr/>
            </p:nvSpPr>
            <p:spPr>
              <a:xfrm>
                <a:off x="5647973" y="1610964"/>
                <a:ext cx="14992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400" dirty="0"/>
                  <a:t>白</a:t>
                </a:r>
                <a:r>
                  <a:rPr lang="en-US" altLang="zh-TW" sz="2400" dirty="0"/>
                  <a:t>:</a:t>
                </a:r>
                <a:r>
                  <a:rPr lang="zh-TW" altLang="en-US" sz="2400" dirty="0"/>
                  <a:t> 天元</a:t>
                </a:r>
              </a:p>
            </p:txBody>
          </p:sp>
          <p:sp>
            <p:nvSpPr>
              <p:cNvPr id="26" name="文字方塊 25"/>
              <p:cNvSpPr txBox="1"/>
              <p:nvPr/>
            </p:nvSpPr>
            <p:spPr>
              <a:xfrm>
                <a:off x="7202773" y="1610963"/>
                <a:ext cx="1733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400" dirty="0"/>
                  <a:t>黑</a:t>
                </a:r>
                <a:r>
                  <a:rPr lang="en-US" altLang="zh-TW" sz="2400" dirty="0"/>
                  <a:t>:</a:t>
                </a:r>
                <a:r>
                  <a:rPr lang="zh-TW" altLang="en-US" sz="2400" dirty="0"/>
                  <a:t> 五之</a:t>
                </a:r>
                <a:r>
                  <a:rPr lang="en-US" altLang="zh-TW" sz="2400" dirty="0"/>
                  <a:t>5 …</a:t>
                </a:r>
                <a:endParaRPr lang="zh-TW" altLang="en-US" sz="2400" dirty="0"/>
              </a:p>
            </p:txBody>
          </p:sp>
          <p:cxnSp>
            <p:nvCxnSpPr>
              <p:cNvPr id="27" name="直線單箭頭接點 26"/>
              <p:cNvCxnSpPr/>
              <p:nvPr/>
            </p:nvCxnSpPr>
            <p:spPr>
              <a:xfrm>
                <a:off x="5554582" y="1868789"/>
                <a:ext cx="284916" cy="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直線單箭頭接點 31"/>
            <p:cNvCxnSpPr/>
            <p:nvPr/>
          </p:nvCxnSpPr>
          <p:spPr>
            <a:xfrm>
              <a:off x="7004745" y="1854611"/>
              <a:ext cx="28491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93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/>
      <p:bldP spid="21" grpId="0"/>
      <p:bldP spid="22" grpId="0"/>
      <p:bldP spid="3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CNN for playing Go?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Some patterns are much smaller than the whole image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The same patterns appear in different regions.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085" y="2336063"/>
            <a:ext cx="1306513" cy="126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http://e.blog.xuite.net/e/1/b/d/15813770/blog_852349/txt/33202844/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62" y="4301541"/>
            <a:ext cx="2067875" cy="206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e.blog.xuite.net/e/1/b/d/15813770/blog_852349/txt/33202844/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33" y="4301541"/>
            <a:ext cx="2067875" cy="206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875" y="4498905"/>
            <a:ext cx="596466" cy="57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116" y="5693658"/>
            <a:ext cx="596466" cy="57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/>
          <p:cNvSpPr txBox="1"/>
          <p:nvPr/>
        </p:nvSpPr>
        <p:spPr>
          <a:xfrm>
            <a:off x="1378672" y="2938714"/>
            <a:ext cx="4909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Alpha Go uses 5 x 5 for first layer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673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CNN for playing Go?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Subsampling</a:t>
            </a:r>
            <a:r>
              <a:rPr lang="zh-TW" altLang="en-US" dirty="0"/>
              <a:t> </a:t>
            </a:r>
            <a:r>
              <a:rPr lang="en-US" altLang="zh-TW" dirty="0"/>
              <a:t>the pixels will not change the object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1" y="2965713"/>
            <a:ext cx="8955117" cy="3683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1243239" y="5489312"/>
            <a:ext cx="6657521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Alpha Go does not use Max Pooling ……</a:t>
            </a:r>
            <a:endParaRPr lang="zh-TW" altLang="en-US" sz="28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2260002" y="2282738"/>
            <a:ext cx="2176219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Max Pooling</a:t>
            </a:r>
            <a:endParaRPr lang="zh-TW" altLang="en-US" sz="28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348111" y="2287642"/>
            <a:ext cx="579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How to explain this???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7566129" y="3305908"/>
            <a:ext cx="13247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146154" y="3629758"/>
            <a:ext cx="692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7489929" y="3629758"/>
            <a:ext cx="1473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146154" y="3934558"/>
            <a:ext cx="28827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4750008" y="3944816"/>
            <a:ext cx="29557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8353425" y="3934558"/>
            <a:ext cx="6018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146154" y="4277458"/>
            <a:ext cx="1681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4045158" y="4277458"/>
            <a:ext cx="23080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89230" y="4610833"/>
            <a:ext cx="23080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2441991" y="4610833"/>
            <a:ext cx="64489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2582544" y="4934683"/>
            <a:ext cx="3083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5787512" y="4934683"/>
            <a:ext cx="13653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向右箭號 33"/>
          <p:cNvSpPr/>
          <p:nvPr/>
        </p:nvSpPr>
        <p:spPr>
          <a:xfrm>
            <a:off x="1125415" y="2282738"/>
            <a:ext cx="1026942" cy="52322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03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34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Variants of Neural Networks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873456" y="4225779"/>
            <a:ext cx="7397087" cy="162408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248526" y="5101988"/>
            <a:ext cx="45720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Neural Network with Memory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4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文字方塊 63"/>
          <p:cNvSpPr txBox="1"/>
          <p:nvPr/>
        </p:nvSpPr>
        <p:spPr>
          <a:xfrm>
            <a:off x="5908610" y="5053105"/>
            <a:ext cx="1165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Output Layer</a:t>
            </a:r>
            <a:endParaRPr lang="zh-TW" altLang="en-US" sz="2400" b="1" dirty="0"/>
          </a:p>
        </p:txBody>
      </p:sp>
      <p:sp>
        <p:nvSpPr>
          <p:cNvPr id="65" name="文字方塊 64"/>
          <p:cNvSpPr txBox="1"/>
          <p:nvPr/>
        </p:nvSpPr>
        <p:spPr>
          <a:xfrm>
            <a:off x="2955356" y="5400685"/>
            <a:ext cx="206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Hidden Layers</a:t>
            </a:r>
            <a:endParaRPr lang="zh-TW" altLang="en-US" sz="2400" b="1" dirty="0"/>
          </a:p>
        </p:txBody>
      </p:sp>
      <p:sp>
        <p:nvSpPr>
          <p:cNvPr id="66" name="右大括弧 65"/>
          <p:cNvSpPr/>
          <p:nvPr/>
        </p:nvSpPr>
        <p:spPr>
          <a:xfrm rot="5400000">
            <a:off x="3916276" y="3753413"/>
            <a:ext cx="181728" cy="2939290"/>
          </a:xfrm>
          <a:prstGeom prst="rightBrace">
            <a:avLst>
              <a:gd name="adj1" fmla="val 175868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1392902" y="2481119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文字方塊 59"/>
          <p:cNvSpPr txBox="1"/>
          <p:nvPr/>
        </p:nvSpPr>
        <p:spPr>
          <a:xfrm>
            <a:off x="1192190" y="5058084"/>
            <a:ext cx="928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Input Layer</a:t>
            </a:r>
            <a:endParaRPr lang="zh-TW" altLang="en-US" sz="2400" b="1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Fully Connect Feedforward Network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065416" y="1999335"/>
            <a:ext cx="113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209458" y="1999335"/>
            <a:ext cx="113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</a:t>
            </a: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6505176" y="3501898"/>
            <a:ext cx="10185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>
            <a:off x="6614492" y="4747788"/>
            <a:ext cx="9057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6481292" y="2723095"/>
            <a:ext cx="105037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461290" y="3198812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467108" y="2628483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6" name="Object 12"/>
          <p:cNvGraphicFramePr>
            <a:graphicFrameLocks noChangeAspect="1"/>
          </p:cNvGraphicFramePr>
          <p:nvPr>
            <p:extLst/>
          </p:nvPr>
        </p:nvGraphicFramePr>
        <p:xfrm>
          <a:off x="1479807" y="2533233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09" name="方程式" r:id="rId4" imgW="152280" imgH="215640" progId="Equation.3">
                  <p:embed/>
                </p:oleObj>
              </mc:Choice>
              <mc:Fallback>
                <p:oleObj name="方程式" r:id="rId4" imgW="152280" imgH="215640" progId="Equation.3">
                  <p:embed/>
                  <p:pic>
                    <p:nvPicPr>
                      <p:cNvPr id="1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807" y="2533233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>
            <p:extLst/>
          </p:nvPr>
        </p:nvGraphicFramePr>
        <p:xfrm>
          <a:off x="1485103" y="3115962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10" name="方程式" r:id="rId6" imgW="164880" imgH="215640" progId="Equation.3">
                  <p:embed/>
                </p:oleObj>
              </mc:Choice>
              <mc:Fallback>
                <p:oleObj name="方程式" r:id="rId6" imgW="164880" imgH="215640" progId="Equation.3">
                  <p:embed/>
                  <p:pic>
                    <p:nvPicPr>
                      <p:cNvPr id="1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103" y="3115962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群組 77"/>
          <p:cNvGrpSpPr/>
          <p:nvPr/>
        </p:nvGrpSpPr>
        <p:grpSpPr>
          <a:xfrm>
            <a:off x="2403577" y="1999335"/>
            <a:ext cx="1134648" cy="3130011"/>
            <a:chOff x="2332137" y="1770729"/>
            <a:chExt cx="1134648" cy="3130011"/>
          </a:xfrm>
        </p:grpSpPr>
        <p:sp>
          <p:nvSpPr>
            <p:cNvPr id="61" name="矩形 60"/>
            <p:cNvSpPr/>
            <p:nvPr/>
          </p:nvSpPr>
          <p:spPr>
            <a:xfrm>
              <a:off x="2504565" y="2224872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2332137" y="1770729"/>
              <a:ext cx="1134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Layer 1</a:t>
              </a:r>
              <a:endParaRPr lang="zh-TW" altLang="en-US" sz="2400" dirty="0"/>
            </a:p>
          </p:txBody>
        </p:sp>
        <p:sp>
          <p:nvSpPr>
            <p:cNvPr id="18" name="橢圓 17"/>
            <p:cNvSpPr/>
            <p:nvPr/>
          </p:nvSpPr>
          <p:spPr>
            <a:xfrm>
              <a:off x="2601675" y="22358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橢圓 18"/>
            <p:cNvSpPr/>
            <p:nvPr/>
          </p:nvSpPr>
          <p:spPr>
            <a:xfrm>
              <a:off x="2604017" y="301444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橢圓 19"/>
            <p:cNvSpPr/>
            <p:nvPr/>
          </p:nvSpPr>
          <p:spPr>
            <a:xfrm>
              <a:off x="2592384" y="4242456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 rot="5400000">
              <a:off x="2589637" y="366474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</p:grpSp>
      <p:sp>
        <p:nvSpPr>
          <p:cNvPr id="22" name="矩形 21"/>
          <p:cNvSpPr/>
          <p:nvPr/>
        </p:nvSpPr>
        <p:spPr>
          <a:xfrm>
            <a:off x="1470815" y="4596569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3" name="Object 12"/>
          <p:cNvGraphicFramePr>
            <a:graphicFrameLocks noChangeAspect="1"/>
          </p:cNvGraphicFramePr>
          <p:nvPr>
            <p:extLst/>
          </p:nvPr>
        </p:nvGraphicFramePr>
        <p:xfrm>
          <a:off x="1467699" y="4500315"/>
          <a:ext cx="4079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11" name="方程式" r:id="rId8" imgW="190440" imgH="228600" progId="Equation.3">
                  <p:embed/>
                </p:oleObj>
              </mc:Choice>
              <mc:Fallback>
                <p:oleObj name="方程式" r:id="rId8" imgW="190440" imgH="228600" progId="Equation.3">
                  <p:embed/>
                  <p:pic>
                    <p:nvPicPr>
                      <p:cNvPr id="2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7699" y="4500315"/>
                        <a:ext cx="40798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字方塊 23"/>
          <p:cNvSpPr txBox="1"/>
          <p:nvPr/>
        </p:nvSpPr>
        <p:spPr>
          <a:xfrm rot="5400000">
            <a:off x="1346747" y="388151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grpSp>
        <p:nvGrpSpPr>
          <p:cNvPr id="79" name="群組 78"/>
          <p:cNvGrpSpPr/>
          <p:nvPr/>
        </p:nvGrpSpPr>
        <p:grpSpPr>
          <a:xfrm>
            <a:off x="3728475" y="1999335"/>
            <a:ext cx="1134648" cy="3113664"/>
            <a:chOff x="3657035" y="1770729"/>
            <a:chExt cx="1134648" cy="3113664"/>
          </a:xfrm>
        </p:grpSpPr>
        <p:sp>
          <p:nvSpPr>
            <p:cNvPr id="62" name="矩形 61"/>
            <p:cNvSpPr/>
            <p:nvPr/>
          </p:nvSpPr>
          <p:spPr>
            <a:xfrm>
              <a:off x="3830151" y="2208525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3657035" y="1770729"/>
              <a:ext cx="1134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Layer 2</a:t>
              </a:r>
              <a:endParaRPr lang="zh-TW" altLang="en-US" sz="2400" dirty="0"/>
            </a:p>
          </p:txBody>
        </p:sp>
        <p:sp>
          <p:nvSpPr>
            <p:cNvPr id="25" name="橢圓 24"/>
            <p:cNvSpPr/>
            <p:nvPr/>
          </p:nvSpPr>
          <p:spPr>
            <a:xfrm>
              <a:off x="3917237" y="2235874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3919579" y="3014444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橢圓 26"/>
            <p:cNvSpPr/>
            <p:nvPr/>
          </p:nvSpPr>
          <p:spPr>
            <a:xfrm>
              <a:off x="3907946" y="4242456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/>
            <p:cNvSpPr txBox="1"/>
            <p:nvPr/>
          </p:nvSpPr>
          <p:spPr>
            <a:xfrm rot="5400000">
              <a:off x="3905199" y="366474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</p:grpSp>
      <p:grpSp>
        <p:nvGrpSpPr>
          <p:cNvPr id="80" name="群組 79"/>
          <p:cNvGrpSpPr/>
          <p:nvPr/>
        </p:nvGrpSpPr>
        <p:grpSpPr>
          <a:xfrm>
            <a:off x="5939821" y="1999335"/>
            <a:ext cx="1134648" cy="3130011"/>
            <a:chOff x="5868381" y="1770729"/>
            <a:chExt cx="1134648" cy="3130011"/>
          </a:xfrm>
        </p:grpSpPr>
        <p:sp>
          <p:nvSpPr>
            <p:cNvPr id="63" name="矩形 62"/>
            <p:cNvSpPr/>
            <p:nvPr/>
          </p:nvSpPr>
          <p:spPr>
            <a:xfrm>
              <a:off x="6046929" y="2224872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868381" y="1770729"/>
              <a:ext cx="1134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Layer L</a:t>
              </a:r>
              <a:endParaRPr lang="zh-TW" altLang="en-US" sz="2400" dirty="0"/>
            </a:p>
          </p:txBody>
        </p:sp>
        <p:sp>
          <p:nvSpPr>
            <p:cNvPr id="29" name="橢圓 28"/>
            <p:cNvSpPr/>
            <p:nvPr/>
          </p:nvSpPr>
          <p:spPr>
            <a:xfrm>
              <a:off x="6122773" y="2216766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橢圓 29"/>
            <p:cNvSpPr/>
            <p:nvPr/>
          </p:nvSpPr>
          <p:spPr>
            <a:xfrm>
              <a:off x="6125115" y="2976675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/>
            <p:cNvSpPr/>
            <p:nvPr/>
          </p:nvSpPr>
          <p:spPr>
            <a:xfrm>
              <a:off x="6132143" y="4223348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文字方塊 31"/>
            <p:cNvSpPr txBox="1"/>
            <p:nvPr/>
          </p:nvSpPr>
          <p:spPr>
            <a:xfrm rot="5400000">
              <a:off x="6129396" y="3642478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</p:grpSp>
      <p:sp>
        <p:nvSpPr>
          <p:cNvPr id="33" name="文字方塊 32"/>
          <p:cNvSpPr txBox="1"/>
          <p:nvPr/>
        </p:nvSpPr>
        <p:spPr>
          <a:xfrm>
            <a:off x="4671563" y="2420468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4678512" y="318145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4707528" y="4396790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grpSp>
        <p:nvGrpSpPr>
          <p:cNvPr id="81" name="群組 80"/>
          <p:cNvGrpSpPr/>
          <p:nvPr/>
        </p:nvGrpSpPr>
        <p:grpSpPr>
          <a:xfrm>
            <a:off x="3223694" y="2751559"/>
            <a:ext cx="764983" cy="2013721"/>
            <a:chOff x="3152254" y="2522953"/>
            <a:chExt cx="764983" cy="2013721"/>
          </a:xfrm>
        </p:grpSpPr>
        <p:cxnSp>
          <p:nvCxnSpPr>
            <p:cNvPr id="36" name="直線單箭頭接點 35"/>
            <p:cNvCxnSpPr>
              <a:stCxn id="18" idx="6"/>
              <a:endCxn id="25" idx="2"/>
            </p:cNvCxnSpPr>
            <p:nvPr/>
          </p:nvCxnSpPr>
          <p:spPr>
            <a:xfrm>
              <a:off x="3161545" y="2522953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/>
            <p:cNvCxnSpPr/>
            <p:nvPr/>
          </p:nvCxnSpPr>
          <p:spPr>
            <a:xfrm>
              <a:off x="3175833" y="3314705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單箭頭接點 37"/>
            <p:cNvCxnSpPr/>
            <p:nvPr/>
          </p:nvCxnSpPr>
          <p:spPr>
            <a:xfrm>
              <a:off x="3166542" y="4536674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38"/>
            <p:cNvCxnSpPr>
              <a:stCxn id="19" idx="6"/>
              <a:endCxn id="25" idx="2"/>
            </p:cNvCxnSpPr>
            <p:nvPr/>
          </p:nvCxnSpPr>
          <p:spPr>
            <a:xfrm flipV="1">
              <a:off x="3163887" y="2522953"/>
              <a:ext cx="739062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單箭頭接點 39"/>
            <p:cNvCxnSpPr>
              <a:stCxn id="18" idx="6"/>
              <a:endCxn id="26" idx="2"/>
            </p:cNvCxnSpPr>
            <p:nvPr/>
          </p:nvCxnSpPr>
          <p:spPr>
            <a:xfrm>
              <a:off x="3161545" y="2522953"/>
              <a:ext cx="743746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單箭頭接點 40"/>
            <p:cNvCxnSpPr>
              <a:stCxn id="18" idx="6"/>
              <a:endCxn id="27" idx="2"/>
            </p:cNvCxnSpPr>
            <p:nvPr/>
          </p:nvCxnSpPr>
          <p:spPr>
            <a:xfrm>
              <a:off x="3161545" y="2522953"/>
              <a:ext cx="732113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>
              <a:stCxn id="19" idx="6"/>
              <a:endCxn id="27" idx="2"/>
            </p:cNvCxnSpPr>
            <p:nvPr/>
          </p:nvCxnSpPr>
          <p:spPr>
            <a:xfrm>
              <a:off x="3163887" y="3301523"/>
              <a:ext cx="729771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>
              <a:stCxn id="20" idx="6"/>
              <a:endCxn id="25" idx="2"/>
            </p:cNvCxnSpPr>
            <p:nvPr/>
          </p:nvCxnSpPr>
          <p:spPr>
            <a:xfrm flipV="1">
              <a:off x="3152254" y="2522953"/>
              <a:ext cx="750695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/>
            <p:cNvCxnSpPr>
              <a:stCxn id="20" idx="6"/>
              <a:endCxn id="26" idx="2"/>
            </p:cNvCxnSpPr>
            <p:nvPr/>
          </p:nvCxnSpPr>
          <p:spPr>
            <a:xfrm flipV="1">
              <a:off x="3152254" y="3301523"/>
              <a:ext cx="753037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直線單箭頭接點 44"/>
          <p:cNvCxnSpPr>
            <a:endCxn id="18" idx="2"/>
          </p:cNvCxnSpPr>
          <p:nvPr/>
        </p:nvCxnSpPr>
        <p:spPr>
          <a:xfrm flipV="1">
            <a:off x="1813715" y="2751559"/>
            <a:ext cx="859400" cy="29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>
            <a:stCxn id="15" idx="3"/>
            <a:endCxn id="19" idx="2"/>
          </p:cNvCxnSpPr>
          <p:nvPr/>
        </p:nvCxnSpPr>
        <p:spPr>
          <a:xfrm>
            <a:off x="1810008" y="2799933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>
            <a:stCxn id="15" idx="3"/>
            <a:endCxn id="20" idx="2"/>
          </p:cNvCxnSpPr>
          <p:nvPr/>
        </p:nvCxnSpPr>
        <p:spPr>
          <a:xfrm>
            <a:off x="1810008" y="2799933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>
            <a:stCxn id="17" idx="3"/>
            <a:endCxn id="18" idx="2"/>
          </p:cNvCxnSpPr>
          <p:nvPr/>
        </p:nvCxnSpPr>
        <p:spPr>
          <a:xfrm flipV="1">
            <a:off x="1837528" y="2751559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>
            <a:stCxn id="14" idx="3"/>
            <a:endCxn id="19" idx="2"/>
          </p:cNvCxnSpPr>
          <p:nvPr/>
        </p:nvCxnSpPr>
        <p:spPr>
          <a:xfrm>
            <a:off x="1804190" y="3370262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stCxn id="14" idx="3"/>
            <a:endCxn id="20" idx="2"/>
          </p:cNvCxnSpPr>
          <p:nvPr/>
        </p:nvCxnSpPr>
        <p:spPr>
          <a:xfrm>
            <a:off x="1804190" y="3370262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>
            <a:stCxn id="23" idx="3"/>
            <a:endCxn id="18" idx="2"/>
          </p:cNvCxnSpPr>
          <p:nvPr/>
        </p:nvCxnSpPr>
        <p:spPr>
          <a:xfrm flipV="1">
            <a:off x="1875687" y="2751559"/>
            <a:ext cx="797428" cy="1993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stCxn id="23" idx="3"/>
            <a:endCxn id="19" idx="2"/>
          </p:cNvCxnSpPr>
          <p:nvPr/>
        </p:nvCxnSpPr>
        <p:spPr>
          <a:xfrm flipV="1">
            <a:off x="1849318" y="3530129"/>
            <a:ext cx="826139" cy="12146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stCxn id="23" idx="3"/>
            <a:endCxn id="20" idx="2"/>
          </p:cNvCxnSpPr>
          <p:nvPr/>
        </p:nvCxnSpPr>
        <p:spPr>
          <a:xfrm>
            <a:off x="1849318" y="4744735"/>
            <a:ext cx="814506" cy="13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/>
          <p:cNvSpPr txBox="1"/>
          <p:nvPr/>
        </p:nvSpPr>
        <p:spPr>
          <a:xfrm rot="5400000">
            <a:off x="7473854" y="3902056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7542947" y="2383235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</a:t>
            </a:r>
            <a:r>
              <a:rPr lang="en-US" altLang="zh-TW" sz="2800" baseline="-25000" dirty="0"/>
              <a:t>1</a:t>
            </a:r>
            <a:endParaRPr lang="zh-TW" altLang="en-US" sz="2800" baseline="-25000" dirty="0"/>
          </a:p>
        </p:txBody>
      </p:sp>
      <p:sp>
        <p:nvSpPr>
          <p:cNvPr id="56" name="文字方塊 55"/>
          <p:cNvSpPr txBox="1"/>
          <p:nvPr/>
        </p:nvSpPr>
        <p:spPr>
          <a:xfrm>
            <a:off x="7531664" y="3181455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</a:t>
            </a:r>
            <a:r>
              <a:rPr lang="en-US" altLang="zh-TW" sz="2800" baseline="-25000" dirty="0"/>
              <a:t>2</a:t>
            </a:r>
            <a:endParaRPr lang="zh-TW" altLang="en-US" sz="2800" baseline="-25000" dirty="0"/>
          </a:p>
        </p:txBody>
      </p:sp>
      <p:sp>
        <p:nvSpPr>
          <p:cNvPr id="57" name="文字方塊 56"/>
          <p:cNvSpPr txBox="1"/>
          <p:nvPr/>
        </p:nvSpPr>
        <p:spPr>
          <a:xfrm>
            <a:off x="7531664" y="4447687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err="1"/>
              <a:t>y</a:t>
            </a:r>
            <a:r>
              <a:rPr lang="en-US" altLang="zh-TW" sz="2800" baseline="-25000" dirty="0" err="1"/>
              <a:t>M</a:t>
            </a:r>
            <a:endParaRPr lang="zh-TW" altLang="en-US" sz="2800" baseline="-25000" dirty="0"/>
          </a:p>
        </p:txBody>
      </p:sp>
      <p:sp>
        <p:nvSpPr>
          <p:cNvPr id="68" name="文字方塊 67"/>
          <p:cNvSpPr txBox="1"/>
          <p:nvPr/>
        </p:nvSpPr>
        <p:spPr>
          <a:xfrm>
            <a:off x="2208289" y="5979108"/>
            <a:ext cx="5239013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Deep means many hidden layers</a:t>
            </a:r>
            <a:endParaRPr lang="zh-TW" altLang="en-US" sz="2800" dirty="0"/>
          </a:p>
        </p:txBody>
      </p:sp>
      <p:grpSp>
        <p:nvGrpSpPr>
          <p:cNvPr id="82" name="群組 81"/>
          <p:cNvGrpSpPr/>
          <p:nvPr/>
        </p:nvGrpSpPr>
        <p:grpSpPr>
          <a:xfrm>
            <a:off x="5428534" y="2744420"/>
            <a:ext cx="753037" cy="2013721"/>
            <a:chOff x="5357094" y="2515814"/>
            <a:chExt cx="753037" cy="2013721"/>
          </a:xfrm>
        </p:grpSpPr>
        <p:cxnSp>
          <p:nvCxnSpPr>
            <p:cNvPr id="67" name="直線單箭頭接點 66"/>
            <p:cNvCxnSpPr/>
            <p:nvPr/>
          </p:nvCxnSpPr>
          <p:spPr>
            <a:xfrm>
              <a:off x="5366385" y="2515814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/>
            <p:cNvCxnSpPr/>
            <p:nvPr/>
          </p:nvCxnSpPr>
          <p:spPr>
            <a:xfrm>
              <a:off x="5366385" y="3307566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/>
            <p:cNvCxnSpPr/>
            <p:nvPr/>
          </p:nvCxnSpPr>
          <p:spPr>
            <a:xfrm>
              <a:off x="5357094" y="4529535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單箭頭接點 71"/>
            <p:cNvCxnSpPr/>
            <p:nvPr/>
          </p:nvCxnSpPr>
          <p:spPr>
            <a:xfrm flipV="1">
              <a:off x="5368727" y="2515814"/>
              <a:ext cx="739062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單箭頭接點 72"/>
            <p:cNvCxnSpPr/>
            <p:nvPr/>
          </p:nvCxnSpPr>
          <p:spPr>
            <a:xfrm>
              <a:off x="5366385" y="2515814"/>
              <a:ext cx="743746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單箭頭接點 73"/>
            <p:cNvCxnSpPr/>
            <p:nvPr/>
          </p:nvCxnSpPr>
          <p:spPr>
            <a:xfrm>
              <a:off x="5366385" y="2515814"/>
              <a:ext cx="732113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/>
            <p:cNvCxnSpPr/>
            <p:nvPr/>
          </p:nvCxnSpPr>
          <p:spPr>
            <a:xfrm>
              <a:off x="5368727" y="3294384"/>
              <a:ext cx="729771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單箭頭接點 75"/>
            <p:cNvCxnSpPr/>
            <p:nvPr/>
          </p:nvCxnSpPr>
          <p:spPr>
            <a:xfrm flipV="1">
              <a:off x="5357094" y="2515814"/>
              <a:ext cx="750695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單箭頭接點 76"/>
            <p:cNvCxnSpPr/>
            <p:nvPr/>
          </p:nvCxnSpPr>
          <p:spPr>
            <a:xfrm flipV="1">
              <a:off x="5357094" y="3294384"/>
              <a:ext cx="753037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字方塊 2"/>
          <p:cNvSpPr txBox="1"/>
          <p:nvPr/>
        </p:nvSpPr>
        <p:spPr>
          <a:xfrm>
            <a:off x="5056191" y="1394450"/>
            <a:ext cx="118158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neuron</a:t>
            </a:r>
            <a:endParaRPr lang="zh-TW" altLang="en-US" sz="2400" dirty="0"/>
          </a:p>
        </p:txBody>
      </p:sp>
      <p:cxnSp>
        <p:nvCxnSpPr>
          <p:cNvPr id="10" name="直線單箭頭接點 9"/>
          <p:cNvCxnSpPr>
            <a:endCxn id="3" idx="2"/>
          </p:cNvCxnSpPr>
          <p:nvPr/>
        </p:nvCxnSpPr>
        <p:spPr>
          <a:xfrm flipV="1">
            <a:off x="4231064" y="1856115"/>
            <a:ext cx="1415920" cy="94381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56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 animBg="1"/>
      <p:bldP spid="59" grpId="0" animBg="1"/>
      <p:bldP spid="60" grpId="0"/>
      <p:bldP spid="7" grpId="0"/>
      <p:bldP spid="8" grpId="0"/>
      <p:bldP spid="14" grpId="0" animBg="1"/>
      <p:bldP spid="15" grpId="0" animBg="1"/>
      <p:bldP spid="22" grpId="0" animBg="1"/>
      <p:bldP spid="24" grpId="0"/>
      <p:bldP spid="33" grpId="0"/>
      <p:bldP spid="34" grpId="0"/>
      <p:bldP spid="35" grpId="0"/>
      <p:bldP spid="54" grpId="0"/>
      <p:bldP spid="55" grpId="0"/>
      <p:bldP spid="56" grpId="0"/>
      <p:bldP spid="57" grpId="0"/>
      <p:bldP spid="68" grpId="0" animBg="1"/>
      <p:bldP spid="3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 Application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Slot Filling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005693" y="2710170"/>
            <a:ext cx="65096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400" dirty="0"/>
              <a:t>I would like to arrive </a:t>
            </a:r>
            <a:r>
              <a:rPr lang="en-US" altLang="zh-TW" sz="2400" dirty="0">
                <a:solidFill>
                  <a:srgbClr val="FF0000"/>
                </a:solidFill>
              </a:rPr>
              <a:t>Taipei </a:t>
            </a:r>
            <a:r>
              <a:rPr lang="en-US" altLang="zh-TW" sz="2400" dirty="0"/>
              <a:t>on </a:t>
            </a:r>
            <a:r>
              <a:rPr lang="en-US" altLang="zh-TW" sz="2400" dirty="0">
                <a:solidFill>
                  <a:srgbClr val="0000FF"/>
                </a:solidFill>
              </a:rPr>
              <a:t>November 2</a:t>
            </a:r>
            <a:r>
              <a:rPr lang="en-US" altLang="zh-TW" sz="2400" baseline="30000" dirty="0">
                <a:solidFill>
                  <a:srgbClr val="0000FF"/>
                </a:solidFill>
              </a:rPr>
              <a:t>nd</a:t>
            </a:r>
            <a:r>
              <a:rPr lang="en-US" altLang="zh-TW" sz="2400" dirty="0">
                <a:solidFill>
                  <a:srgbClr val="CC0099"/>
                </a:solidFill>
              </a:rPr>
              <a:t>.</a:t>
            </a:r>
            <a:r>
              <a:rPr lang="en-US" altLang="zh-TW" sz="2400" dirty="0"/>
              <a:t> </a:t>
            </a:r>
            <a:endParaRPr lang="en-US" altLang="zh-TW" sz="2400" dirty="0">
              <a:solidFill>
                <a:srgbClr val="FFC000"/>
              </a:solidFill>
            </a:endParaRPr>
          </a:p>
        </p:txBody>
      </p:sp>
      <p:pic>
        <p:nvPicPr>
          <p:cNvPr id="7" name="Picture 8" descr="User Symbol Blue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53" y="3239559"/>
            <a:ext cx="497114" cy="76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圖說文字 5"/>
          <p:cNvSpPr/>
          <p:nvPr/>
        </p:nvSpPr>
        <p:spPr>
          <a:xfrm>
            <a:off x="2314121" y="2679522"/>
            <a:ext cx="5892800" cy="511860"/>
          </a:xfrm>
          <a:prstGeom prst="wedgeRoundRectCallout">
            <a:avLst>
              <a:gd name="adj1" fmla="val -50882"/>
              <a:gd name="adj2" fmla="val 105034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803646" y="3957127"/>
            <a:ext cx="3142343" cy="6091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ticket booking system</a:t>
            </a:r>
            <a:endParaRPr lang="zh-TW" altLang="en-US" sz="2400" dirty="0"/>
          </a:p>
        </p:txBody>
      </p:sp>
      <p:sp>
        <p:nvSpPr>
          <p:cNvPr id="10" name="向下箭號 9"/>
          <p:cNvSpPr/>
          <p:nvPr/>
        </p:nvSpPr>
        <p:spPr>
          <a:xfrm>
            <a:off x="5096780" y="3390890"/>
            <a:ext cx="556079" cy="4953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1"/>
          <p:cNvSpPr/>
          <p:nvPr/>
        </p:nvSpPr>
        <p:spPr>
          <a:xfrm>
            <a:off x="5096780" y="4701183"/>
            <a:ext cx="556079" cy="4953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376837" y="5331419"/>
            <a:ext cx="199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Destination: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376837" y="5850234"/>
            <a:ext cx="1997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time of arrival: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656939" y="5331419"/>
            <a:ext cx="1061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Taipei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5668603" y="5850234"/>
            <a:ext cx="315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November 2</a:t>
            </a:r>
            <a:r>
              <a:rPr lang="en-US" altLang="zh-TW" sz="2400" baseline="30000" dirty="0"/>
              <a:t>nd</a:t>
            </a:r>
            <a:r>
              <a:rPr lang="en-US" altLang="zh-TW" sz="2400" dirty="0"/>
              <a:t> </a:t>
            </a:r>
            <a:endParaRPr lang="zh-TW" altLang="en-US" sz="2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2041767" y="5235376"/>
            <a:ext cx="1335070" cy="1115416"/>
            <a:chOff x="2041767" y="5235376"/>
            <a:chExt cx="1335070" cy="1115416"/>
          </a:xfrm>
        </p:grpSpPr>
        <p:sp>
          <p:nvSpPr>
            <p:cNvPr id="4" name="文字方塊 3"/>
            <p:cNvSpPr txBox="1"/>
            <p:nvPr/>
          </p:nvSpPr>
          <p:spPr>
            <a:xfrm>
              <a:off x="2041767" y="5524129"/>
              <a:ext cx="898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Slot</a:t>
              </a:r>
              <a:endParaRPr lang="zh-TW" altLang="en-US" sz="2800" dirty="0"/>
            </a:p>
          </p:txBody>
        </p:sp>
        <p:sp>
          <p:nvSpPr>
            <p:cNvPr id="9" name="左大括弧 8"/>
            <p:cNvSpPr/>
            <p:nvPr/>
          </p:nvSpPr>
          <p:spPr>
            <a:xfrm>
              <a:off x="2938072" y="5235376"/>
              <a:ext cx="438765" cy="1115416"/>
            </a:xfrm>
            <a:prstGeom prst="leftBrace">
              <a:avLst>
                <a:gd name="adj1" fmla="val 35665"/>
                <a:gd name="adj2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17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10" grpId="0" animBg="1"/>
      <p:bldP spid="12" grpId="0" animBg="1"/>
      <p:bldP spid="11" grpId="0"/>
      <p:bldP spid="14" grpId="0"/>
      <p:bldP spid="15" grpId="0"/>
      <p:bldP spid="16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 Application</a:t>
            </a:r>
            <a:endParaRPr lang="zh-TW" altLang="en-US" dirty="0"/>
          </a:p>
        </p:txBody>
      </p:sp>
      <p:cxnSp>
        <p:nvCxnSpPr>
          <p:cNvPr id="4" name="直線單箭頭接點 3"/>
          <p:cNvCxnSpPr/>
          <p:nvPr/>
        </p:nvCxnSpPr>
        <p:spPr>
          <a:xfrm rot="16200000">
            <a:off x="7308562" y="2461641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rot="16200000">
            <a:off x="5661576" y="2429290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5796499" y="5683875"/>
            <a:ext cx="342900" cy="461962"/>
            <a:chOff x="1882729" y="2137119"/>
            <a:chExt cx="342900" cy="461962"/>
          </a:xfrm>
        </p:grpSpPr>
        <p:sp>
          <p:nvSpPr>
            <p:cNvPr id="7" name="矩形 6"/>
            <p:cNvSpPr/>
            <p:nvPr/>
          </p:nvSpPr>
          <p:spPr>
            <a:xfrm>
              <a:off x="1882729" y="2232369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8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895428" y="2137119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22" name="方程式" r:id="rId3" imgW="152280" imgH="215640" progId="Equation.3">
                    <p:embed/>
                  </p:oleObj>
                </mc:Choice>
                <mc:Fallback>
                  <p:oleObj name="方程式" r:id="rId3" imgW="152280" imgH="215640" progId="Equation.3">
                    <p:embed/>
                    <p:pic>
                      <p:nvPicPr>
                        <p:cNvPr id="8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5428" y="2137119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群組 8"/>
          <p:cNvGrpSpPr/>
          <p:nvPr/>
        </p:nvGrpSpPr>
        <p:grpSpPr>
          <a:xfrm>
            <a:off x="7403763" y="5715000"/>
            <a:ext cx="376238" cy="461963"/>
            <a:chOff x="1876911" y="2719848"/>
            <a:chExt cx="376238" cy="461963"/>
          </a:xfrm>
        </p:grpSpPr>
        <p:sp>
          <p:nvSpPr>
            <p:cNvPr id="10" name="矩形 9"/>
            <p:cNvSpPr/>
            <p:nvPr/>
          </p:nvSpPr>
          <p:spPr>
            <a:xfrm>
              <a:off x="1876911" y="2802698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1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900724" y="2719848"/>
            <a:ext cx="35242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23" name="方程式" r:id="rId5" imgW="164880" imgH="215640" progId="Equation.3">
                    <p:embed/>
                  </p:oleObj>
                </mc:Choice>
                <mc:Fallback>
                  <p:oleObj name="方程式" r:id="rId5" imgW="164880" imgH="215640" progId="Equation.3">
                    <p:embed/>
                    <p:pic>
                      <p:nvPicPr>
                        <p:cNvPr id="1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0724" y="2719848"/>
                          <a:ext cx="352425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橢圓 11"/>
          <p:cNvSpPr/>
          <p:nvPr/>
        </p:nvSpPr>
        <p:spPr>
          <a:xfrm rot="16200000">
            <a:off x="5732675" y="4107211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 rot="16200000">
            <a:off x="7280370" y="4147522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 rot="16200000">
            <a:off x="5699001" y="2429290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 rot="16200000">
            <a:off x="7271677" y="2439396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 rot="16200000">
            <a:off x="6273747" y="4412990"/>
            <a:ext cx="1037222" cy="1638300"/>
            <a:chOff x="1013669" y="3459098"/>
            <a:chExt cx="1588876" cy="1638300"/>
          </a:xfrm>
        </p:grpSpPr>
        <p:cxnSp>
          <p:nvCxnSpPr>
            <p:cNvPr id="17" name="直線單箭頭接點 16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群組 17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9" name="直線單箭頭接點 18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單箭頭接點 19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單箭頭接點 20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2" name="Object 12"/>
          <p:cNvGraphicFramePr>
            <a:graphicFrameLocks noChangeAspect="1"/>
          </p:cNvGraphicFramePr>
          <p:nvPr>
            <p:extLst/>
          </p:nvPr>
        </p:nvGraphicFramePr>
        <p:xfrm>
          <a:off x="7446683" y="1562087"/>
          <a:ext cx="379412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4" name="方程式" r:id="rId7" imgW="177480" imgH="215640" progId="Equation.3">
                  <p:embed/>
                </p:oleObj>
              </mc:Choice>
              <mc:Fallback>
                <p:oleObj name="方程式" r:id="rId7" imgW="177480" imgH="215640" progId="Equation.3">
                  <p:embed/>
                  <p:pic>
                    <p:nvPicPr>
                      <p:cNvPr id="2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6683" y="1562087"/>
                        <a:ext cx="379412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/>
          </p:nvPr>
        </p:nvGraphicFramePr>
        <p:xfrm>
          <a:off x="5863221" y="1565503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5" name="方程式" r:id="rId9" imgW="164880" imgH="215640" progId="Equation.3">
                  <p:embed/>
                </p:oleObj>
              </mc:Choice>
              <mc:Fallback>
                <p:oleObj name="方程式" r:id="rId9" imgW="164880" imgH="215640" progId="Equation.3">
                  <p:embed/>
                  <p:pic>
                    <p:nvPicPr>
                      <p:cNvPr id="2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3221" y="1565503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群組 29"/>
          <p:cNvGrpSpPr/>
          <p:nvPr/>
        </p:nvGrpSpPr>
        <p:grpSpPr>
          <a:xfrm rot="16200000">
            <a:off x="6273747" y="2750465"/>
            <a:ext cx="1037222" cy="1638300"/>
            <a:chOff x="1013669" y="3459098"/>
            <a:chExt cx="1588876" cy="1638300"/>
          </a:xfrm>
        </p:grpSpPr>
        <p:cxnSp>
          <p:nvCxnSpPr>
            <p:cNvPr id="31" name="直線單箭頭接點 30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群組 31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33" name="直線單箭頭接點 32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單箭頭接點 33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手繪多邊形 39"/>
          <p:cNvSpPr/>
          <p:nvPr/>
        </p:nvSpPr>
        <p:spPr>
          <a:xfrm>
            <a:off x="5776506" y="2538619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手繪多邊形 40"/>
          <p:cNvSpPr/>
          <p:nvPr/>
        </p:nvSpPr>
        <p:spPr>
          <a:xfrm>
            <a:off x="7360854" y="2556677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手繪多邊形 41"/>
          <p:cNvSpPr/>
          <p:nvPr/>
        </p:nvSpPr>
        <p:spPr>
          <a:xfrm>
            <a:off x="7380505" y="4241552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手繪多邊形 42"/>
          <p:cNvSpPr/>
          <p:nvPr/>
        </p:nvSpPr>
        <p:spPr>
          <a:xfrm>
            <a:off x="5809198" y="4220425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3542863" y="5683875"/>
            <a:ext cx="1033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Taipei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8" name="向右箭號 47"/>
          <p:cNvSpPr/>
          <p:nvPr/>
        </p:nvSpPr>
        <p:spPr>
          <a:xfrm>
            <a:off x="4600100" y="5779125"/>
            <a:ext cx="868614" cy="397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/>
        </p:nvSpPr>
        <p:spPr>
          <a:xfrm>
            <a:off x="5562462" y="5640749"/>
            <a:ext cx="2503046" cy="628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834177" y="2669860"/>
            <a:ext cx="2002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Input: a word</a:t>
            </a:r>
            <a:endParaRPr lang="zh-TW" altLang="en-US" sz="2400" dirty="0"/>
          </a:p>
        </p:txBody>
      </p:sp>
      <p:sp>
        <p:nvSpPr>
          <p:cNvPr id="65" name="文字方塊 64"/>
          <p:cNvSpPr txBox="1"/>
          <p:nvPr/>
        </p:nvSpPr>
        <p:spPr>
          <a:xfrm>
            <a:off x="1645713" y="3136112"/>
            <a:ext cx="343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(Each word is represented as a vector)</a:t>
            </a:r>
            <a:endParaRPr lang="zh-TW" altLang="en-US" sz="2400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834177" y="1784875"/>
            <a:ext cx="3626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Solving slot filling by Feedforward network?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9384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49" grpId="0" animBg="1"/>
      <p:bldP spid="24" grpId="0"/>
      <p:bldP spid="65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1-of-N encoding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01794" y="3893837"/>
            <a:ext cx="4441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Each dimension corresponds to a word in the lexicon </a:t>
            </a:r>
            <a:endParaRPr lang="zh-TW" altLang="en-US" sz="28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01794" y="4894110"/>
            <a:ext cx="4293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800" dirty="0"/>
              <a:t>The dimension for the word</a:t>
            </a:r>
            <a:r>
              <a:rPr lang="en-US" altLang="zh-TW" sz="2800" baseline="-25000" dirty="0"/>
              <a:t> </a:t>
            </a:r>
            <a:r>
              <a:rPr lang="en-US" altLang="zh-TW" sz="2800" dirty="0"/>
              <a:t>is 1, and others are 0</a:t>
            </a:r>
            <a:endParaRPr lang="en-US" altLang="zh-TW" sz="2800" baseline="-25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205869" y="2735968"/>
            <a:ext cx="7321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lexicon = {apple, bag, cat, dog, elephant}</a:t>
            </a:r>
            <a:endParaRPr lang="zh-TW" altLang="en-US" sz="28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5340724" y="3284243"/>
            <a:ext cx="406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apple = [ 1   0   0   0   0]</a:t>
            </a:r>
            <a:endParaRPr lang="zh-TW" altLang="en-US" sz="28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5400119" y="3735031"/>
            <a:ext cx="406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bag    = [ 0   1   0   0   0]</a:t>
            </a:r>
            <a:endParaRPr lang="zh-TW" altLang="en-US" sz="28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5464711" y="4269271"/>
            <a:ext cx="406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cat    = [ 0   0   1   0   0]</a:t>
            </a:r>
            <a:endParaRPr lang="zh-TW" altLang="en-US" sz="28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5464710" y="4777572"/>
            <a:ext cx="406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dog   = [ 0   0   0   1   0]</a:t>
            </a:r>
            <a:endParaRPr lang="zh-TW" altLang="en-US" sz="28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4751788" y="5311812"/>
            <a:ext cx="406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elephant   = [ 0   0   0   0   1]</a:t>
            </a:r>
            <a:endParaRPr lang="zh-TW" altLang="en-US" sz="28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401794" y="3370617"/>
            <a:ext cx="4441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The vector is lexicon size.</a:t>
            </a:r>
            <a:endParaRPr lang="zh-TW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174405" y="2720515"/>
            <a:ext cx="2564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1-of-N Encoding</a:t>
            </a:r>
            <a:endParaRPr lang="zh-TW" altLang="en-US" sz="2800" b="1" i="1" u="sng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174405" y="2100172"/>
            <a:ext cx="634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How to represent each word as a vector?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3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Beyond 1-of-N encoding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942078" y="5299060"/>
            <a:ext cx="190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w = “apple” </a:t>
            </a:r>
            <a:endParaRPr lang="zh-TW" altLang="en-US" sz="2800" dirty="0"/>
          </a:p>
        </p:txBody>
      </p:sp>
      <p:sp>
        <p:nvSpPr>
          <p:cNvPr id="12" name="矩形 11"/>
          <p:cNvSpPr/>
          <p:nvPr/>
        </p:nvSpPr>
        <p:spPr>
          <a:xfrm rot="5400000">
            <a:off x="4502450" y="3845100"/>
            <a:ext cx="3371497" cy="5329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 rot="5400000">
            <a:off x="6041038" y="2531373"/>
            <a:ext cx="317106" cy="31710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 rot="5400000">
            <a:off x="6054615" y="2917796"/>
            <a:ext cx="317106" cy="31710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 rot="5400000">
            <a:off x="6041038" y="3575780"/>
            <a:ext cx="317106" cy="31710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4783287" y="2452632"/>
            <a:ext cx="100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a-a-a</a:t>
            </a:r>
            <a:endParaRPr lang="zh-TW" altLang="en-US" sz="2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792600" y="2876982"/>
            <a:ext cx="100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a-a-b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4791200" y="4866743"/>
            <a:ext cx="100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p-p-l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7005626" y="3892486"/>
            <a:ext cx="1986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26 X 26 X 26</a:t>
            </a:r>
            <a:endParaRPr lang="zh-TW" altLang="en-US" sz="2800" b="1" dirty="0"/>
          </a:p>
        </p:txBody>
      </p:sp>
      <p:sp>
        <p:nvSpPr>
          <p:cNvPr id="25" name="文字方塊 24"/>
          <p:cNvSpPr txBox="1"/>
          <p:nvPr/>
        </p:nvSpPr>
        <p:spPr>
          <a:xfrm rot="5400000">
            <a:off x="5102041" y="3155994"/>
            <a:ext cx="36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26" name="文字方塊 25"/>
          <p:cNvSpPr txBox="1"/>
          <p:nvPr/>
        </p:nvSpPr>
        <p:spPr>
          <a:xfrm rot="5400000">
            <a:off x="5100079" y="3789502"/>
            <a:ext cx="36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4792600" y="3477388"/>
            <a:ext cx="100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a-p-p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 rot="5400000">
            <a:off x="5092256" y="5237147"/>
            <a:ext cx="36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4811754" y="4193141"/>
            <a:ext cx="100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p-l-e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 rot="5400000">
            <a:off x="5096989" y="4502360"/>
            <a:ext cx="36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33" name="文字方塊 32"/>
          <p:cNvSpPr txBox="1"/>
          <p:nvPr/>
        </p:nvSpPr>
        <p:spPr>
          <a:xfrm rot="5400000">
            <a:off x="6132400" y="3128272"/>
            <a:ext cx="36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34" name="文字方塊 33"/>
          <p:cNvSpPr txBox="1"/>
          <p:nvPr/>
        </p:nvSpPr>
        <p:spPr>
          <a:xfrm rot="5400000">
            <a:off x="6127473" y="3811670"/>
            <a:ext cx="36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35" name="文字方塊 34"/>
          <p:cNvSpPr txBox="1"/>
          <p:nvPr/>
        </p:nvSpPr>
        <p:spPr>
          <a:xfrm rot="5400000">
            <a:off x="6118022" y="5171051"/>
            <a:ext cx="36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36" name="文字方塊 35"/>
          <p:cNvSpPr txBox="1"/>
          <p:nvPr/>
        </p:nvSpPr>
        <p:spPr>
          <a:xfrm rot="5400000">
            <a:off x="6111118" y="4485703"/>
            <a:ext cx="361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p:sp>
        <p:nvSpPr>
          <p:cNvPr id="37" name="橢圓 36"/>
          <p:cNvSpPr/>
          <p:nvPr/>
        </p:nvSpPr>
        <p:spPr>
          <a:xfrm rot="5400000">
            <a:off x="6041038" y="4261128"/>
            <a:ext cx="317106" cy="31710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 rot="5400000">
            <a:off x="6018930" y="4939022"/>
            <a:ext cx="317106" cy="31710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/>
          <p:cNvSpPr txBox="1"/>
          <p:nvPr/>
        </p:nvSpPr>
        <p:spPr>
          <a:xfrm>
            <a:off x="6025230" y="3495984"/>
            <a:ext cx="37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</a:rPr>
              <a:t>1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6022837" y="4194205"/>
            <a:ext cx="37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00B050"/>
                </a:solidFill>
              </a:rPr>
              <a:t>1</a:t>
            </a:r>
            <a:endParaRPr lang="zh-TW" altLang="en-US" sz="2400" b="1" dirty="0">
              <a:solidFill>
                <a:srgbClr val="00B050"/>
              </a:solidFill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6022837" y="4882535"/>
            <a:ext cx="37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0000FF"/>
                </a:solidFill>
              </a:rPr>
              <a:t>1</a:t>
            </a:r>
            <a:endParaRPr lang="zh-TW" altLang="en-US" sz="2400" b="1" dirty="0">
              <a:solidFill>
                <a:srgbClr val="0000FF"/>
              </a:solidFill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028564" y="2445216"/>
            <a:ext cx="37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6039876" y="2863119"/>
            <a:ext cx="37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44" name="左大括弧 43"/>
          <p:cNvSpPr/>
          <p:nvPr/>
        </p:nvSpPr>
        <p:spPr>
          <a:xfrm flipH="1">
            <a:off x="6600580" y="2445216"/>
            <a:ext cx="315722" cy="3377064"/>
          </a:xfrm>
          <a:prstGeom prst="leftBrace">
            <a:avLst>
              <a:gd name="adj1" fmla="val 104874"/>
              <a:gd name="adj2" fmla="val 5000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333586" y="1690689"/>
            <a:ext cx="2242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Word hashing</a:t>
            </a:r>
            <a:endParaRPr lang="zh-TW" altLang="en-US" sz="2800" b="1" i="1" u="sng" dirty="0"/>
          </a:p>
        </p:txBody>
      </p:sp>
      <p:sp>
        <p:nvSpPr>
          <p:cNvPr id="45" name="矩形 44"/>
          <p:cNvSpPr/>
          <p:nvPr/>
        </p:nvSpPr>
        <p:spPr>
          <a:xfrm>
            <a:off x="561948" y="1681166"/>
            <a:ext cx="3659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Dimension for “Other”</a:t>
            </a:r>
            <a:endParaRPr lang="zh-TW" altLang="en-US" sz="2800" b="1" i="1" u="sng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2308384" y="6050375"/>
            <a:ext cx="2263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 = “</a:t>
            </a:r>
            <a:r>
              <a:rPr lang="en-US" altLang="zh-TW" sz="2400" dirty="0" err="1"/>
              <a:t>Sauron</a:t>
            </a:r>
            <a:r>
              <a:rPr lang="en-US" altLang="zh-TW" sz="2400" dirty="0"/>
              <a:t>” </a:t>
            </a:r>
            <a:endParaRPr lang="zh-TW" altLang="en-US" sz="2400" dirty="0"/>
          </a:p>
        </p:txBody>
      </p:sp>
      <p:grpSp>
        <p:nvGrpSpPr>
          <p:cNvPr id="63" name="群組 62"/>
          <p:cNvGrpSpPr/>
          <p:nvPr/>
        </p:nvGrpSpPr>
        <p:grpSpPr>
          <a:xfrm>
            <a:off x="2179631" y="2474309"/>
            <a:ext cx="594445" cy="3108147"/>
            <a:chOff x="5573899" y="1757769"/>
            <a:chExt cx="594445" cy="3108147"/>
          </a:xfrm>
        </p:grpSpPr>
        <p:grpSp>
          <p:nvGrpSpPr>
            <p:cNvPr id="71" name="群組 70"/>
            <p:cNvGrpSpPr/>
            <p:nvPr/>
          </p:nvGrpSpPr>
          <p:grpSpPr>
            <a:xfrm>
              <a:off x="5573899" y="1757769"/>
              <a:ext cx="594445" cy="3108147"/>
              <a:chOff x="5720499" y="4355529"/>
              <a:chExt cx="594445" cy="3108147"/>
            </a:xfrm>
          </p:grpSpPr>
          <p:grpSp>
            <p:nvGrpSpPr>
              <p:cNvPr id="74" name="群組 73"/>
              <p:cNvGrpSpPr/>
              <p:nvPr/>
            </p:nvGrpSpPr>
            <p:grpSpPr>
              <a:xfrm rot="5400000">
                <a:off x="4463648" y="5612380"/>
                <a:ext cx="3108147" cy="594445"/>
                <a:chOff x="-1832609" y="4494767"/>
                <a:chExt cx="4854734" cy="928487"/>
              </a:xfrm>
            </p:grpSpPr>
            <p:sp>
              <p:nvSpPr>
                <p:cNvPr id="76" name="矩形 75"/>
                <p:cNvSpPr/>
                <p:nvPr/>
              </p:nvSpPr>
              <p:spPr>
                <a:xfrm>
                  <a:off x="-1832609" y="4713637"/>
                  <a:ext cx="4854734" cy="709617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7" name="橢圓 76"/>
                <p:cNvSpPr/>
                <p:nvPr/>
              </p:nvSpPr>
              <p:spPr>
                <a:xfrm>
                  <a:off x="-1671298" y="4820782"/>
                  <a:ext cx="495300" cy="49530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8" name="橢圓 77"/>
                <p:cNvSpPr/>
                <p:nvPr/>
              </p:nvSpPr>
              <p:spPr>
                <a:xfrm>
                  <a:off x="-966448" y="4820782"/>
                  <a:ext cx="495300" cy="495300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79" name="文字方塊 78"/>
                <p:cNvSpPr txBox="1"/>
                <p:nvPr/>
              </p:nvSpPr>
              <p:spPr>
                <a:xfrm>
                  <a:off x="1782914" y="4494767"/>
                  <a:ext cx="662543" cy="8172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2800" b="1" dirty="0"/>
                    <a:t>…</a:t>
                  </a:r>
                  <a:endParaRPr lang="zh-TW" altLang="en-US" sz="2800" b="1" dirty="0"/>
                </a:p>
              </p:txBody>
            </p:sp>
          </p:grpSp>
          <p:sp>
            <p:nvSpPr>
              <p:cNvPr id="75" name="橢圓 74"/>
              <p:cNvSpPr/>
              <p:nvPr/>
            </p:nvSpPr>
            <p:spPr>
              <a:xfrm rot="5400000">
                <a:off x="5789104" y="5354358"/>
                <a:ext cx="317106" cy="317107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2" name="橢圓 71"/>
            <p:cNvSpPr/>
            <p:nvPr/>
          </p:nvSpPr>
          <p:spPr>
            <a:xfrm rot="5400000">
              <a:off x="5642504" y="3213561"/>
              <a:ext cx="317106" cy="31710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橢圓 72"/>
            <p:cNvSpPr/>
            <p:nvPr/>
          </p:nvSpPr>
          <p:spPr>
            <a:xfrm rot="5400000">
              <a:off x="5649614" y="3672267"/>
              <a:ext cx="317106" cy="31710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4" name="文字方塊 63"/>
          <p:cNvSpPr txBox="1"/>
          <p:nvPr/>
        </p:nvSpPr>
        <p:spPr>
          <a:xfrm>
            <a:off x="1246631" y="2474308"/>
            <a:ext cx="94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apple</a:t>
            </a:r>
            <a:endParaRPr lang="zh-TW" altLang="en-US" sz="2400" dirty="0"/>
          </a:p>
        </p:txBody>
      </p:sp>
      <p:sp>
        <p:nvSpPr>
          <p:cNvPr id="65" name="文字方塊 64"/>
          <p:cNvSpPr txBox="1"/>
          <p:nvPr/>
        </p:nvSpPr>
        <p:spPr>
          <a:xfrm>
            <a:off x="1438998" y="2894690"/>
            <a:ext cx="74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bag</a:t>
            </a:r>
            <a:endParaRPr lang="zh-TW" altLang="en-US" sz="2400" dirty="0"/>
          </a:p>
        </p:txBody>
      </p:sp>
      <p:sp>
        <p:nvSpPr>
          <p:cNvPr id="66" name="文字方塊 65"/>
          <p:cNvSpPr txBox="1"/>
          <p:nvPr/>
        </p:nvSpPr>
        <p:spPr>
          <a:xfrm>
            <a:off x="1467607" y="3363521"/>
            <a:ext cx="74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cat</a:t>
            </a:r>
            <a:endParaRPr lang="zh-TW" altLang="en-US" sz="2400" dirty="0"/>
          </a:p>
        </p:txBody>
      </p:sp>
      <p:sp>
        <p:nvSpPr>
          <p:cNvPr id="67" name="文字方塊 66"/>
          <p:cNvSpPr txBox="1"/>
          <p:nvPr/>
        </p:nvSpPr>
        <p:spPr>
          <a:xfrm>
            <a:off x="1473504" y="3821626"/>
            <a:ext cx="74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dog</a:t>
            </a:r>
            <a:endParaRPr lang="zh-TW" altLang="en-US" sz="2400" dirty="0"/>
          </a:p>
        </p:txBody>
      </p:sp>
      <p:sp>
        <p:nvSpPr>
          <p:cNvPr id="68" name="橢圓 67"/>
          <p:cNvSpPr/>
          <p:nvPr/>
        </p:nvSpPr>
        <p:spPr>
          <a:xfrm rot="5400000">
            <a:off x="2248210" y="5202274"/>
            <a:ext cx="317106" cy="31710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文字方塊 68"/>
          <p:cNvSpPr txBox="1"/>
          <p:nvPr/>
        </p:nvSpPr>
        <p:spPr>
          <a:xfrm>
            <a:off x="875402" y="4304880"/>
            <a:ext cx="1344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elephant</a:t>
            </a:r>
            <a:endParaRPr lang="zh-TW" altLang="en-US" sz="2400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895956" y="5140439"/>
            <a:ext cx="129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“other”</a:t>
            </a:r>
            <a:endParaRPr lang="zh-TW" altLang="en-US" sz="2400" dirty="0"/>
          </a:p>
        </p:txBody>
      </p:sp>
      <p:sp>
        <p:nvSpPr>
          <p:cNvPr id="80" name="文字方塊 79"/>
          <p:cNvSpPr txBox="1"/>
          <p:nvPr/>
        </p:nvSpPr>
        <p:spPr>
          <a:xfrm>
            <a:off x="2682720" y="2518112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81" name="文字方塊 80"/>
          <p:cNvSpPr txBox="1"/>
          <p:nvPr/>
        </p:nvSpPr>
        <p:spPr>
          <a:xfrm>
            <a:off x="2682720" y="296807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82" name="文字方塊 81"/>
          <p:cNvSpPr txBox="1"/>
          <p:nvPr/>
        </p:nvSpPr>
        <p:spPr>
          <a:xfrm>
            <a:off x="2682720" y="341427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83" name="文字方塊 82"/>
          <p:cNvSpPr txBox="1"/>
          <p:nvPr/>
        </p:nvSpPr>
        <p:spPr>
          <a:xfrm>
            <a:off x="2682720" y="383548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84" name="文字方塊 83"/>
          <p:cNvSpPr txBox="1"/>
          <p:nvPr/>
        </p:nvSpPr>
        <p:spPr>
          <a:xfrm>
            <a:off x="2691178" y="430100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85" name="文字方塊 84"/>
          <p:cNvSpPr txBox="1"/>
          <p:nvPr/>
        </p:nvSpPr>
        <p:spPr>
          <a:xfrm>
            <a:off x="2648822" y="514346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7" name="文字方塊 56"/>
          <p:cNvSpPr txBox="1"/>
          <p:nvPr/>
        </p:nvSpPr>
        <p:spPr>
          <a:xfrm>
            <a:off x="272025" y="6084841"/>
            <a:ext cx="2263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 = “Gandalf” </a:t>
            </a:r>
            <a:endParaRPr lang="zh-TW" altLang="en-US" sz="2400" dirty="0"/>
          </a:p>
        </p:txBody>
      </p:sp>
      <p:cxnSp>
        <p:nvCxnSpPr>
          <p:cNvPr id="4" name="直線單箭頭接點 3"/>
          <p:cNvCxnSpPr/>
          <p:nvPr/>
        </p:nvCxnSpPr>
        <p:spPr>
          <a:xfrm flipV="1">
            <a:off x="1513680" y="5340411"/>
            <a:ext cx="900113" cy="8117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/>
          <p:nvPr/>
        </p:nvCxnSpPr>
        <p:spPr>
          <a:xfrm flipH="1" flipV="1">
            <a:off x="2439569" y="5360827"/>
            <a:ext cx="311965" cy="800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7721234" y="5797312"/>
            <a:ext cx="5552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/>
          <p:cNvCxnSpPr/>
          <p:nvPr/>
        </p:nvCxnSpPr>
        <p:spPr>
          <a:xfrm>
            <a:off x="7893310" y="5855107"/>
            <a:ext cx="55523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/>
          <p:nvPr/>
        </p:nvCxnSpPr>
        <p:spPr>
          <a:xfrm>
            <a:off x="8142352" y="5914483"/>
            <a:ext cx="54444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9EFA0-3966-4D15-8C7E-765B7BB5697B}" type="slidenum">
              <a:rPr lang="zh-TW" altLang="en-US" smtClean="0"/>
              <a:t>173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267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 animBg="1"/>
      <p:bldP spid="15" grpId="0" animBg="1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  <p:bldP spid="44" grpId="0" animBg="1"/>
      <p:bldP spid="46" grpId="0"/>
      <p:bldP spid="64" grpId="0"/>
      <p:bldP spid="65" grpId="0"/>
      <p:bldP spid="66" grpId="0"/>
      <p:bldP spid="67" grpId="0"/>
      <p:bldP spid="68" grpId="0" animBg="1"/>
      <p:bldP spid="69" grpId="0"/>
      <p:bldP spid="70" grpId="0"/>
      <p:bldP spid="80" grpId="0"/>
      <p:bldP spid="81" grpId="0"/>
      <p:bldP spid="82" grpId="0"/>
      <p:bldP spid="83" grpId="0"/>
      <p:bldP spid="84" grpId="0"/>
      <p:bldP spid="85" grpId="0"/>
      <p:bldP spid="57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 Application</a:t>
            </a:r>
            <a:endParaRPr lang="zh-TW" altLang="en-US" dirty="0"/>
          </a:p>
        </p:txBody>
      </p:sp>
      <p:cxnSp>
        <p:nvCxnSpPr>
          <p:cNvPr id="4" name="直線單箭頭接點 3"/>
          <p:cNvCxnSpPr/>
          <p:nvPr/>
        </p:nvCxnSpPr>
        <p:spPr>
          <a:xfrm rot="16200000">
            <a:off x="7308562" y="2461641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rot="16200000">
            <a:off x="5661576" y="2429290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5796499" y="5683875"/>
            <a:ext cx="342900" cy="461962"/>
            <a:chOff x="1882729" y="2137119"/>
            <a:chExt cx="342900" cy="461962"/>
          </a:xfrm>
        </p:grpSpPr>
        <p:sp>
          <p:nvSpPr>
            <p:cNvPr id="7" name="矩形 6"/>
            <p:cNvSpPr/>
            <p:nvPr/>
          </p:nvSpPr>
          <p:spPr>
            <a:xfrm>
              <a:off x="1882729" y="2232369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8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895428" y="2137119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46" name="方程式" r:id="rId3" imgW="152280" imgH="215640" progId="Equation.3">
                    <p:embed/>
                  </p:oleObj>
                </mc:Choice>
                <mc:Fallback>
                  <p:oleObj name="方程式" r:id="rId3" imgW="152280" imgH="215640" progId="Equation.3">
                    <p:embed/>
                    <p:pic>
                      <p:nvPicPr>
                        <p:cNvPr id="8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5428" y="2137119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群組 8"/>
          <p:cNvGrpSpPr/>
          <p:nvPr/>
        </p:nvGrpSpPr>
        <p:grpSpPr>
          <a:xfrm>
            <a:off x="7403763" y="5715000"/>
            <a:ext cx="376238" cy="461963"/>
            <a:chOff x="1876911" y="2719848"/>
            <a:chExt cx="376238" cy="461963"/>
          </a:xfrm>
        </p:grpSpPr>
        <p:sp>
          <p:nvSpPr>
            <p:cNvPr id="10" name="矩形 9"/>
            <p:cNvSpPr/>
            <p:nvPr/>
          </p:nvSpPr>
          <p:spPr>
            <a:xfrm>
              <a:off x="1876911" y="2802698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1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900724" y="2719848"/>
            <a:ext cx="35242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647" name="方程式" r:id="rId5" imgW="164880" imgH="215640" progId="Equation.3">
                    <p:embed/>
                  </p:oleObj>
                </mc:Choice>
                <mc:Fallback>
                  <p:oleObj name="方程式" r:id="rId5" imgW="164880" imgH="215640" progId="Equation.3">
                    <p:embed/>
                    <p:pic>
                      <p:nvPicPr>
                        <p:cNvPr id="1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0724" y="2719848"/>
                          <a:ext cx="352425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橢圓 11"/>
          <p:cNvSpPr/>
          <p:nvPr/>
        </p:nvSpPr>
        <p:spPr>
          <a:xfrm rot="16200000">
            <a:off x="5732675" y="4107211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 rot="16200000">
            <a:off x="7280370" y="4147522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 rot="16200000">
            <a:off x="5699001" y="2429290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 rot="16200000">
            <a:off x="7271677" y="2439396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 rot="16200000">
            <a:off x="6273747" y="4412990"/>
            <a:ext cx="1037222" cy="1638300"/>
            <a:chOff x="1013669" y="3459098"/>
            <a:chExt cx="1588876" cy="1638300"/>
          </a:xfrm>
        </p:grpSpPr>
        <p:cxnSp>
          <p:nvCxnSpPr>
            <p:cNvPr id="17" name="直線單箭頭接點 16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群組 17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9" name="直線單箭頭接點 18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單箭頭接點 19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單箭頭接點 20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2" name="Object 12"/>
          <p:cNvGraphicFramePr>
            <a:graphicFrameLocks noChangeAspect="1"/>
          </p:cNvGraphicFramePr>
          <p:nvPr>
            <p:extLst/>
          </p:nvPr>
        </p:nvGraphicFramePr>
        <p:xfrm>
          <a:off x="7446683" y="1562087"/>
          <a:ext cx="379412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8" name="方程式" r:id="rId7" imgW="177480" imgH="215640" progId="Equation.3">
                  <p:embed/>
                </p:oleObj>
              </mc:Choice>
              <mc:Fallback>
                <p:oleObj name="方程式" r:id="rId7" imgW="177480" imgH="215640" progId="Equation.3">
                  <p:embed/>
                  <p:pic>
                    <p:nvPicPr>
                      <p:cNvPr id="2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6683" y="1562087"/>
                        <a:ext cx="379412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/>
          </p:nvPr>
        </p:nvGraphicFramePr>
        <p:xfrm>
          <a:off x="5863221" y="1565503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9" name="方程式" r:id="rId9" imgW="164880" imgH="215640" progId="Equation.3">
                  <p:embed/>
                </p:oleObj>
              </mc:Choice>
              <mc:Fallback>
                <p:oleObj name="方程式" r:id="rId9" imgW="164880" imgH="215640" progId="Equation.3">
                  <p:embed/>
                  <p:pic>
                    <p:nvPicPr>
                      <p:cNvPr id="2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3221" y="1565503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群組 29"/>
          <p:cNvGrpSpPr/>
          <p:nvPr/>
        </p:nvGrpSpPr>
        <p:grpSpPr>
          <a:xfrm rot="16200000">
            <a:off x="6273747" y="2750465"/>
            <a:ext cx="1037222" cy="1638300"/>
            <a:chOff x="1013669" y="3459098"/>
            <a:chExt cx="1588876" cy="1638300"/>
          </a:xfrm>
        </p:grpSpPr>
        <p:cxnSp>
          <p:nvCxnSpPr>
            <p:cNvPr id="31" name="直線單箭頭接點 30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群組 31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33" name="直線單箭頭接點 32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單箭頭接點 33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手繪多邊形 39"/>
          <p:cNvSpPr/>
          <p:nvPr/>
        </p:nvSpPr>
        <p:spPr>
          <a:xfrm>
            <a:off x="5776506" y="2538619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手繪多邊形 40"/>
          <p:cNvSpPr/>
          <p:nvPr/>
        </p:nvSpPr>
        <p:spPr>
          <a:xfrm>
            <a:off x="7360854" y="2556677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手繪多邊形 41"/>
          <p:cNvSpPr/>
          <p:nvPr/>
        </p:nvSpPr>
        <p:spPr>
          <a:xfrm>
            <a:off x="7380505" y="4241552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手繪多邊形 42"/>
          <p:cNvSpPr/>
          <p:nvPr/>
        </p:nvSpPr>
        <p:spPr>
          <a:xfrm>
            <a:off x="5809198" y="4220425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3542863" y="5683875"/>
            <a:ext cx="1033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Taipei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8" name="向右箭號 47"/>
          <p:cNvSpPr/>
          <p:nvPr/>
        </p:nvSpPr>
        <p:spPr>
          <a:xfrm>
            <a:off x="4600100" y="5779125"/>
            <a:ext cx="868614" cy="397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/>
        </p:nvSpPr>
        <p:spPr>
          <a:xfrm>
            <a:off x="5562462" y="5640749"/>
            <a:ext cx="2503046" cy="628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/>
          <p:cNvSpPr txBox="1"/>
          <p:nvPr/>
        </p:nvSpPr>
        <p:spPr>
          <a:xfrm>
            <a:off x="5661226" y="1176868"/>
            <a:ext cx="946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>
                <a:solidFill>
                  <a:srgbClr val="FF0000"/>
                </a:solidFill>
              </a:rPr>
              <a:t>dest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7110764" y="830492"/>
            <a:ext cx="2170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time of departure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834177" y="2669860"/>
            <a:ext cx="2002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Input: a word</a:t>
            </a:r>
            <a:endParaRPr lang="zh-TW" altLang="en-US" sz="2400" dirty="0"/>
          </a:p>
        </p:txBody>
      </p:sp>
      <p:sp>
        <p:nvSpPr>
          <p:cNvPr id="65" name="文字方塊 64"/>
          <p:cNvSpPr txBox="1"/>
          <p:nvPr/>
        </p:nvSpPr>
        <p:spPr>
          <a:xfrm>
            <a:off x="1645713" y="3136112"/>
            <a:ext cx="343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(Each word is represented as a vector)</a:t>
            </a:r>
            <a:endParaRPr lang="zh-TW" altLang="en-US" sz="2400" dirty="0"/>
          </a:p>
        </p:txBody>
      </p:sp>
      <p:sp>
        <p:nvSpPr>
          <p:cNvPr id="68" name="文字方塊 67"/>
          <p:cNvSpPr txBox="1"/>
          <p:nvPr/>
        </p:nvSpPr>
        <p:spPr>
          <a:xfrm>
            <a:off x="834176" y="3997216"/>
            <a:ext cx="2002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Output:</a:t>
            </a:r>
            <a:endParaRPr lang="zh-TW" altLang="en-US" sz="2400" dirty="0"/>
          </a:p>
        </p:txBody>
      </p:sp>
      <p:sp>
        <p:nvSpPr>
          <p:cNvPr id="69" name="文字方塊 68"/>
          <p:cNvSpPr txBox="1"/>
          <p:nvPr/>
        </p:nvSpPr>
        <p:spPr>
          <a:xfrm>
            <a:off x="1376131" y="4473993"/>
            <a:ext cx="3973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Probability distribution that the input word belonging to the slots</a:t>
            </a:r>
            <a:endParaRPr lang="zh-TW" altLang="en-US" sz="2400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834177" y="1784875"/>
            <a:ext cx="3626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Solving slot filling by Feedforward network?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1990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68" grpId="0"/>
      <p:bldP spid="69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 Application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cxnSp>
        <p:nvCxnSpPr>
          <p:cNvPr id="4" name="直線單箭頭接點 3"/>
          <p:cNvCxnSpPr/>
          <p:nvPr/>
        </p:nvCxnSpPr>
        <p:spPr>
          <a:xfrm rot="16200000">
            <a:off x="7308562" y="2461641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rot="16200000">
            <a:off x="5661576" y="2429290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5796499" y="5683875"/>
            <a:ext cx="342900" cy="461962"/>
            <a:chOff x="1882729" y="2137119"/>
            <a:chExt cx="342900" cy="461962"/>
          </a:xfrm>
        </p:grpSpPr>
        <p:sp>
          <p:nvSpPr>
            <p:cNvPr id="7" name="矩形 6"/>
            <p:cNvSpPr/>
            <p:nvPr/>
          </p:nvSpPr>
          <p:spPr>
            <a:xfrm>
              <a:off x="1882729" y="2232369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8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895428" y="2137119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70" name="方程式" r:id="rId3" imgW="152280" imgH="215640" progId="Equation.3">
                    <p:embed/>
                  </p:oleObj>
                </mc:Choice>
                <mc:Fallback>
                  <p:oleObj name="方程式" r:id="rId3" imgW="152280" imgH="215640" progId="Equation.3">
                    <p:embed/>
                    <p:pic>
                      <p:nvPicPr>
                        <p:cNvPr id="8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5428" y="2137119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群組 8"/>
          <p:cNvGrpSpPr/>
          <p:nvPr/>
        </p:nvGrpSpPr>
        <p:grpSpPr>
          <a:xfrm>
            <a:off x="7403763" y="5715000"/>
            <a:ext cx="376238" cy="461963"/>
            <a:chOff x="1876911" y="2719848"/>
            <a:chExt cx="376238" cy="461963"/>
          </a:xfrm>
        </p:grpSpPr>
        <p:sp>
          <p:nvSpPr>
            <p:cNvPr id="10" name="矩形 9"/>
            <p:cNvSpPr/>
            <p:nvPr/>
          </p:nvSpPr>
          <p:spPr>
            <a:xfrm>
              <a:off x="1876911" y="2802698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1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900724" y="2719848"/>
            <a:ext cx="35242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71" name="方程式" r:id="rId5" imgW="164880" imgH="215640" progId="Equation.3">
                    <p:embed/>
                  </p:oleObj>
                </mc:Choice>
                <mc:Fallback>
                  <p:oleObj name="方程式" r:id="rId5" imgW="164880" imgH="215640" progId="Equation.3">
                    <p:embed/>
                    <p:pic>
                      <p:nvPicPr>
                        <p:cNvPr id="1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0724" y="2719848"/>
                          <a:ext cx="352425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橢圓 11"/>
          <p:cNvSpPr/>
          <p:nvPr/>
        </p:nvSpPr>
        <p:spPr>
          <a:xfrm rot="16200000">
            <a:off x="5732675" y="4107211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 rot="16200000">
            <a:off x="7280370" y="4147522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 rot="16200000">
            <a:off x="5699001" y="2429290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 rot="16200000">
            <a:off x="7271677" y="2439396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 rot="16200000">
            <a:off x="6273747" y="4412990"/>
            <a:ext cx="1037222" cy="1638300"/>
            <a:chOff x="1013669" y="3459098"/>
            <a:chExt cx="1588876" cy="1638300"/>
          </a:xfrm>
        </p:grpSpPr>
        <p:cxnSp>
          <p:nvCxnSpPr>
            <p:cNvPr id="17" name="直線單箭頭接點 16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群組 17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19" name="直線單箭頭接點 18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單箭頭接點 19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單箭頭接點 20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2" name="Object 12"/>
          <p:cNvGraphicFramePr>
            <a:graphicFrameLocks noChangeAspect="1"/>
          </p:cNvGraphicFramePr>
          <p:nvPr>
            <p:extLst/>
          </p:nvPr>
        </p:nvGraphicFramePr>
        <p:xfrm>
          <a:off x="7446683" y="1562087"/>
          <a:ext cx="379412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2" name="方程式" r:id="rId7" imgW="177480" imgH="215640" progId="Equation.3">
                  <p:embed/>
                </p:oleObj>
              </mc:Choice>
              <mc:Fallback>
                <p:oleObj name="方程式" r:id="rId7" imgW="177480" imgH="215640" progId="Equation.3">
                  <p:embed/>
                  <p:pic>
                    <p:nvPicPr>
                      <p:cNvPr id="2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6683" y="1562087"/>
                        <a:ext cx="379412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/>
          </p:nvPr>
        </p:nvGraphicFramePr>
        <p:xfrm>
          <a:off x="5863221" y="1565503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3" name="方程式" r:id="rId9" imgW="164880" imgH="215640" progId="Equation.3">
                  <p:embed/>
                </p:oleObj>
              </mc:Choice>
              <mc:Fallback>
                <p:oleObj name="方程式" r:id="rId9" imgW="164880" imgH="215640" progId="Equation.3">
                  <p:embed/>
                  <p:pic>
                    <p:nvPicPr>
                      <p:cNvPr id="2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3221" y="1565503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群組 29"/>
          <p:cNvGrpSpPr/>
          <p:nvPr/>
        </p:nvGrpSpPr>
        <p:grpSpPr>
          <a:xfrm rot="16200000">
            <a:off x="6273747" y="2750465"/>
            <a:ext cx="1037222" cy="1638300"/>
            <a:chOff x="1013669" y="3459098"/>
            <a:chExt cx="1588876" cy="1638300"/>
          </a:xfrm>
        </p:grpSpPr>
        <p:cxnSp>
          <p:nvCxnSpPr>
            <p:cNvPr id="31" name="直線單箭頭接點 30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群組 31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33" name="直線單箭頭接點 32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單箭頭接點 33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手繪多邊形 39"/>
          <p:cNvSpPr/>
          <p:nvPr/>
        </p:nvSpPr>
        <p:spPr>
          <a:xfrm>
            <a:off x="5776506" y="2538619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手繪多邊形 40"/>
          <p:cNvSpPr/>
          <p:nvPr/>
        </p:nvSpPr>
        <p:spPr>
          <a:xfrm>
            <a:off x="7360854" y="2556677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手繪多邊形 41"/>
          <p:cNvSpPr/>
          <p:nvPr/>
        </p:nvSpPr>
        <p:spPr>
          <a:xfrm>
            <a:off x="7380505" y="4241552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手繪多邊形 42"/>
          <p:cNvSpPr/>
          <p:nvPr/>
        </p:nvSpPr>
        <p:spPr>
          <a:xfrm>
            <a:off x="5809198" y="4220425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3542863" y="5683875"/>
            <a:ext cx="1033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Taipei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8" name="向右箭號 47"/>
          <p:cNvSpPr/>
          <p:nvPr/>
        </p:nvSpPr>
        <p:spPr>
          <a:xfrm>
            <a:off x="4600100" y="5779125"/>
            <a:ext cx="868614" cy="397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/>
        </p:nvSpPr>
        <p:spPr>
          <a:xfrm>
            <a:off x="5562462" y="5640749"/>
            <a:ext cx="2503046" cy="628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/>
          <p:cNvSpPr/>
          <p:nvPr/>
        </p:nvSpPr>
        <p:spPr>
          <a:xfrm>
            <a:off x="-140456" y="1798829"/>
            <a:ext cx="5588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400" dirty="0"/>
              <a:t>arrive     </a:t>
            </a:r>
            <a:r>
              <a:rPr lang="en-US" altLang="zh-TW" sz="2400" dirty="0">
                <a:solidFill>
                  <a:srgbClr val="FF0000"/>
                </a:solidFill>
              </a:rPr>
              <a:t>Taipei     </a:t>
            </a:r>
            <a:r>
              <a:rPr lang="en-US" altLang="zh-TW" sz="2400" dirty="0"/>
              <a:t>on     </a:t>
            </a:r>
            <a:r>
              <a:rPr lang="en-US" altLang="zh-TW" sz="2400" dirty="0">
                <a:solidFill>
                  <a:srgbClr val="0000FF"/>
                </a:solidFill>
              </a:rPr>
              <a:t>November     2</a:t>
            </a:r>
            <a:r>
              <a:rPr lang="en-US" altLang="zh-TW" sz="2400" baseline="30000" dirty="0">
                <a:solidFill>
                  <a:srgbClr val="0000FF"/>
                </a:solidFill>
              </a:rPr>
              <a:t>nd</a:t>
            </a:r>
            <a:r>
              <a:rPr lang="en-US" altLang="zh-TW" sz="2400" dirty="0"/>
              <a:t> </a:t>
            </a:r>
            <a:endParaRPr lang="en-US" altLang="zh-TW" sz="2400" dirty="0">
              <a:solidFill>
                <a:srgbClr val="FFC000"/>
              </a:solidFill>
            </a:endParaRPr>
          </a:p>
        </p:txBody>
      </p:sp>
      <p:cxnSp>
        <p:nvCxnSpPr>
          <p:cNvPr id="55" name="直線單箭頭接點 54"/>
          <p:cNvCxnSpPr/>
          <p:nvPr/>
        </p:nvCxnSpPr>
        <p:spPr>
          <a:xfrm>
            <a:off x="739684" y="2260637"/>
            <a:ext cx="0" cy="450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>
            <a:off x="1910803" y="2260637"/>
            <a:ext cx="0" cy="450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>
            <a:off x="2765292" y="2260637"/>
            <a:ext cx="0" cy="450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/>
          <p:nvPr/>
        </p:nvCxnSpPr>
        <p:spPr>
          <a:xfrm>
            <a:off x="3890149" y="2260637"/>
            <a:ext cx="0" cy="450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/>
          <p:nvPr/>
        </p:nvCxnSpPr>
        <p:spPr>
          <a:xfrm>
            <a:off x="4918945" y="2260637"/>
            <a:ext cx="0" cy="450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字方塊 59"/>
          <p:cNvSpPr txBox="1"/>
          <p:nvPr/>
        </p:nvSpPr>
        <p:spPr>
          <a:xfrm>
            <a:off x="346736" y="2748404"/>
            <a:ext cx="93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defRPr/>
            </a:pPr>
            <a:r>
              <a:rPr lang="en-US" altLang="zh-TW" sz="2400" dirty="0"/>
              <a:t>other</a:t>
            </a:r>
            <a:endParaRPr lang="zh-TW" altLang="en-US" sz="2400" dirty="0"/>
          </a:p>
        </p:txBody>
      </p:sp>
      <p:sp>
        <p:nvSpPr>
          <p:cNvPr id="61" name="文字方塊 60"/>
          <p:cNvSpPr txBox="1"/>
          <p:nvPr/>
        </p:nvSpPr>
        <p:spPr>
          <a:xfrm>
            <a:off x="2305677" y="2756031"/>
            <a:ext cx="93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defRPr/>
            </a:pPr>
            <a:r>
              <a:rPr lang="en-US" altLang="zh-TW" sz="2400" dirty="0"/>
              <a:t>other</a:t>
            </a:r>
            <a:endParaRPr lang="zh-TW" altLang="en-US" sz="2400" dirty="0"/>
          </a:p>
        </p:txBody>
      </p:sp>
      <p:sp>
        <p:nvSpPr>
          <p:cNvPr id="62" name="文字方塊 61"/>
          <p:cNvSpPr txBox="1"/>
          <p:nvPr/>
        </p:nvSpPr>
        <p:spPr>
          <a:xfrm>
            <a:off x="1478089" y="2720784"/>
            <a:ext cx="86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>
                <a:solidFill>
                  <a:srgbClr val="FF0000"/>
                </a:solidFill>
              </a:rPr>
              <a:t>dest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3413758" y="2746502"/>
            <a:ext cx="952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time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4495228" y="2753794"/>
            <a:ext cx="952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time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5722" y="4053290"/>
            <a:ext cx="5588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400" dirty="0"/>
              <a:t>leave     </a:t>
            </a:r>
            <a:r>
              <a:rPr lang="en-US" altLang="zh-TW" sz="2400" dirty="0">
                <a:solidFill>
                  <a:srgbClr val="00B050"/>
                </a:solidFill>
              </a:rPr>
              <a:t>Taipei</a:t>
            </a:r>
            <a:r>
              <a:rPr lang="en-US" altLang="zh-TW" sz="2400" dirty="0">
                <a:solidFill>
                  <a:srgbClr val="FF0000"/>
                </a:solidFill>
              </a:rPr>
              <a:t>     </a:t>
            </a:r>
            <a:r>
              <a:rPr lang="en-US" altLang="zh-TW" sz="2400" dirty="0"/>
              <a:t>on     </a:t>
            </a:r>
            <a:r>
              <a:rPr lang="en-US" altLang="zh-TW" sz="2400" dirty="0">
                <a:solidFill>
                  <a:srgbClr val="0000FF"/>
                </a:solidFill>
              </a:rPr>
              <a:t>November     2</a:t>
            </a:r>
            <a:r>
              <a:rPr lang="en-US" altLang="zh-TW" sz="2400" baseline="30000" dirty="0">
                <a:solidFill>
                  <a:srgbClr val="0000FF"/>
                </a:solidFill>
              </a:rPr>
              <a:t>nd</a:t>
            </a:r>
            <a:r>
              <a:rPr lang="en-US" altLang="zh-TW" sz="2400" dirty="0"/>
              <a:t> </a:t>
            </a:r>
            <a:endParaRPr lang="en-US" altLang="zh-TW" sz="2400" dirty="0">
              <a:solidFill>
                <a:srgbClr val="FFC000"/>
              </a:solidFill>
            </a:endParaRPr>
          </a:p>
        </p:txBody>
      </p:sp>
      <p:cxnSp>
        <p:nvCxnSpPr>
          <p:cNvPr id="77" name="直線單箭頭接點 76"/>
          <p:cNvCxnSpPr/>
          <p:nvPr/>
        </p:nvCxnSpPr>
        <p:spPr>
          <a:xfrm>
            <a:off x="1913141" y="4482239"/>
            <a:ext cx="0" cy="450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字方塊 77"/>
          <p:cNvSpPr txBox="1"/>
          <p:nvPr/>
        </p:nvSpPr>
        <p:spPr>
          <a:xfrm>
            <a:off x="739684" y="4916207"/>
            <a:ext cx="2925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</a:rPr>
              <a:t>place of departure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273122" y="5576806"/>
            <a:ext cx="307633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Neural network needs memory!</a:t>
            </a:r>
            <a:endParaRPr lang="zh-TW" altLang="en-US" sz="2800" dirty="0"/>
          </a:p>
        </p:txBody>
      </p:sp>
      <p:sp>
        <p:nvSpPr>
          <p:cNvPr id="82" name="文字方塊 81"/>
          <p:cNvSpPr txBox="1"/>
          <p:nvPr/>
        </p:nvSpPr>
        <p:spPr>
          <a:xfrm>
            <a:off x="5661226" y="1176868"/>
            <a:ext cx="946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>
                <a:solidFill>
                  <a:srgbClr val="FF0000"/>
                </a:solidFill>
              </a:rPr>
              <a:t>dest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3" name="文字方塊 82"/>
          <p:cNvSpPr txBox="1"/>
          <p:nvPr/>
        </p:nvSpPr>
        <p:spPr>
          <a:xfrm>
            <a:off x="7110764" y="830492"/>
            <a:ext cx="2170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time of departure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41835" y="3304013"/>
            <a:ext cx="175672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Problem?</a:t>
            </a:r>
            <a:endParaRPr lang="zh-TW" altLang="en-US" sz="2800" dirty="0"/>
          </a:p>
        </p:txBody>
      </p:sp>
      <p:sp>
        <p:nvSpPr>
          <p:cNvPr id="85" name="圓角矩形圖說文字 84"/>
          <p:cNvSpPr/>
          <p:nvPr/>
        </p:nvSpPr>
        <p:spPr>
          <a:xfrm>
            <a:off x="241835" y="1764481"/>
            <a:ext cx="5206174" cy="511860"/>
          </a:xfrm>
          <a:prstGeom prst="wedgeRoundRectCallout">
            <a:avLst>
              <a:gd name="adj1" fmla="val -55064"/>
              <a:gd name="adj2" fmla="val 51158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圓角矩形圖說文字 85"/>
          <p:cNvSpPr/>
          <p:nvPr/>
        </p:nvSpPr>
        <p:spPr>
          <a:xfrm>
            <a:off x="240688" y="4007309"/>
            <a:ext cx="5206174" cy="511860"/>
          </a:xfrm>
          <a:prstGeom prst="wedgeRoundRectCallout">
            <a:avLst>
              <a:gd name="adj1" fmla="val -55064"/>
              <a:gd name="adj2" fmla="val 51158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86"/>
          <p:cNvSpPr/>
          <p:nvPr/>
        </p:nvSpPr>
        <p:spPr>
          <a:xfrm>
            <a:off x="346736" y="1871841"/>
            <a:ext cx="928830" cy="3373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矩形 87"/>
          <p:cNvSpPr/>
          <p:nvPr/>
        </p:nvSpPr>
        <p:spPr>
          <a:xfrm>
            <a:off x="479283" y="4086939"/>
            <a:ext cx="928830" cy="3373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9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0" grpId="0"/>
      <p:bldP spid="61" grpId="0"/>
      <p:bldP spid="62" grpId="0"/>
      <p:bldP spid="63" grpId="0"/>
      <p:bldP spid="64" grpId="0"/>
      <p:bldP spid="66" grpId="0"/>
      <p:bldP spid="78" grpId="0"/>
      <p:bldP spid="79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57668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Three Steps for Deep Learning</a:t>
            </a:r>
            <a:endParaRPr lang="zh-TW" altLang="en-US" dirty="0"/>
          </a:p>
        </p:txBody>
      </p:sp>
      <p:pic>
        <p:nvPicPr>
          <p:cNvPr id="9" name="Picture 2" descr="http://cdc.tencent.com/wp-content/uploads/2011/03/banner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06" y="4272943"/>
            <a:ext cx="6344865" cy="224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85011" y="3752284"/>
            <a:ext cx="3986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Deep Learning is so simple ……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532263" y="1885725"/>
            <a:ext cx="2259724" cy="17332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14477" y="2595411"/>
            <a:ext cx="227751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Recurrent Neural Network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8096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Recurrent Neural Network (RNN)</a:t>
            </a:r>
            <a:endParaRPr lang="zh-TW" altLang="en-US" dirty="0"/>
          </a:p>
        </p:txBody>
      </p:sp>
      <p:cxnSp>
        <p:nvCxnSpPr>
          <p:cNvPr id="4" name="直線單箭頭接點 3"/>
          <p:cNvCxnSpPr/>
          <p:nvPr/>
        </p:nvCxnSpPr>
        <p:spPr>
          <a:xfrm rot="16200000">
            <a:off x="7105362" y="2370912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rot="16200000">
            <a:off x="5458376" y="2338561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5593299" y="5593146"/>
            <a:ext cx="342900" cy="461962"/>
            <a:chOff x="1882729" y="2137119"/>
            <a:chExt cx="342900" cy="461962"/>
          </a:xfrm>
        </p:grpSpPr>
        <p:sp>
          <p:nvSpPr>
            <p:cNvPr id="7" name="矩形 6"/>
            <p:cNvSpPr/>
            <p:nvPr/>
          </p:nvSpPr>
          <p:spPr>
            <a:xfrm>
              <a:off x="1882729" y="2232369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8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895428" y="2137119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04" name="方程式" r:id="rId4" imgW="152280" imgH="215640" progId="Equation.3">
                    <p:embed/>
                  </p:oleObj>
                </mc:Choice>
                <mc:Fallback>
                  <p:oleObj name="方程式" r:id="rId4" imgW="152280" imgH="215640" progId="Equation.3">
                    <p:embed/>
                    <p:pic>
                      <p:nvPicPr>
                        <p:cNvPr id="8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5428" y="2137119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群組 8"/>
          <p:cNvGrpSpPr/>
          <p:nvPr/>
        </p:nvGrpSpPr>
        <p:grpSpPr>
          <a:xfrm>
            <a:off x="7200563" y="5624271"/>
            <a:ext cx="376238" cy="461963"/>
            <a:chOff x="1876911" y="2719848"/>
            <a:chExt cx="376238" cy="461963"/>
          </a:xfrm>
        </p:grpSpPr>
        <p:sp>
          <p:nvSpPr>
            <p:cNvPr id="10" name="矩形 9"/>
            <p:cNvSpPr/>
            <p:nvPr/>
          </p:nvSpPr>
          <p:spPr>
            <a:xfrm>
              <a:off x="1876911" y="2802698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1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900724" y="2719848"/>
            <a:ext cx="35242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05" name="方程式" r:id="rId6" imgW="164880" imgH="215640" progId="Equation.3">
                    <p:embed/>
                  </p:oleObj>
                </mc:Choice>
                <mc:Fallback>
                  <p:oleObj name="方程式" r:id="rId6" imgW="164880" imgH="215640" progId="Equation.3">
                    <p:embed/>
                    <p:pic>
                      <p:nvPicPr>
                        <p:cNvPr id="1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0724" y="2719848"/>
                          <a:ext cx="352425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橢圓 11"/>
          <p:cNvSpPr/>
          <p:nvPr/>
        </p:nvSpPr>
        <p:spPr>
          <a:xfrm rot="16200000">
            <a:off x="5529475" y="4016482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 rot="16200000">
            <a:off x="7077170" y="4056793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 rot="16200000">
            <a:off x="5495801" y="2338561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 rot="16200000">
            <a:off x="7068477" y="2348667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 rot="16200000">
            <a:off x="6070547" y="4322261"/>
            <a:ext cx="1037222" cy="1638300"/>
            <a:chOff x="1013669" y="3459098"/>
            <a:chExt cx="1588876" cy="1638300"/>
          </a:xfrm>
        </p:grpSpPr>
        <p:cxnSp>
          <p:nvCxnSpPr>
            <p:cNvPr id="19" name="直線單箭頭接點 18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群組 19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21" name="直線單箭頭接點 20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單箭頭接點 21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6" name="Object 12"/>
          <p:cNvGraphicFramePr>
            <a:graphicFrameLocks noChangeAspect="1"/>
          </p:cNvGraphicFramePr>
          <p:nvPr>
            <p:extLst/>
          </p:nvPr>
        </p:nvGraphicFramePr>
        <p:xfrm>
          <a:off x="7243483" y="1471358"/>
          <a:ext cx="379412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6" name="方程式" r:id="rId8" imgW="177480" imgH="215640" progId="Equation.3">
                  <p:embed/>
                </p:oleObj>
              </mc:Choice>
              <mc:Fallback>
                <p:oleObj name="方程式" r:id="rId8" imgW="177480" imgH="215640" progId="Equation.3">
                  <p:embed/>
                  <p:pic>
                    <p:nvPicPr>
                      <p:cNvPr id="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3483" y="1471358"/>
                        <a:ext cx="379412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2"/>
          <p:cNvGraphicFramePr>
            <a:graphicFrameLocks noChangeAspect="1"/>
          </p:cNvGraphicFramePr>
          <p:nvPr>
            <p:extLst/>
          </p:nvPr>
        </p:nvGraphicFramePr>
        <p:xfrm>
          <a:off x="5660021" y="1474774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7" name="方程式" r:id="rId10" imgW="164880" imgH="215640" progId="Equation.3">
                  <p:embed/>
                </p:oleObj>
              </mc:Choice>
              <mc:Fallback>
                <p:oleObj name="方程式" r:id="rId10" imgW="164880" imgH="215640" progId="Equation.3">
                  <p:embed/>
                  <p:pic>
                    <p:nvPicPr>
                      <p:cNvPr id="3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0021" y="1474774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群組 54"/>
          <p:cNvGrpSpPr/>
          <p:nvPr/>
        </p:nvGrpSpPr>
        <p:grpSpPr>
          <a:xfrm>
            <a:off x="2100363" y="4001430"/>
            <a:ext cx="342900" cy="461962"/>
            <a:chOff x="1882729" y="2137119"/>
            <a:chExt cx="342900" cy="461962"/>
          </a:xfrm>
        </p:grpSpPr>
        <p:sp>
          <p:nvSpPr>
            <p:cNvPr id="56" name="矩形 55"/>
            <p:cNvSpPr/>
            <p:nvPr/>
          </p:nvSpPr>
          <p:spPr>
            <a:xfrm>
              <a:off x="1882729" y="2232369"/>
              <a:ext cx="342900" cy="3429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7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895428" y="2137119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08" name="方程式" r:id="rId12" imgW="152280" imgH="215640" progId="Equation.3">
                    <p:embed/>
                  </p:oleObj>
                </mc:Choice>
                <mc:Fallback>
                  <p:oleObj name="方程式" r:id="rId12" imgW="152280" imgH="215640" progId="Equation.3">
                    <p:embed/>
                    <p:pic>
                      <p:nvPicPr>
                        <p:cNvPr id="57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5428" y="2137119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8" name="群組 57"/>
          <p:cNvGrpSpPr/>
          <p:nvPr/>
        </p:nvGrpSpPr>
        <p:grpSpPr>
          <a:xfrm>
            <a:off x="3707627" y="4003465"/>
            <a:ext cx="391033" cy="461963"/>
            <a:chOff x="1876911" y="2719786"/>
            <a:chExt cx="391033" cy="461963"/>
          </a:xfrm>
        </p:grpSpPr>
        <p:sp>
          <p:nvSpPr>
            <p:cNvPr id="59" name="矩形 58"/>
            <p:cNvSpPr/>
            <p:nvPr/>
          </p:nvSpPr>
          <p:spPr>
            <a:xfrm>
              <a:off x="1876911" y="2802698"/>
              <a:ext cx="342900" cy="3429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60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888532" y="2719786"/>
            <a:ext cx="379412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09" name="方程式" r:id="rId14" imgW="177480" imgH="215640" progId="Equation.3">
                    <p:embed/>
                  </p:oleObj>
                </mc:Choice>
                <mc:Fallback>
                  <p:oleObj name="方程式" r:id="rId14" imgW="177480" imgH="215640" progId="Equation.3">
                    <p:embed/>
                    <p:pic>
                      <p:nvPicPr>
                        <p:cNvPr id="6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8532" y="2719786"/>
                          <a:ext cx="379412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" name="文字方塊 60"/>
          <p:cNvSpPr txBox="1"/>
          <p:nvPr/>
        </p:nvSpPr>
        <p:spPr>
          <a:xfrm>
            <a:off x="768493" y="5554242"/>
            <a:ext cx="4145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Memory can be considered as  another input.</a:t>
            </a:r>
            <a:endParaRPr lang="zh-TW" altLang="en-US" sz="2800" dirty="0"/>
          </a:p>
        </p:txBody>
      </p:sp>
      <p:sp>
        <p:nvSpPr>
          <p:cNvPr id="63" name="文字方塊 62"/>
          <p:cNvSpPr txBox="1"/>
          <p:nvPr/>
        </p:nvSpPr>
        <p:spPr>
          <a:xfrm>
            <a:off x="768493" y="2167669"/>
            <a:ext cx="4406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The output of hidden layer are stored in the memory.</a:t>
            </a:r>
            <a:endParaRPr lang="zh-TW" altLang="en-US" sz="2800" dirty="0"/>
          </a:p>
        </p:txBody>
      </p:sp>
      <p:grpSp>
        <p:nvGrpSpPr>
          <p:cNvPr id="64" name="群組 63"/>
          <p:cNvGrpSpPr/>
          <p:nvPr/>
        </p:nvGrpSpPr>
        <p:grpSpPr>
          <a:xfrm rot="16200000">
            <a:off x="6070547" y="2659736"/>
            <a:ext cx="1037222" cy="1638300"/>
            <a:chOff x="1013669" y="3459098"/>
            <a:chExt cx="1588876" cy="1638300"/>
          </a:xfrm>
        </p:grpSpPr>
        <p:cxnSp>
          <p:nvCxnSpPr>
            <p:cNvPr id="65" name="直線單箭頭接點 64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群組 65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67" name="直線單箭頭接點 66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單箭頭接點 67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單箭頭接點 68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手繪多邊形 69"/>
          <p:cNvSpPr/>
          <p:nvPr/>
        </p:nvSpPr>
        <p:spPr>
          <a:xfrm>
            <a:off x="3892550" y="4445000"/>
            <a:ext cx="1828800" cy="319831"/>
          </a:xfrm>
          <a:custGeom>
            <a:avLst/>
            <a:gdLst>
              <a:gd name="connsiteX0" fmla="*/ 0 w 1828800"/>
              <a:gd name="connsiteY0" fmla="*/ 0 h 319831"/>
              <a:gd name="connsiteX1" fmla="*/ 1016000 w 1828800"/>
              <a:gd name="connsiteY1" fmla="*/ 317500 h 319831"/>
              <a:gd name="connsiteX2" fmla="*/ 1828800 w 1828800"/>
              <a:gd name="connsiteY2" fmla="*/ 152400 h 31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319831">
                <a:moveTo>
                  <a:pt x="0" y="0"/>
                </a:moveTo>
                <a:cubicBezTo>
                  <a:pt x="355600" y="146050"/>
                  <a:pt x="711200" y="292100"/>
                  <a:pt x="1016000" y="317500"/>
                </a:cubicBezTo>
                <a:cubicBezTo>
                  <a:pt x="1320800" y="342900"/>
                  <a:pt x="1828800" y="152400"/>
                  <a:pt x="1828800" y="152400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手繪多邊形 70"/>
          <p:cNvSpPr/>
          <p:nvPr/>
        </p:nvSpPr>
        <p:spPr>
          <a:xfrm>
            <a:off x="3879850" y="4457700"/>
            <a:ext cx="3416300" cy="624441"/>
          </a:xfrm>
          <a:custGeom>
            <a:avLst/>
            <a:gdLst>
              <a:gd name="connsiteX0" fmla="*/ 0 w 3416300"/>
              <a:gd name="connsiteY0" fmla="*/ 0 h 624441"/>
              <a:gd name="connsiteX1" fmla="*/ 1854200 w 3416300"/>
              <a:gd name="connsiteY1" fmla="*/ 622300 h 624441"/>
              <a:gd name="connsiteX2" fmla="*/ 3416300 w 3416300"/>
              <a:gd name="connsiteY2" fmla="*/ 165100 h 62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6300" h="624441">
                <a:moveTo>
                  <a:pt x="0" y="0"/>
                </a:moveTo>
                <a:cubicBezTo>
                  <a:pt x="642408" y="297391"/>
                  <a:pt x="1284817" y="594783"/>
                  <a:pt x="1854200" y="622300"/>
                </a:cubicBezTo>
                <a:cubicBezTo>
                  <a:pt x="2423583" y="649817"/>
                  <a:pt x="2919941" y="407458"/>
                  <a:pt x="3416300" y="165100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手繪多邊形 71"/>
          <p:cNvSpPr/>
          <p:nvPr/>
        </p:nvSpPr>
        <p:spPr>
          <a:xfrm>
            <a:off x="2266950" y="4445000"/>
            <a:ext cx="3479800" cy="511221"/>
          </a:xfrm>
          <a:custGeom>
            <a:avLst/>
            <a:gdLst>
              <a:gd name="connsiteX0" fmla="*/ 0 w 3479800"/>
              <a:gd name="connsiteY0" fmla="*/ 0 h 511221"/>
              <a:gd name="connsiteX1" fmla="*/ 1600200 w 3479800"/>
              <a:gd name="connsiteY1" fmla="*/ 508000 h 511221"/>
              <a:gd name="connsiteX2" fmla="*/ 3479800 w 3479800"/>
              <a:gd name="connsiteY2" fmla="*/ 177800 h 51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9800" h="511221">
                <a:moveTo>
                  <a:pt x="0" y="0"/>
                </a:moveTo>
                <a:cubicBezTo>
                  <a:pt x="510116" y="239183"/>
                  <a:pt x="1020233" y="478367"/>
                  <a:pt x="1600200" y="508000"/>
                </a:cubicBezTo>
                <a:cubicBezTo>
                  <a:pt x="2180167" y="537633"/>
                  <a:pt x="2829983" y="357716"/>
                  <a:pt x="3479800" y="17780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手繪多邊形 72"/>
          <p:cNvSpPr/>
          <p:nvPr/>
        </p:nvSpPr>
        <p:spPr>
          <a:xfrm>
            <a:off x="2279650" y="4445000"/>
            <a:ext cx="5143500" cy="1004985"/>
          </a:xfrm>
          <a:custGeom>
            <a:avLst/>
            <a:gdLst>
              <a:gd name="connsiteX0" fmla="*/ 0 w 5143500"/>
              <a:gd name="connsiteY0" fmla="*/ 0 h 1004985"/>
              <a:gd name="connsiteX1" fmla="*/ 2438400 w 5143500"/>
              <a:gd name="connsiteY1" fmla="*/ 1003300 h 1004985"/>
              <a:gd name="connsiteX2" fmla="*/ 5143500 w 5143500"/>
              <a:gd name="connsiteY2" fmla="*/ 190500 h 100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0" h="1004985">
                <a:moveTo>
                  <a:pt x="0" y="0"/>
                </a:moveTo>
                <a:cubicBezTo>
                  <a:pt x="790575" y="485775"/>
                  <a:pt x="1581150" y="971550"/>
                  <a:pt x="2438400" y="1003300"/>
                </a:cubicBezTo>
                <a:cubicBezTo>
                  <a:pt x="3295650" y="1035050"/>
                  <a:pt x="4219575" y="612775"/>
                  <a:pt x="5143500" y="19050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手繪多邊形 40"/>
          <p:cNvSpPr/>
          <p:nvPr/>
        </p:nvSpPr>
        <p:spPr>
          <a:xfrm>
            <a:off x="5573306" y="2447890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手繪多邊形 41"/>
          <p:cNvSpPr/>
          <p:nvPr/>
        </p:nvSpPr>
        <p:spPr>
          <a:xfrm>
            <a:off x="7157654" y="2465948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手繪多邊形 42"/>
          <p:cNvSpPr/>
          <p:nvPr/>
        </p:nvSpPr>
        <p:spPr>
          <a:xfrm>
            <a:off x="7177305" y="4150823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手繪多邊形 43"/>
          <p:cNvSpPr/>
          <p:nvPr/>
        </p:nvSpPr>
        <p:spPr>
          <a:xfrm>
            <a:off x="5605998" y="4129696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手繪多邊形 2"/>
          <p:cNvSpPr/>
          <p:nvPr/>
        </p:nvSpPr>
        <p:spPr>
          <a:xfrm>
            <a:off x="2305318" y="3347672"/>
            <a:ext cx="3425781" cy="734931"/>
          </a:xfrm>
          <a:custGeom>
            <a:avLst/>
            <a:gdLst>
              <a:gd name="connsiteX0" fmla="*/ 3425781 w 3425781"/>
              <a:gd name="connsiteY0" fmla="*/ 619021 h 734931"/>
              <a:gd name="connsiteX1" fmla="*/ 1854558 w 3425781"/>
              <a:gd name="connsiteY1" fmla="*/ 835 h 734931"/>
              <a:gd name="connsiteX2" fmla="*/ 0 w 3425781"/>
              <a:gd name="connsiteY2" fmla="*/ 734931 h 73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5781" h="734931">
                <a:moveTo>
                  <a:pt x="3425781" y="619021"/>
                </a:moveTo>
                <a:cubicBezTo>
                  <a:pt x="2925651" y="300269"/>
                  <a:pt x="2425521" y="-18483"/>
                  <a:pt x="1854558" y="835"/>
                </a:cubicBezTo>
                <a:cubicBezTo>
                  <a:pt x="1283594" y="20153"/>
                  <a:pt x="641797" y="377542"/>
                  <a:pt x="0" y="734931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627316" y="3169401"/>
            <a:ext cx="967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store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7" name="手繪多邊形 46"/>
          <p:cNvSpPr/>
          <p:nvPr/>
        </p:nvSpPr>
        <p:spPr>
          <a:xfrm>
            <a:off x="3916717" y="3346269"/>
            <a:ext cx="3425781" cy="734931"/>
          </a:xfrm>
          <a:custGeom>
            <a:avLst/>
            <a:gdLst>
              <a:gd name="connsiteX0" fmla="*/ 3425781 w 3425781"/>
              <a:gd name="connsiteY0" fmla="*/ 619021 h 734931"/>
              <a:gd name="connsiteX1" fmla="*/ 1854558 w 3425781"/>
              <a:gd name="connsiteY1" fmla="*/ 835 h 734931"/>
              <a:gd name="connsiteX2" fmla="*/ 0 w 3425781"/>
              <a:gd name="connsiteY2" fmla="*/ 734931 h 73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5781" h="734931">
                <a:moveTo>
                  <a:pt x="3425781" y="619021"/>
                </a:moveTo>
                <a:cubicBezTo>
                  <a:pt x="2925651" y="300269"/>
                  <a:pt x="2425521" y="-18483"/>
                  <a:pt x="1854558" y="835"/>
                </a:cubicBezTo>
                <a:cubicBezTo>
                  <a:pt x="1283594" y="20153"/>
                  <a:pt x="641797" y="377542"/>
                  <a:pt x="0" y="734931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08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70" grpId="0" animBg="1"/>
      <p:bldP spid="71" grpId="0" animBg="1"/>
      <p:bldP spid="72" grpId="0" animBg="1"/>
      <p:bldP spid="73" grpId="0" animBg="1"/>
      <p:bldP spid="3" grpId="0" animBg="1"/>
      <p:bldP spid="16" grpId="0"/>
      <p:bldP spid="47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RNN</a:t>
            </a:r>
            <a:endParaRPr lang="zh-TW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1315227" y="4829867"/>
            <a:ext cx="1080000" cy="43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1334276" y="3681656"/>
            <a:ext cx="108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1315227" y="2560297"/>
            <a:ext cx="108000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/>
        </p:nvSpPr>
        <p:spPr>
          <a:xfrm>
            <a:off x="4085325" y="4815460"/>
            <a:ext cx="1080000" cy="43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4104374" y="3701755"/>
            <a:ext cx="108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/>
        </p:nvSpPr>
        <p:spPr>
          <a:xfrm>
            <a:off x="2561443" y="3657437"/>
            <a:ext cx="1080000" cy="43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/>
        </p:nvSpPr>
        <p:spPr>
          <a:xfrm>
            <a:off x="4104374" y="2567831"/>
            <a:ext cx="108000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/>
        </p:nvSpPr>
        <p:spPr>
          <a:xfrm>
            <a:off x="6902115" y="4821678"/>
            <a:ext cx="1080000" cy="43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/>
          <p:cNvSpPr/>
          <p:nvPr/>
        </p:nvSpPr>
        <p:spPr>
          <a:xfrm>
            <a:off x="6921164" y="3707973"/>
            <a:ext cx="108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/>
          <p:cNvSpPr/>
          <p:nvPr/>
        </p:nvSpPr>
        <p:spPr>
          <a:xfrm>
            <a:off x="5378233" y="3701755"/>
            <a:ext cx="1080000" cy="43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6944117" y="2586783"/>
            <a:ext cx="108000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向上箭號 70"/>
          <p:cNvSpPr/>
          <p:nvPr/>
        </p:nvSpPr>
        <p:spPr>
          <a:xfrm>
            <a:off x="1659428" y="4178579"/>
            <a:ext cx="386677" cy="57941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向上箭號 73"/>
          <p:cNvSpPr/>
          <p:nvPr/>
        </p:nvSpPr>
        <p:spPr>
          <a:xfrm>
            <a:off x="1659429" y="3034995"/>
            <a:ext cx="386677" cy="57941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684307" y="3082636"/>
            <a:ext cx="104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store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78" name="手繪多邊形 77"/>
          <p:cNvSpPr/>
          <p:nvPr/>
        </p:nvSpPr>
        <p:spPr>
          <a:xfrm flipH="1">
            <a:off x="2395226" y="3426305"/>
            <a:ext cx="672579" cy="319619"/>
          </a:xfrm>
          <a:custGeom>
            <a:avLst/>
            <a:gdLst>
              <a:gd name="connsiteX0" fmla="*/ 3924300 w 3924300"/>
              <a:gd name="connsiteY0" fmla="*/ 628749 h 628749"/>
              <a:gd name="connsiteX1" fmla="*/ 1714500 w 3924300"/>
              <a:gd name="connsiteY1" fmla="*/ 99 h 628749"/>
              <a:gd name="connsiteX2" fmla="*/ 0 w 3924300"/>
              <a:gd name="connsiteY2" fmla="*/ 590649 h 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4300" h="628749">
                <a:moveTo>
                  <a:pt x="3924300" y="628749"/>
                </a:moveTo>
                <a:cubicBezTo>
                  <a:pt x="3146425" y="317599"/>
                  <a:pt x="2368550" y="6449"/>
                  <a:pt x="1714500" y="99"/>
                </a:cubicBezTo>
                <a:cubicBezTo>
                  <a:pt x="1060450" y="-6251"/>
                  <a:pt x="530225" y="292199"/>
                  <a:pt x="0" y="590649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文字方塊 78"/>
          <p:cNvSpPr txBox="1"/>
          <p:nvPr/>
        </p:nvSpPr>
        <p:spPr>
          <a:xfrm>
            <a:off x="5451296" y="3082636"/>
            <a:ext cx="104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store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449555" y="4804952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81" name="文字方塊 80"/>
          <p:cNvSpPr txBox="1"/>
          <p:nvPr/>
        </p:nvSpPr>
        <p:spPr>
          <a:xfrm>
            <a:off x="4190588" y="4815460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82" name="文字方塊 81"/>
          <p:cNvSpPr txBox="1"/>
          <p:nvPr/>
        </p:nvSpPr>
        <p:spPr>
          <a:xfrm>
            <a:off x="7030331" y="4811943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sp>
        <p:nvSpPr>
          <p:cNvPr id="83" name="文字方塊 82"/>
          <p:cNvSpPr txBox="1"/>
          <p:nvPr/>
        </p:nvSpPr>
        <p:spPr>
          <a:xfrm>
            <a:off x="1398980" y="2546393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84" name="文字方塊 83"/>
          <p:cNvSpPr txBox="1"/>
          <p:nvPr/>
        </p:nvSpPr>
        <p:spPr>
          <a:xfrm>
            <a:off x="4210837" y="2527580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85" name="文字方塊 84"/>
          <p:cNvSpPr txBox="1"/>
          <p:nvPr/>
        </p:nvSpPr>
        <p:spPr>
          <a:xfrm>
            <a:off x="7074543" y="2551841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sp>
        <p:nvSpPr>
          <p:cNvPr id="87" name="向上箭號 86"/>
          <p:cNvSpPr/>
          <p:nvPr/>
        </p:nvSpPr>
        <p:spPr>
          <a:xfrm>
            <a:off x="4454443" y="4205408"/>
            <a:ext cx="386677" cy="57941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向上箭號 87"/>
          <p:cNvSpPr/>
          <p:nvPr/>
        </p:nvSpPr>
        <p:spPr>
          <a:xfrm>
            <a:off x="4454444" y="3061824"/>
            <a:ext cx="386677" cy="57941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向上箭號 88"/>
          <p:cNvSpPr/>
          <p:nvPr/>
        </p:nvSpPr>
        <p:spPr>
          <a:xfrm>
            <a:off x="7272158" y="4209475"/>
            <a:ext cx="386677" cy="57941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向上箭號 89"/>
          <p:cNvSpPr/>
          <p:nvPr/>
        </p:nvSpPr>
        <p:spPr>
          <a:xfrm>
            <a:off x="7272159" y="3065891"/>
            <a:ext cx="386677" cy="57941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弧形箭號 (上彎) 44"/>
          <p:cNvSpPr/>
          <p:nvPr/>
        </p:nvSpPr>
        <p:spPr>
          <a:xfrm>
            <a:off x="3116647" y="4133262"/>
            <a:ext cx="1381017" cy="568649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6" name="弧形箭號 (上彎) 45"/>
          <p:cNvSpPr/>
          <p:nvPr/>
        </p:nvSpPr>
        <p:spPr>
          <a:xfrm>
            <a:off x="5850328" y="4138524"/>
            <a:ext cx="1381017" cy="568649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9" name="手繪多邊形 48"/>
          <p:cNvSpPr/>
          <p:nvPr/>
        </p:nvSpPr>
        <p:spPr>
          <a:xfrm flipH="1">
            <a:off x="5158012" y="3419343"/>
            <a:ext cx="672579" cy="319619"/>
          </a:xfrm>
          <a:custGeom>
            <a:avLst/>
            <a:gdLst>
              <a:gd name="connsiteX0" fmla="*/ 3924300 w 3924300"/>
              <a:gd name="connsiteY0" fmla="*/ 628749 h 628749"/>
              <a:gd name="connsiteX1" fmla="*/ 1714500 w 3924300"/>
              <a:gd name="connsiteY1" fmla="*/ 99 h 628749"/>
              <a:gd name="connsiteX2" fmla="*/ 0 w 3924300"/>
              <a:gd name="connsiteY2" fmla="*/ 590649 h 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4300" h="628749">
                <a:moveTo>
                  <a:pt x="3924300" y="628749"/>
                </a:moveTo>
                <a:cubicBezTo>
                  <a:pt x="3146425" y="317599"/>
                  <a:pt x="2368550" y="6449"/>
                  <a:pt x="1714500" y="99"/>
                </a:cubicBezTo>
                <a:cubicBezTo>
                  <a:pt x="1060450" y="-6251"/>
                  <a:pt x="530225" y="292199"/>
                  <a:pt x="0" y="590649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文字方塊 55"/>
          <p:cNvSpPr txBox="1"/>
          <p:nvPr/>
        </p:nvSpPr>
        <p:spPr>
          <a:xfrm>
            <a:off x="1754068" y="3306644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58" name="文字方塊 57"/>
          <p:cNvSpPr txBox="1"/>
          <p:nvPr/>
        </p:nvSpPr>
        <p:spPr>
          <a:xfrm>
            <a:off x="2746025" y="3636573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61" name="文字方塊 60"/>
          <p:cNvSpPr txBox="1"/>
          <p:nvPr/>
        </p:nvSpPr>
        <p:spPr>
          <a:xfrm>
            <a:off x="5515671" y="3674474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62" name="文字方塊 61"/>
          <p:cNvSpPr txBox="1"/>
          <p:nvPr/>
        </p:nvSpPr>
        <p:spPr>
          <a:xfrm>
            <a:off x="4686212" y="3326569"/>
            <a:ext cx="57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63" name="文字方塊 62"/>
          <p:cNvSpPr txBox="1"/>
          <p:nvPr/>
        </p:nvSpPr>
        <p:spPr>
          <a:xfrm>
            <a:off x="7517053" y="3318187"/>
            <a:ext cx="57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sp>
        <p:nvSpPr>
          <p:cNvPr id="64" name="文字方塊 63"/>
          <p:cNvSpPr txBox="1"/>
          <p:nvPr/>
        </p:nvSpPr>
        <p:spPr>
          <a:xfrm>
            <a:off x="2781996" y="745371"/>
            <a:ext cx="546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The same network is used again and again.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928588" y="5896186"/>
            <a:ext cx="5588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400" dirty="0"/>
              <a:t>arrive     </a:t>
            </a:r>
            <a:r>
              <a:rPr lang="en-US" altLang="zh-TW" sz="2400" dirty="0">
                <a:solidFill>
                  <a:srgbClr val="FF0000"/>
                </a:solidFill>
              </a:rPr>
              <a:t>Taipei     </a:t>
            </a:r>
            <a:r>
              <a:rPr lang="en-US" altLang="zh-TW" sz="2400" dirty="0"/>
              <a:t>on     </a:t>
            </a:r>
            <a:r>
              <a:rPr lang="en-US" altLang="zh-TW" sz="2400" dirty="0">
                <a:solidFill>
                  <a:srgbClr val="0000FF"/>
                </a:solidFill>
              </a:rPr>
              <a:t>November     2</a:t>
            </a:r>
            <a:r>
              <a:rPr lang="en-US" altLang="zh-TW" sz="2400" baseline="30000" dirty="0">
                <a:solidFill>
                  <a:srgbClr val="0000FF"/>
                </a:solidFill>
              </a:rPr>
              <a:t>nd</a:t>
            </a:r>
            <a:r>
              <a:rPr lang="en-US" altLang="zh-TW" sz="2400" dirty="0"/>
              <a:t> </a:t>
            </a:r>
            <a:endParaRPr lang="en-US" altLang="zh-TW" sz="2400" dirty="0">
              <a:solidFill>
                <a:srgbClr val="FFC000"/>
              </a:solidFill>
            </a:endParaRPr>
          </a:p>
        </p:txBody>
      </p:sp>
      <p:pic>
        <p:nvPicPr>
          <p:cNvPr id="55" name="Picture 8" descr="User Symbol Blue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19" y="5875281"/>
            <a:ext cx="497114" cy="76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圓角矩形圖說文字 69"/>
          <p:cNvSpPr/>
          <p:nvPr/>
        </p:nvSpPr>
        <p:spPr>
          <a:xfrm>
            <a:off x="2196914" y="5875281"/>
            <a:ext cx="5320139" cy="511860"/>
          </a:xfrm>
          <a:prstGeom prst="wedgeRoundRectCallout">
            <a:avLst>
              <a:gd name="adj1" fmla="val -61795"/>
              <a:gd name="adj2" fmla="val 34144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單箭頭接點 4"/>
          <p:cNvCxnSpPr>
            <a:endCxn id="6" idx="2"/>
          </p:cNvCxnSpPr>
          <p:nvPr/>
        </p:nvCxnSpPr>
        <p:spPr>
          <a:xfrm flipH="1" flipV="1">
            <a:off x="1903341" y="5266617"/>
            <a:ext cx="878655" cy="785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/>
          <p:cNvCxnSpPr/>
          <p:nvPr/>
        </p:nvCxnSpPr>
        <p:spPr>
          <a:xfrm flipV="1">
            <a:off x="3803819" y="5243927"/>
            <a:ext cx="783706" cy="7940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/>
          <p:cNvCxnSpPr/>
          <p:nvPr/>
        </p:nvCxnSpPr>
        <p:spPr>
          <a:xfrm flipV="1">
            <a:off x="4768388" y="5283443"/>
            <a:ext cx="2503770" cy="7495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570295" y="1620387"/>
            <a:ext cx="269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Probability of “arrive” in each slot</a:t>
            </a:r>
            <a:endParaRPr lang="zh-TW" altLang="en-US" sz="2400" dirty="0"/>
          </a:p>
        </p:txBody>
      </p:sp>
      <p:sp>
        <p:nvSpPr>
          <p:cNvPr id="75" name="文字方塊 74"/>
          <p:cNvSpPr txBox="1"/>
          <p:nvPr/>
        </p:nvSpPr>
        <p:spPr>
          <a:xfrm>
            <a:off x="3472185" y="1611897"/>
            <a:ext cx="269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Probability of “</a:t>
            </a:r>
            <a:r>
              <a:rPr lang="en-US" altLang="zh-TW" sz="2400" dirty="0">
                <a:solidFill>
                  <a:srgbClr val="FF0000"/>
                </a:solidFill>
              </a:rPr>
              <a:t>Taipei</a:t>
            </a:r>
            <a:r>
              <a:rPr lang="en-US" altLang="zh-TW" sz="2400" dirty="0"/>
              <a:t>” in each slot</a:t>
            </a:r>
            <a:endParaRPr lang="zh-TW" altLang="en-US" sz="2400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6387886" y="1622335"/>
            <a:ext cx="2331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Probability of “on” in each slot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4869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1" grpId="0" animBg="1"/>
      <p:bldP spid="57" grpId="0" animBg="1"/>
      <p:bldP spid="59" grpId="0" animBg="1"/>
      <p:bldP spid="60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4" grpId="0" animBg="1"/>
      <p:bldP spid="3" grpId="0"/>
      <p:bldP spid="78" grpId="0" animBg="1"/>
      <p:bldP spid="79" grpId="0"/>
      <p:bldP spid="6" grpId="0"/>
      <p:bldP spid="81" grpId="0"/>
      <p:bldP spid="82" grpId="0"/>
      <p:bldP spid="83" grpId="0"/>
      <p:bldP spid="84" grpId="0"/>
      <p:bldP spid="85" grpId="0"/>
      <p:bldP spid="87" grpId="0" animBg="1"/>
      <p:bldP spid="88" grpId="0" animBg="1"/>
      <p:bldP spid="89" grpId="0" animBg="1"/>
      <p:bldP spid="90" grpId="0" animBg="1"/>
      <p:bldP spid="45" grpId="0" animBg="1"/>
      <p:bldP spid="46" grpId="0" animBg="1"/>
      <p:bldP spid="49" grpId="0" animBg="1"/>
      <p:bldP spid="56" grpId="0"/>
      <p:bldP spid="58" grpId="0"/>
      <p:bldP spid="61" grpId="0"/>
      <p:bldP spid="62" grpId="0"/>
      <p:bldP spid="63" grpId="0"/>
      <p:bldP spid="64" grpId="0"/>
      <p:bldP spid="52" grpId="0"/>
      <p:bldP spid="70" grpId="0" animBg="1"/>
      <p:bldP spid="10" grpId="0"/>
      <p:bldP spid="75" grpId="0"/>
      <p:bldP spid="76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RNN</a:t>
            </a:r>
            <a:endParaRPr lang="zh-TW" altLang="en-US" dirty="0"/>
          </a:p>
        </p:txBody>
      </p:sp>
      <p:grpSp>
        <p:nvGrpSpPr>
          <p:cNvPr id="51" name="群組 50"/>
          <p:cNvGrpSpPr/>
          <p:nvPr/>
        </p:nvGrpSpPr>
        <p:grpSpPr>
          <a:xfrm>
            <a:off x="148512" y="2459465"/>
            <a:ext cx="4087610" cy="2574971"/>
            <a:chOff x="458884" y="2311275"/>
            <a:chExt cx="4087610" cy="2574971"/>
          </a:xfrm>
        </p:grpSpPr>
        <p:grpSp>
          <p:nvGrpSpPr>
            <p:cNvPr id="47" name="群組 46"/>
            <p:cNvGrpSpPr/>
            <p:nvPr/>
          </p:nvGrpSpPr>
          <p:grpSpPr>
            <a:xfrm>
              <a:off x="458884" y="2442140"/>
              <a:ext cx="3486661" cy="2430931"/>
              <a:chOff x="458884" y="2396952"/>
              <a:chExt cx="3943646" cy="274954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458884" y="4699239"/>
                <a:ext cx="1080000" cy="4320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477933" y="3551028"/>
                <a:ext cx="1080000" cy="432000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458884" y="2429669"/>
                <a:ext cx="1080000" cy="4320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3228982" y="4684832"/>
                <a:ext cx="1080000" cy="4320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3248031" y="3571127"/>
                <a:ext cx="1080000" cy="432000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705100" y="3526809"/>
                <a:ext cx="1080000" cy="432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3248031" y="2437203"/>
                <a:ext cx="1080000" cy="4320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向上箭號 10"/>
              <p:cNvSpPr/>
              <p:nvPr/>
            </p:nvSpPr>
            <p:spPr>
              <a:xfrm>
                <a:off x="803085" y="4047951"/>
                <a:ext cx="386677" cy="579410"/>
              </a:xfrm>
              <a:prstGeom prst="up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向上箭號 11"/>
              <p:cNvSpPr/>
              <p:nvPr/>
            </p:nvSpPr>
            <p:spPr>
              <a:xfrm>
                <a:off x="803086" y="2904367"/>
                <a:ext cx="386677" cy="579410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文字方塊 12"/>
              <p:cNvSpPr txBox="1"/>
              <p:nvPr/>
            </p:nvSpPr>
            <p:spPr>
              <a:xfrm>
                <a:off x="1827964" y="2952008"/>
                <a:ext cx="1047750" cy="522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srgbClr val="0000FF"/>
                    </a:solidFill>
                  </a:rPr>
                  <a:t>store</a:t>
                </a:r>
                <a:endParaRPr lang="zh-TW" altLang="en-US" sz="2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4" name="手繪多邊形 13"/>
              <p:cNvSpPr/>
              <p:nvPr/>
            </p:nvSpPr>
            <p:spPr>
              <a:xfrm flipH="1">
                <a:off x="1538883" y="3295677"/>
                <a:ext cx="672579" cy="319619"/>
              </a:xfrm>
              <a:custGeom>
                <a:avLst/>
                <a:gdLst>
                  <a:gd name="connsiteX0" fmla="*/ 3924300 w 3924300"/>
                  <a:gd name="connsiteY0" fmla="*/ 628749 h 628749"/>
                  <a:gd name="connsiteX1" fmla="*/ 1714500 w 3924300"/>
                  <a:gd name="connsiteY1" fmla="*/ 99 h 628749"/>
                  <a:gd name="connsiteX2" fmla="*/ 0 w 3924300"/>
                  <a:gd name="connsiteY2" fmla="*/ 590649 h 628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24300" h="628749">
                    <a:moveTo>
                      <a:pt x="3924300" y="628749"/>
                    </a:moveTo>
                    <a:cubicBezTo>
                      <a:pt x="3146425" y="317599"/>
                      <a:pt x="2368550" y="6449"/>
                      <a:pt x="1714500" y="99"/>
                    </a:cubicBezTo>
                    <a:cubicBezTo>
                      <a:pt x="1060450" y="-6251"/>
                      <a:pt x="530225" y="292199"/>
                      <a:pt x="0" y="590649"/>
                    </a:cubicBezTo>
                  </a:path>
                </a:pathLst>
              </a:custGeom>
              <a:noFill/>
              <a:ln w="38100">
                <a:solidFill>
                  <a:srgbClr val="0000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593212" y="4674324"/>
                <a:ext cx="907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x</a:t>
                </a:r>
                <a:r>
                  <a:rPr lang="en-US" altLang="zh-TW" sz="2400" baseline="30000" dirty="0"/>
                  <a:t>1</a:t>
                </a:r>
                <a:endParaRPr lang="zh-TW" altLang="en-US" sz="2400" baseline="30000" dirty="0"/>
              </a:p>
            </p:txBody>
          </p:sp>
          <p:sp>
            <p:nvSpPr>
              <p:cNvPr id="16" name="文字方塊 15"/>
              <p:cNvSpPr txBox="1"/>
              <p:nvPr/>
            </p:nvSpPr>
            <p:spPr>
              <a:xfrm>
                <a:off x="3334245" y="4684832"/>
                <a:ext cx="907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x</a:t>
                </a:r>
                <a:r>
                  <a:rPr lang="en-US" altLang="zh-TW" sz="2400" baseline="30000" dirty="0"/>
                  <a:t>2</a:t>
                </a:r>
                <a:endParaRPr lang="zh-TW" altLang="en-US" sz="2400" baseline="30000" dirty="0"/>
              </a:p>
            </p:txBody>
          </p:sp>
          <p:sp>
            <p:nvSpPr>
              <p:cNvPr id="17" name="文字方塊 16"/>
              <p:cNvSpPr txBox="1"/>
              <p:nvPr/>
            </p:nvSpPr>
            <p:spPr>
              <a:xfrm>
                <a:off x="542637" y="2415765"/>
                <a:ext cx="907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y</a:t>
                </a:r>
                <a:r>
                  <a:rPr lang="en-US" altLang="zh-TW" sz="2400" baseline="30000" dirty="0"/>
                  <a:t>1</a:t>
                </a:r>
                <a:endParaRPr lang="zh-TW" altLang="en-US" sz="2400" baseline="30000" dirty="0"/>
              </a:p>
            </p:txBody>
          </p:sp>
          <p:sp>
            <p:nvSpPr>
              <p:cNvPr id="18" name="文字方塊 17"/>
              <p:cNvSpPr txBox="1"/>
              <p:nvPr/>
            </p:nvSpPr>
            <p:spPr>
              <a:xfrm>
                <a:off x="3354494" y="2396952"/>
                <a:ext cx="907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y</a:t>
                </a:r>
                <a:r>
                  <a:rPr lang="en-US" altLang="zh-TW" sz="2400" baseline="30000" dirty="0"/>
                  <a:t>2</a:t>
                </a:r>
                <a:endParaRPr lang="zh-TW" altLang="en-US" sz="2400" baseline="30000" dirty="0"/>
              </a:p>
            </p:txBody>
          </p:sp>
          <p:sp>
            <p:nvSpPr>
              <p:cNvPr id="19" name="向上箭號 18"/>
              <p:cNvSpPr/>
              <p:nvPr/>
            </p:nvSpPr>
            <p:spPr>
              <a:xfrm>
                <a:off x="3598100" y="4074780"/>
                <a:ext cx="386677" cy="579410"/>
              </a:xfrm>
              <a:prstGeom prst="up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向上箭號 19"/>
              <p:cNvSpPr/>
              <p:nvPr/>
            </p:nvSpPr>
            <p:spPr>
              <a:xfrm>
                <a:off x="3598101" y="2931196"/>
                <a:ext cx="386677" cy="579410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弧形箭號 (上彎) 20"/>
              <p:cNvSpPr/>
              <p:nvPr/>
            </p:nvSpPr>
            <p:spPr>
              <a:xfrm>
                <a:off x="2260304" y="4002634"/>
                <a:ext cx="1381017" cy="568649"/>
              </a:xfrm>
              <a:prstGeom prst="curvedUpArrow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文字方塊 21"/>
              <p:cNvSpPr txBox="1"/>
              <p:nvPr/>
            </p:nvSpPr>
            <p:spPr>
              <a:xfrm>
                <a:off x="897725" y="3176016"/>
                <a:ext cx="907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a</a:t>
                </a:r>
                <a:r>
                  <a:rPr lang="en-US" altLang="zh-TW" sz="2400" baseline="30000" dirty="0"/>
                  <a:t>1</a:t>
                </a:r>
                <a:endParaRPr lang="zh-TW" altLang="en-US" sz="2400" baseline="30000" dirty="0"/>
              </a:p>
            </p:txBody>
          </p:sp>
          <p:sp>
            <p:nvSpPr>
              <p:cNvPr id="23" name="文字方塊 22"/>
              <p:cNvSpPr txBox="1"/>
              <p:nvPr/>
            </p:nvSpPr>
            <p:spPr>
              <a:xfrm>
                <a:off x="1889682" y="3505945"/>
                <a:ext cx="907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a</a:t>
                </a:r>
                <a:r>
                  <a:rPr lang="en-US" altLang="zh-TW" sz="2400" baseline="30000" dirty="0"/>
                  <a:t>1</a:t>
                </a:r>
                <a:endParaRPr lang="zh-TW" altLang="en-US" sz="2400" baseline="30000" dirty="0"/>
              </a:p>
            </p:txBody>
          </p:sp>
          <p:sp>
            <p:nvSpPr>
              <p:cNvPr id="24" name="文字方塊 23"/>
              <p:cNvSpPr txBox="1"/>
              <p:nvPr/>
            </p:nvSpPr>
            <p:spPr>
              <a:xfrm>
                <a:off x="3829869" y="3195941"/>
                <a:ext cx="5726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a</a:t>
                </a:r>
                <a:r>
                  <a:rPr lang="en-US" altLang="zh-TW" sz="2400" baseline="30000" dirty="0"/>
                  <a:t>2</a:t>
                </a:r>
                <a:endParaRPr lang="zh-TW" altLang="en-US" sz="2400" baseline="30000" dirty="0"/>
              </a:p>
            </p:txBody>
          </p:sp>
        </p:grpSp>
        <p:sp>
          <p:nvSpPr>
            <p:cNvPr id="48" name="文字方塊 47"/>
            <p:cNvSpPr txBox="1"/>
            <p:nvPr/>
          </p:nvSpPr>
          <p:spPr>
            <a:xfrm>
              <a:off x="3822642" y="2311275"/>
              <a:ext cx="7112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……</a:t>
              </a:r>
              <a:endParaRPr lang="zh-TW" altLang="en-US" sz="2800" b="1" dirty="0"/>
            </a:p>
          </p:txBody>
        </p:sp>
        <p:sp>
          <p:nvSpPr>
            <p:cNvPr id="49" name="文字方塊 48"/>
            <p:cNvSpPr txBox="1"/>
            <p:nvPr/>
          </p:nvSpPr>
          <p:spPr>
            <a:xfrm>
              <a:off x="3822642" y="3315458"/>
              <a:ext cx="7112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……</a:t>
              </a:r>
              <a:endParaRPr lang="zh-TW" altLang="en-US" sz="2800" b="1" dirty="0"/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3835236" y="4363026"/>
              <a:ext cx="7112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……</a:t>
              </a:r>
              <a:endParaRPr lang="zh-TW" altLang="en-US" sz="2800" b="1" dirty="0"/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4923055" y="2459465"/>
            <a:ext cx="4087610" cy="2574971"/>
            <a:chOff x="458884" y="2311275"/>
            <a:chExt cx="4087610" cy="2574971"/>
          </a:xfrm>
        </p:grpSpPr>
        <p:grpSp>
          <p:nvGrpSpPr>
            <p:cNvPr id="53" name="群組 52"/>
            <p:cNvGrpSpPr/>
            <p:nvPr/>
          </p:nvGrpSpPr>
          <p:grpSpPr>
            <a:xfrm>
              <a:off x="458884" y="2442140"/>
              <a:ext cx="3486661" cy="2430931"/>
              <a:chOff x="458884" y="2396952"/>
              <a:chExt cx="3943646" cy="2749545"/>
            </a:xfrm>
          </p:grpSpPr>
          <p:sp>
            <p:nvSpPr>
              <p:cNvPr id="57" name="矩形 56"/>
              <p:cNvSpPr/>
              <p:nvPr/>
            </p:nvSpPr>
            <p:spPr>
              <a:xfrm>
                <a:off x="458884" y="4699239"/>
                <a:ext cx="1080000" cy="4320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477933" y="3551028"/>
                <a:ext cx="1080000" cy="432000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458884" y="2429669"/>
                <a:ext cx="1080000" cy="4320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3228982" y="4684832"/>
                <a:ext cx="1080000" cy="4320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3248031" y="3571127"/>
                <a:ext cx="1080000" cy="432000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1705100" y="3526809"/>
                <a:ext cx="1080000" cy="432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3248031" y="2437203"/>
                <a:ext cx="1080000" cy="4320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向上箭號 63"/>
              <p:cNvSpPr/>
              <p:nvPr/>
            </p:nvSpPr>
            <p:spPr>
              <a:xfrm>
                <a:off x="803085" y="4047951"/>
                <a:ext cx="386677" cy="579410"/>
              </a:xfrm>
              <a:prstGeom prst="up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5" name="向上箭號 64"/>
              <p:cNvSpPr/>
              <p:nvPr/>
            </p:nvSpPr>
            <p:spPr>
              <a:xfrm>
                <a:off x="803086" y="2904367"/>
                <a:ext cx="386677" cy="579410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文字方塊 65"/>
              <p:cNvSpPr txBox="1"/>
              <p:nvPr/>
            </p:nvSpPr>
            <p:spPr>
              <a:xfrm>
                <a:off x="1827964" y="2952008"/>
                <a:ext cx="1047750" cy="522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srgbClr val="0000FF"/>
                    </a:solidFill>
                  </a:rPr>
                  <a:t>store</a:t>
                </a:r>
                <a:endParaRPr lang="zh-TW" altLang="en-US" sz="2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67" name="手繪多邊形 66"/>
              <p:cNvSpPr/>
              <p:nvPr/>
            </p:nvSpPr>
            <p:spPr>
              <a:xfrm flipH="1">
                <a:off x="1538883" y="3295677"/>
                <a:ext cx="672579" cy="319619"/>
              </a:xfrm>
              <a:custGeom>
                <a:avLst/>
                <a:gdLst>
                  <a:gd name="connsiteX0" fmla="*/ 3924300 w 3924300"/>
                  <a:gd name="connsiteY0" fmla="*/ 628749 h 628749"/>
                  <a:gd name="connsiteX1" fmla="*/ 1714500 w 3924300"/>
                  <a:gd name="connsiteY1" fmla="*/ 99 h 628749"/>
                  <a:gd name="connsiteX2" fmla="*/ 0 w 3924300"/>
                  <a:gd name="connsiteY2" fmla="*/ 590649 h 628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24300" h="628749">
                    <a:moveTo>
                      <a:pt x="3924300" y="628749"/>
                    </a:moveTo>
                    <a:cubicBezTo>
                      <a:pt x="3146425" y="317599"/>
                      <a:pt x="2368550" y="6449"/>
                      <a:pt x="1714500" y="99"/>
                    </a:cubicBezTo>
                    <a:cubicBezTo>
                      <a:pt x="1060450" y="-6251"/>
                      <a:pt x="530225" y="292199"/>
                      <a:pt x="0" y="590649"/>
                    </a:cubicBezTo>
                  </a:path>
                </a:pathLst>
              </a:custGeom>
              <a:noFill/>
              <a:ln w="38100">
                <a:solidFill>
                  <a:srgbClr val="0000FF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" name="文字方塊 67"/>
              <p:cNvSpPr txBox="1"/>
              <p:nvPr/>
            </p:nvSpPr>
            <p:spPr>
              <a:xfrm>
                <a:off x="593212" y="4674324"/>
                <a:ext cx="907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x</a:t>
                </a:r>
                <a:r>
                  <a:rPr lang="en-US" altLang="zh-TW" sz="2400" baseline="30000" dirty="0"/>
                  <a:t>1</a:t>
                </a:r>
                <a:endParaRPr lang="zh-TW" altLang="en-US" sz="2400" baseline="30000" dirty="0"/>
              </a:p>
            </p:txBody>
          </p:sp>
          <p:sp>
            <p:nvSpPr>
              <p:cNvPr id="69" name="文字方塊 68"/>
              <p:cNvSpPr txBox="1"/>
              <p:nvPr/>
            </p:nvSpPr>
            <p:spPr>
              <a:xfrm>
                <a:off x="3334245" y="4684832"/>
                <a:ext cx="907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x</a:t>
                </a:r>
                <a:r>
                  <a:rPr lang="en-US" altLang="zh-TW" sz="2400" baseline="30000" dirty="0"/>
                  <a:t>2</a:t>
                </a:r>
                <a:endParaRPr lang="zh-TW" altLang="en-US" sz="2400" baseline="30000" dirty="0"/>
              </a:p>
            </p:txBody>
          </p:sp>
          <p:sp>
            <p:nvSpPr>
              <p:cNvPr id="70" name="文字方塊 69"/>
              <p:cNvSpPr txBox="1"/>
              <p:nvPr/>
            </p:nvSpPr>
            <p:spPr>
              <a:xfrm>
                <a:off x="542637" y="2415765"/>
                <a:ext cx="907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y</a:t>
                </a:r>
                <a:r>
                  <a:rPr lang="en-US" altLang="zh-TW" sz="2400" baseline="30000" dirty="0"/>
                  <a:t>1</a:t>
                </a:r>
                <a:endParaRPr lang="zh-TW" altLang="en-US" sz="2400" baseline="30000" dirty="0"/>
              </a:p>
            </p:txBody>
          </p:sp>
          <p:sp>
            <p:nvSpPr>
              <p:cNvPr id="71" name="文字方塊 70"/>
              <p:cNvSpPr txBox="1"/>
              <p:nvPr/>
            </p:nvSpPr>
            <p:spPr>
              <a:xfrm>
                <a:off x="3354494" y="2396952"/>
                <a:ext cx="907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y</a:t>
                </a:r>
                <a:r>
                  <a:rPr lang="en-US" altLang="zh-TW" sz="2400" baseline="30000" dirty="0"/>
                  <a:t>2</a:t>
                </a:r>
                <a:endParaRPr lang="zh-TW" altLang="en-US" sz="2400" baseline="30000" dirty="0"/>
              </a:p>
            </p:txBody>
          </p:sp>
          <p:sp>
            <p:nvSpPr>
              <p:cNvPr id="72" name="向上箭號 71"/>
              <p:cNvSpPr/>
              <p:nvPr/>
            </p:nvSpPr>
            <p:spPr>
              <a:xfrm>
                <a:off x="3598100" y="4074780"/>
                <a:ext cx="386677" cy="579410"/>
              </a:xfrm>
              <a:prstGeom prst="upArrow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3" name="向上箭號 72"/>
              <p:cNvSpPr/>
              <p:nvPr/>
            </p:nvSpPr>
            <p:spPr>
              <a:xfrm>
                <a:off x="3598101" y="2931196"/>
                <a:ext cx="386677" cy="579410"/>
              </a:xfrm>
              <a:prstGeom prst="up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4" name="弧形箭號 (上彎) 73"/>
              <p:cNvSpPr/>
              <p:nvPr/>
            </p:nvSpPr>
            <p:spPr>
              <a:xfrm>
                <a:off x="2260304" y="4002634"/>
                <a:ext cx="1381017" cy="568649"/>
              </a:xfrm>
              <a:prstGeom prst="curvedUpArrow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文字方塊 74"/>
              <p:cNvSpPr txBox="1"/>
              <p:nvPr/>
            </p:nvSpPr>
            <p:spPr>
              <a:xfrm>
                <a:off x="897725" y="3176016"/>
                <a:ext cx="907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a</a:t>
                </a:r>
                <a:r>
                  <a:rPr lang="en-US" altLang="zh-TW" sz="2400" baseline="30000" dirty="0"/>
                  <a:t>1</a:t>
                </a:r>
                <a:endParaRPr lang="zh-TW" altLang="en-US" sz="2400" baseline="30000" dirty="0"/>
              </a:p>
            </p:txBody>
          </p:sp>
          <p:sp>
            <p:nvSpPr>
              <p:cNvPr id="76" name="文字方塊 75"/>
              <p:cNvSpPr txBox="1"/>
              <p:nvPr/>
            </p:nvSpPr>
            <p:spPr>
              <a:xfrm>
                <a:off x="1889682" y="3505945"/>
                <a:ext cx="9075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a</a:t>
                </a:r>
                <a:r>
                  <a:rPr lang="en-US" altLang="zh-TW" sz="2400" baseline="30000" dirty="0"/>
                  <a:t>1</a:t>
                </a:r>
                <a:endParaRPr lang="zh-TW" altLang="en-US" sz="2400" baseline="30000" dirty="0"/>
              </a:p>
            </p:txBody>
          </p:sp>
          <p:sp>
            <p:nvSpPr>
              <p:cNvPr id="77" name="文字方塊 76"/>
              <p:cNvSpPr txBox="1"/>
              <p:nvPr/>
            </p:nvSpPr>
            <p:spPr>
              <a:xfrm>
                <a:off x="3829869" y="3195941"/>
                <a:ext cx="5726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a</a:t>
                </a:r>
                <a:r>
                  <a:rPr lang="en-US" altLang="zh-TW" sz="2400" baseline="30000" dirty="0"/>
                  <a:t>2</a:t>
                </a:r>
                <a:endParaRPr lang="zh-TW" altLang="en-US" sz="2400" baseline="30000" dirty="0"/>
              </a:p>
            </p:txBody>
          </p:sp>
        </p:grpSp>
        <p:sp>
          <p:nvSpPr>
            <p:cNvPr id="54" name="文字方塊 53"/>
            <p:cNvSpPr txBox="1"/>
            <p:nvPr/>
          </p:nvSpPr>
          <p:spPr>
            <a:xfrm>
              <a:off x="3822642" y="2311275"/>
              <a:ext cx="7112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……</a:t>
              </a:r>
              <a:endParaRPr lang="zh-TW" altLang="en-US" sz="2800" b="1" dirty="0"/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3822642" y="3315458"/>
              <a:ext cx="7112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……</a:t>
              </a:r>
              <a:endParaRPr lang="zh-TW" altLang="en-US" sz="2800" b="1" dirty="0"/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3835236" y="4363026"/>
              <a:ext cx="7112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……</a:t>
              </a:r>
              <a:endParaRPr lang="zh-TW" altLang="en-US" sz="2800" b="1" dirty="0"/>
            </a:p>
          </p:txBody>
        </p:sp>
      </p:grpSp>
      <p:sp>
        <p:nvSpPr>
          <p:cNvPr id="78" name="文字方塊 77"/>
          <p:cNvSpPr txBox="1"/>
          <p:nvPr/>
        </p:nvSpPr>
        <p:spPr>
          <a:xfrm>
            <a:off x="138277" y="5023258"/>
            <a:ext cx="98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leave</a:t>
            </a:r>
            <a:endParaRPr lang="zh-TW" altLang="en-US" sz="2800" dirty="0"/>
          </a:p>
        </p:txBody>
      </p:sp>
      <p:sp>
        <p:nvSpPr>
          <p:cNvPr id="79" name="文字方塊 78"/>
          <p:cNvSpPr txBox="1"/>
          <p:nvPr/>
        </p:nvSpPr>
        <p:spPr>
          <a:xfrm>
            <a:off x="2614456" y="5043651"/>
            <a:ext cx="1168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Taipei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80" name="文字方塊 79"/>
          <p:cNvSpPr txBox="1"/>
          <p:nvPr/>
        </p:nvSpPr>
        <p:spPr>
          <a:xfrm>
            <a:off x="0" y="1758530"/>
            <a:ext cx="223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Prob</a:t>
            </a:r>
            <a:r>
              <a:rPr lang="en-US" altLang="zh-TW" sz="2400" dirty="0"/>
              <a:t> of “leave” in each slot</a:t>
            </a:r>
            <a:endParaRPr lang="zh-TW" altLang="en-US" sz="2400" dirty="0"/>
          </a:p>
        </p:txBody>
      </p:sp>
      <p:sp>
        <p:nvSpPr>
          <p:cNvPr id="81" name="文字方塊 80"/>
          <p:cNvSpPr txBox="1"/>
          <p:nvPr/>
        </p:nvSpPr>
        <p:spPr>
          <a:xfrm>
            <a:off x="2368449" y="1778261"/>
            <a:ext cx="223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Prob</a:t>
            </a:r>
            <a:r>
              <a:rPr lang="en-US" altLang="zh-TW" sz="2400" dirty="0"/>
              <a:t> of “</a:t>
            </a:r>
            <a:r>
              <a:rPr lang="en-US" altLang="zh-TW" sz="2400" dirty="0">
                <a:solidFill>
                  <a:srgbClr val="FF0000"/>
                </a:solidFill>
              </a:rPr>
              <a:t>Taipei</a:t>
            </a:r>
            <a:r>
              <a:rPr lang="en-US" altLang="zh-TW" sz="2400" dirty="0"/>
              <a:t>” in each slot</a:t>
            </a:r>
            <a:endParaRPr lang="zh-TW" altLang="en-US" sz="2400" dirty="0"/>
          </a:p>
        </p:txBody>
      </p:sp>
      <p:sp>
        <p:nvSpPr>
          <p:cNvPr id="82" name="文字方塊 81"/>
          <p:cNvSpPr txBox="1"/>
          <p:nvPr/>
        </p:nvSpPr>
        <p:spPr>
          <a:xfrm>
            <a:off x="4839766" y="1783494"/>
            <a:ext cx="223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Prob</a:t>
            </a:r>
            <a:r>
              <a:rPr lang="en-US" altLang="zh-TW" sz="2400" dirty="0"/>
              <a:t> of “arrive” in each slot</a:t>
            </a:r>
            <a:endParaRPr lang="zh-TW" altLang="en-US" sz="2400" dirty="0"/>
          </a:p>
        </p:txBody>
      </p:sp>
      <p:sp>
        <p:nvSpPr>
          <p:cNvPr id="83" name="文字方塊 82"/>
          <p:cNvSpPr txBox="1"/>
          <p:nvPr/>
        </p:nvSpPr>
        <p:spPr>
          <a:xfrm>
            <a:off x="7014028" y="1805016"/>
            <a:ext cx="223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Prob</a:t>
            </a:r>
            <a:r>
              <a:rPr lang="en-US" altLang="zh-TW" sz="2400" dirty="0"/>
              <a:t> of “</a:t>
            </a:r>
            <a:r>
              <a:rPr lang="en-US" altLang="zh-TW" sz="2400" dirty="0">
                <a:solidFill>
                  <a:srgbClr val="FF0000"/>
                </a:solidFill>
              </a:rPr>
              <a:t>Taipei</a:t>
            </a:r>
            <a:r>
              <a:rPr lang="en-US" altLang="zh-TW" sz="2400" dirty="0"/>
              <a:t>” in each slot</a:t>
            </a:r>
            <a:endParaRPr lang="zh-TW" altLang="en-US" sz="2400" dirty="0"/>
          </a:p>
        </p:txBody>
      </p:sp>
      <p:sp>
        <p:nvSpPr>
          <p:cNvPr id="84" name="文字方塊 83"/>
          <p:cNvSpPr txBox="1"/>
          <p:nvPr/>
        </p:nvSpPr>
        <p:spPr>
          <a:xfrm>
            <a:off x="4787144" y="5057202"/>
            <a:ext cx="122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arrive</a:t>
            </a:r>
            <a:endParaRPr lang="zh-TW" altLang="en-US" sz="2800" dirty="0"/>
          </a:p>
        </p:txBody>
      </p:sp>
      <p:sp>
        <p:nvSpPr>
          <p:cNvPr id="85" name="文字方塊 84"/>
          <p:cNvSpPr txBox="1"/>
          <p:nvPr/>
        </p:nvSpPr>
        <p:spPr>
          <a:xfrm>
            <a:off x="7372157" y="5033250"/>
            <a:ext cx="1168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B050"/>
                </a:solidFill>
              </a:rPr>
              <a:t>Taipei</a:t>
            </a:r>
            <a:endParaRPr lang="zh-TW" altLang="en-US" sz="2800" dirty="0">
              <a:solidFill>
                <a:srgbClr val="00B050"/>
              </a:solidFill>
            </a:endParaRPr>
          </a:p>
        </p:txBody>
      </p:sp>
      <p:sp>
        <p:nvSpPr>
          <p:cNvPr id="86" name="文字方塊 85"/>
          <p:cNvSpPr txBox="1"/>
          <p:nvPr/>
        </p:nvSpPr>
        <p:spPr>
          <a:xfrm>
            <a:off x="4587737" y="656767"/>
            <a:ext cx="224901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Different</a:t>
            </a:r>
            <a:endParaRPr lang="zh-TW" altLang="en-US" sz="2800" dirty="0"/>
          </a:p>
        </p:txBody>
      </p:sp>
      <p:cxnSp>
        <p:nvCxnSpPr>
          <p:cNvPr id="88" name="直線單箭頭接點 87"/>
          <p:cNvCxnSpPr>
            <a:stCxn id="81" idx="0"/>
          </p:cNvCxnSpPr>
          <p:nvPr/>
        </p:nvCxnSpPr>
        <p:spPr>
          <a:xfrm flipV="1">
            <a:off x="3487539" y="1218204"/>
            <a:ext cx="1669073" cy="56005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/>
          <p:cNvCxnSpPr/>
          <p:nvPr/>
        </p:nvCxnSpPr>
        <p:spPr>
          <a:xfrm flipH="1" flipV="1">
            <a:off x="6133488" y="1215574"/>
            <a:ext cx="1732779" cy="60350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 114"/>
          <p:cNvSpPr/>
          <p:nvPr/>
        </p:nvSpPr>
        <p:spPr>
          <a:xfrm>
            <a:off x="2471338" y="5033250"/>
            <a:ext cx="1311454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6" name="矩形 115"/>
          <p:cNvSpPr/>
          <p:nvPr/>
        </p:nvSpPr>
        <p:spPr>
          <a:xfrm>
            <a:off x="7229039" y="5043651"/>
            <a:ext cx="1311454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7" name="直線單箭頭接點 116"/>
          <p:cNvCxnSpPr/>
          <p:nvPr/>
        </p:nvCxnSpPr>
        <p:spPr>
          <a:xfrm flipV="1">
            <a:off x="1584917" y="3956358"/>
            <a:ext cx="0" cy="19635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單箭頭接點 117"/>
          <p:cNvCxnSpPr/>
          <p:nvPr/>
        </p:nvCxnSpPr>
        <p:spPr>
          <a:xfrm flipV="1">
            <a:off x="6341046" y="3956358"/>
            <a:ext cx="0" cy="2173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文字方塊 118"/>
          <p:cNvSpPr txBox="1"/>
          <p:nvPr/>
        </p:nvSpPr>
        <p:spPr>
          <a:xfrm>
            <a:off x="1103362" y="5919901"/>
            <a:ext cx="670831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The values stored in the memory is different.</a:t>
            </a:r>
            <a:endParaRPr lang="zh-TW" altLang="en-US" sz="2800" dirty="0"/>
          </a:p>
        </p:txBody>
      </p:sp>
      <p:sp>
        <p:nvSpPr>
          <p:cNvPr id="125" name="矩形 124"/>
          <p:cNvSpPr/>
          <p:nvPr/>
        </p:nvSpPr>
        <p:spPr>
          <a:xfrm>
            <a:off x="2392135" y="1776791"/>
            <a:ext cx="2042451" cy="77532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矩形 125"/>
          <p:cNvSpPr/>
          <p:nvPr/>
        </p:nvSpPr>
        <p:spPr>
          <a:xfrm>
            <a:off x="7019145" y="1795657"/>
            <a:ext cx="2042451" cy="77532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3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15" grpId="0" animBg="1"/>
      <p:bldP spid="116" grpId="0" animBg="1"/>
      <p:bldP spid="119" grpId="0" animBg="1"/>
      <p:bldP spid="125" grpId="0" animBg="1"/>
      <p:bldP spid="1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07376" y="1631048"/>
            <a:ext cx="2689840" cy="280912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Deep? Universality Theorem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326190" y="4404313"/>
            <a:ext cx="2930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Reference</a:t>
            </a:r>
            <a:r>
              <a:rPr lang="zh-TW" altLang="en-US" dirty="0">
                <a:solidFill>
                  <a:srgbClr val="0000FF"/>
                </a:solidFill>
              </a:rPr>
              <a:t> </a:t>
            </a:r>
            <a:r>
              <a:rPr lang="en-US" altLang="zh-TW" dirty="0">
                <a:solidFill>
                  <a:srgbClr val="0000FF"/>
                </a:solidFill>
              </a:rPr>
              <a:t>for the reason: </a:t>
            </a:r>
            <a:r>
              <a:rPr lang="zh-TW" altLang="en-US" u="sng" dirty="0"/>
              <a:t>http://neuralnetworksanddeeplearning.com/chap4.html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935342" y="1893033"/>
            <a:ext cx="439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Any continuous function f</a:t>
            </a:r>
            <a:endParaRPr lang="zh-TW" altLang="en-US" sz="2800" dirty="0"/>
          </a:p>
        </p:txBody>
      </p:sp>
      <p:graphicFrame>
        <p:nvGraphicFramePr>
          <p:cNvPr id="8" name="Object 12"/>
          <p:cNvGraphicFramePr>
            <a:graphicFrameLocks noChangeAspect="1"/>
          </p:cNvGraphicFramePr>
          <p:nvPr>
            <p:extLst/>
          </p:nvPr>
        </p:nvGraphicFramePr>
        <p:xfrm>
          <a:off x="1805231" y="2579752"/>
          <a:ext cx="2342046" cy="63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9" name="方程式" r:id="rId5" imgW="850680" imgH="228600" progId="Equation.3">
                  <p:embed/>
                </p:oleObj>
              </mc:Choice>
              <mc:Fallback>
                <p:oleObj name="方程式" r:id="rId5" imgW="850680" imgH="228600" progId="Equation.3">
                  <p:embed/>
                  <p:pic>
                    <p:nvPicPr>
                      <p:cNvPr id="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5231" y="2579752"/>
                        <a:ext cx="2342046" cy="63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874966" y="3364330"/>
            <a:ext cx="4390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Can be realized by a network with one hidden layer</a:t>
            </a:r>
            <a:endParaRPr lang="zh-TW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865786" y="4430840"/>
            <a:ext cx="4220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(given </a:t>
            </a:r>
            <a:r>
              <a:rPr lang="en-US" altLang="zh-TW" sz="2800" b="1" dirty="0"/>
              <a:t>enough</a:t>
            </a:r>
            <a:r>
              <a:rPr lang="en-US" altLang="zh-TW" sz="2800" dirty="0"/>
              <a:t> hidden neurons)</a:t>
            </a:r>
            <a:endParaRPr lang="zh-TW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510547" y="5842685"/>
            <a:ext cx="8122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Why “Deep” neural network not “Fat” neural network?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803483" y="2814908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Of course it can be deep …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825478" y="5627724"/>
            <a:ext cx="1080000" cy="3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846988" y="4783384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108707" y="5633988"/>
            <a:ext cx="1080000" cy="3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092132" y="4783384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上箭號 8"/>
          <p:cNvSpPr/>
          <p:nvPr/>
        </p:nvSpPr>
        <p:spPr>
          <a:xfrm>
            <a:off x="2172140" y="5185057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上箭號 9"/>
          <p:cNvSpPr/>
          <p:nvPr/>
        </p:nvSpPr>
        <p:spPr>
          <a:xfrm>
            <a:off x="4443126" y="5189636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859202" y="4777250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3086795" y="4783349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43542" y="4666455"/>
            <a:ext cx="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314528" y="4635213"/>
            <a:ext cx="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372901" y="5633988"/>
            <a:ext cx="1080000" cy="36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356326" y="4783384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上箭號 16"/>
          <p:cNvSpPr/>
          <p:nvPr/>
        </p:nvSpPr>
        <p:spPr>
          <a:xfrm>
            <a:off x="6707320" y="5189636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/>
          <p:cNvSpPr/>
          <p:nvPr/>
        </p:nvSpPr>
        <p:spPr>
          <a:xfrm>
            <a:off x="5350989" y="4783349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>
            <a:off x="7491452" y="4777250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1936664" y="5575605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x</a:t>
            </a:r>
            <a:r>
              <a:rPr lang="en-US" altLang="zh-TW" sz="2400" baseline="30000" dirty="0" err="1"/>
              <a:t>t</a:t>
            </a:r>
            <a:endParaRPr lang="zh-TW" altLang="en-US" sz="2400" baseline="300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231221" y="5590120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t+1</a:t>
            </a:r>
            <a:endParaRPr lang="zh-TW" altLang="en-US" sz="2400" baseline="300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6525778" y="5587356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t+2</a:t>
            </a:r>
            <a:endParaRPr lang="zh-TW" altLang="en-US" sz="2400" baseline="30000" dirty="0"/>
          </a:p>
        </p:txBody>
      </p:sp>
      <p:sp>
        <p:nvSpPr>
          <p:cNvPr id="23" name="矩形 22"/>
          <p:cNvSpPr/>
          <p:nvPr/>
        </p:nvSpPr>
        <p:spPr>
          <a:xfrm>
            <a:off x="1825478" y="3866449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上箭號 23"/>
          <p:cNvSpPr/>
          <p:nvPr/>
        </p:nvSpPr>
        <p:spPr>
          <a:xfrm>
            <a:off x="2150630" y="4268122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向右箭號 24"/>
          <p:cNvSpPr/>
          <p:nvPr/>
        </p:nvSpPr>
        <p:spPr>
          <a:xfrm>
            <a:off x="837692" y="3860315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22032" y="3749520"/>
            <a:ext cx="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 rot="5400000">
            <a:off x="1988364" y="3261946"/>
            <a:ext cx="8907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accent4"/>
                </a:solidFill>
              </a:rPr>
              <a:t>……</a:t>
            </a:r>
            <a:endParaRPr lang="zh-TW" altLang="en-US" sz="2800" baseline="-25000" dirty="0">
              <a:solidFill>
                <a:schemeClr val="accent4"/>
              </a:solidFill>
            </a:endParaRPr>
          </a:p>
        </p:txBody>
      </p:sp>
      <p:sp>
        <p:nvSpPr>
          <p:cNvPr id="28" name="向上箭號 27"/>
          <p:cNvSpPr/>
          <p:nvPr/>
        </p:nvSpPr>
        <p:spPr>
          <a:xfrm>
            <a:off x="2150629" y="2329933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1803967" y="1928302"/>
            <a:ext cx="1080000" cy="36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1911692" y="1877448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y</a:t>
            </a:r>
            <a:r>
              <a:rPr lang="en-US" altLang="zh-TW" sz="2400" baseline="30000" dirty="0" err="1"/>
              <a:t>t</a:t>
            </a:r>
            <a:endParaRPr lang="zh-TW" altLang="en-US" sz="2400" baseline="30000" dirty="0"/>
          </a:p>
        </p:txBody>
      </p:sp>
      <p:sp>
        <p:nvSpPr>
          <p:cNvPr id="32" name="向右箭號 31"/>
          <p:cNvSpPr/>
          <p:nvPr/>
        </p:nvSpPr>
        <p:spPr>
          <a:xfrm>
            <a:off x="815697" y="2808774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37" y="2697979"/>
            <a:ext cx="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074017" y="2808774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4096012" y="3860315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向上箭號 35"/>
          <p:cNvSpPr/>
          <p:nvPr/>
        </p:nvSpPr>
        <p:spPr>
          <a:xfrm>
            <a:off x="4421164" y="4261988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向右箭號 36"/>
          <p:cNvSpPr/>
          <p:nvPr/>
        </p:nvSpPr>
        <p:spPr>
          <a:xfrm>
            <a:off x="3108226" y="3854181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 rot="5400000">
            <a:off x="4258898" y="3255812"/>
            <a:ext cx="8907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accent4"/>
                </a:solidFill>
              </a:rPr>
              <a:t>……</a:t>
            </a:r>
            <a:endParaRPr lang="zh-TW" altLang="en-US" sz="2800" baseline="-25000" dirty="0">
              <a:solidFill>
                <a:schemeClr val="accent4"/>
              </a:solidFill>
            </a:endParaRPr>
          </a:p>
        </p:txBody>
      </p:sp>
      <p:sp>
        <p:nvSpPr>
          <p:cNvPr id="39" name="向上箭號 38"/>
          <p:cNvSpPr/>
          <p:nvPr/>
        </p:nvSpPr>
        <p:spPr>
          <a:xfrm>
            <a:off x="4421163" y="2323799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4074501" y="1922168"/>
            <a:ext cx="1080000" cy="36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4182226" y="1871314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t+1</a:t>
            </a:r>
            <a:endParaRPr lang="zh-TW" altLang="en-US" sz="2400" baseline="30000" dirty="0"/>
          </a:p>
        </p:txBody>
      </p:sp>
      <p:sp>
        <p:nvSpPr>
          <p:cNvPr id="42" name="向右箭號 41"/>
          <p:cNvSpPr/>
          <p:nvPr/>
        </p:nvSpPr>
        <p:spPr>
          <a:xfrm>
            <a:off x="3086231" y="2802640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6303044" y="2802640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6325039" y="3854181"/>
            <a:ext cx="1080000" cy="36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向上箭號 44"/>
          <p:cNvSpPr/>
          <p:nvPr/>
        </p:nvSpPr>
        <p:spPr>
          <a:xfrm>
            <a:off x="6650191" y="4255854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向右箭號 45"/>
          <p:cNvSpPr/>
          <p:nvPr/>
        </p:nvSpPr>
        <p:spPr>
          <a:xfrm>
            <a:off x="5337253" y="3848047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/>
          <p:cNvSpPr txBox="1"/>
          <p:nvPr/>
        </p:nvSpPr>
        <p:spPr>
          <a:xfrm rot="5400000">
            <a:off x="6487925" y="3249678"/>
            <a:ext cx="8907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accent4"/>
                </a:solidFill>
              </a:rPr>
              <a:t>……</a:t>
            </a:r>
            <a:endParaRPr lang="zh-TW" altLang="en-US" sz="2800" baseline="-25000" dirty="0">
              <a:solidFill>
                <a:schemeClr val="accent4"/>
              </a:solidFill>
            </a:endParaRPr>
          </a:p>
        </p:txBody>
      </p:sp>
      <p:sp>
        <p:nvSpPr>
          <p:cNvPr id="48" name="向上箭號 47"/>
          <p:cNvSpPr/>
          <p:nvPr/>
        </p:nvSpPr>
        <p:spPr>
          <a:xfrm>
            <a:off x="6650190" y="2317665"/>
            <a:ext cx="386677" cy="43200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/>
        </p:nvSpPr>
        <p:spPr>
          <a:xfrm>
            <a:off x="6303528" y="1916034"/>
            <a:ext cx="1080000" cy="360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/>
          <p:cNvSpPr txBox="1"/>
          <p:nvPr/>
        </p:nvSpPr>
        <p:spPr>
          <a:xfrm>
            <a:off x="6411253" y="1865180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t+2</a:t>
            </a:r>
            <a:endParaRPr lang="zh-TW" altLang="en-US" sz="2400" baseline="30000" dirty="0"/>
          </a:p>
        </p:txBody>
      </p:sp>
      <p:sp>
        <p:nvSpPr>
          <p:cNvPr id="51" name="向右箭號 50"/>
          <p:cNvSpPr/>
          <p:nvPr/>
        </p:nvSpPr>
        <p:spPr>
          <a:xfrm>
            <a:off x="5315258" y="2796506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/>
          <p:cNvSpPr txBox="1"/>
          <p:nvPr/>
        </p:nvSpPr>
        <p:spPr>
          <a:xfrm>
            <a:off x="8293712" y="3681750"/>
            <a:ext cx="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53" name="向右箭號 52"/>
          <p:cNvSpPr/>
          <p:nvPr/>
        </p:nvSpPr>
        <p:spPr>
          <a:xfrm>
            <a:off x="7470636" y="3823787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/>
          <p:cNvSpPr txBox="1"/>
          <p:nvPr/>
        </p:nvSpPr>
        <p:spPr>
          <a:xfrm>
            <a:off x="8314528" y="2630915"/>
            <a:ext cx="890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55" name="向右箭號 54"/>
          <p:cNvSpPr/>
          <p:nvPr/>
        </p:nvSpPr>
        <p:spPr>
          <a:xfrm>
            <a:off x="7491452" y="2772952"/>
            <a:ext cx="900000" cy="43206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47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/>
      <p:bldP spid="32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 rot="5400000" flipH="1" flipV="1">
            <a:off x="2489422" y="3849961"/>
            <a:ext cx="1057792" cy="3611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/>
          <p:cNvSpPr/>
          <p:nvPr/>
        </p:nvSpPr>
        <p:spPr>
          <a:xfrm rot="5400000" flipH="1" flipV="1">
            <a:off x="4733519" y="3873357"/>
            <a:ext cx="1057792" cy="3611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/>
        </p:nvSpPr>
        <p:spPr>
          <a:xfrm rot="5400000" flipH="1" flipV="1">
            <a:off x="7005143" y="3848150"/>
            <a:ext cx="1057792" cy="3611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Bidirectional RNN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891181" y="3784546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t+1</a:t>
            </a:r>
            <a:endParaRPr lang="zh-TW" altLang="en-US" sz="2400" baseline="30000" dirty="0"/>
          </a:p>
        </p:txBody>
      </p:sp>
      <p:grpSp>
        <p:nvGrpSpPr>
          <p:cNvPr id="8" name="群組 7"/>
          <p:cNvGrpSpPr/>
          <p:nvPr/>
        </p:nvGrpSpPr>
        <p:grpSpPr>
          <a:xfrm>
            <a:off x="-32272" y="4691952"/>
            <a:ext cx="9161758" cy="1358775"/>
            <a:chOff x="-79576" y="5208739"/>
            <a:chExt cx="9161758" cy="1358775"/>
          </a:xfrm>
        </p:grpSpPr>
        <p:sp>
          <p:nvSpPr>
            <p:cNvPr id="9" name="矩形 8"/>
            <p:cNvSpPr/>
            <p:nvPr/>
          </p:nvSpPr>
          <p:spPr>
            <a:xfrm>
              <a:off x="1702360" y="6201250"/>
              <a:ext cx="1080000" cy="36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723870" y="5356910"/>
              <a:ext cx="1080000" cy="360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985589" y="6207514"/>
              <a:ext cx="1080000" cy="36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969014" y="5356910"/>
              <a:ext cx="1080000" cy="360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向上箭號 12"/>
            <p:cNvSpPr/>
            <p:nvPr/>
          </p:nvSpPr>
          <p:spPr>
            <a:xfrm>
              <a:off x="2049022" y="5758583"/>
              <a:ext cx="386677" cy="432000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向上箭號 13"/>
            <p:cNvSpPr/>
            <p:nvPr/>
          </p:nvSpPr>
          <p:spPr>
            <a:xfrm>
              <a:off x="4320008" y="5763162"/>
              <a:ext cx="386677" cy="432000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向右箭號 14"/>
            <p:cNvSpPr/>
            <p:nvPr/>
          </p:nvSpPr>
          <p:spPr>
            <a:xfrm>
              <a:off x="736084" y="5350776"/>
              <a:ext cx="900000" cy="432067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向右箭號 15"/>
            <p:cNvSpPr/>
            <p:nvPr/>
          </p:nvSpPr>
          <p:spPr>
            <a:xfrm>
              <a:off x="2963677" y="5356875"/>
              <a:ext cx="900000" cy="432067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-79576" y="5239981"/>
              <a:ext cx="890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0000FF"/>
                  </a:solidFill>
                </a:rPr>
                <a:t>……</a:t>
              </a:r>
              <a:endParaRPr lang="zh-TW" altLang="en-US" sz="2800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8191410" y="5208739"/>
              <a:ext cx="890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0000FF"/>
                  </a:solidFill>
                </a:rPr>
                <a:t>……</a:t>
              </a:r>
              <a:endParaRPr lang="zh-TW" altLang="en-US" sz="2800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249783" y="6207514"/>
              <a:ext cx="1080000" cy="36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6233208" y="5356910"/>
              <a:ext cx="1080000" cy="360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向上箭號 20"/>
            <p:cNvSpPr/>
            <p:nvPr/>
          </p:nvSpPr>
          <p:spPr>
            <a:xfrm>
              <a:off x="6584202" y="5763162"/>
              <a:ext cx="386677" cy="432000"/>
            </a:xfrm>
            <a:prstGeom prst="up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向右箭號 21"/>
            <p:cNvSpPr/>
            <p:nvPr/>
          </p:nvSpPr>
          <p:spPr>
            <a:xfrm>
              <a:off x="5227871" y="5356875"/>
              <a:ext cx="900000" cy="432067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向右箭號 22"/>
            <p:cNvSpPr/>
            <p:nvPr/>
          </p:nvSpPr>
          <p:spPr>
            <a:xfrm>
              <a:off x="7368334" y="5350776"/>
              <a:ext cx="900000" cy="432067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 rot="10800000">
            <a:off x="-32272" y="1950445"/>
            <a:ext cx="9161758" cy="1358775"/>
            <a:chOff x="-79576" y="5208739"/>
            <a:chExt cx="9161758" cy="1358775"/>
          </a:xfrm>
        </p:grpSpPr>
        <p:sp>
          <p:nvSpPr>
            <p:cNvPr id="25" name="矩形 24"/>
            <p:cNvSpPr/>
            <p:nvPr/>
          </p:nvSpPr>
          <p:spPr>
            <a:xfrm>
              <a:off x="1702360" y="6201250"/>
              <a:ext cx="1080000" cy="36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723870" y="5356910"/>
              <a:ext cx="1080000" cy="3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3985589" y="6207514"/>
              <a:ext cx="1080000" cy="36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3969014" y="5356910"/>
              <a:ext cx="1080000" cy="3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向上箭號 28"/>
            <p:cNvSpPr/>
            <p:nvPr/>
          </p:nvSpPr>
          <p:spPr>
            <a:xfrm>
              <a:off x="2049022" y="5758583"/>
              <a:ext cx="386677" cy="432000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向上箭號 29"/>
            <p:cNvSpPr/>
            <p:nvPr/>
          </p:nvSpPr>
          <p:spPr>
            <a:xfrm>
              <a:off x="4320008" y="5763162"/>
              <a:ext cx="386677" cy="432000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向右箭號 30"/>
            <p:cNvSpPr/>
            <p:nvPr/>
          </p:nvSpPr>
          <p:spPr>
            <a:xfrm>
              <a:off x="736084" y="5350776"/>
              <a:ext cx="900000" cy="432067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向右箭號 31"/>
            <p:cNvSpPr/>
            <p:nvPr/>
          </p:nvSpPr>
          <p:spPr>
            <a:xfrm>
              <a:off x="2963677" y="5356875"/>
              <a:ext cx="900000" cy="432067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-79576" y="5239981"/>
              <a:ext cx="890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0000FF"/>
                  </a:solidFill>
                </a:rPr>
                <a:t>……</a:t>
              </a:r>
              <a:endParaRPr lang="zh-TW" altLang="en-US" sz="2800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8191410" y="5208739"/>
              <a:ext cx="890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>
                  <a:solidFill>
                    <a:srgbClr val="0000FF"/>
                  </a:solidFill>
                </a:rPr>
                <a:t>……</a:t>
              </a:r>
              <a:endParaRPr lang="zh-TW" altLang="en-US" sz="2800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249783" y="6207514"/>
              <a:ext cx="1080000" cy="360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6233208" y="5356910"/>
              <a:ext cx="1080000" cy="3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向上箭號 36"/>
            <p:cNvSpPr/>
            <p:nvPr/>
          </p:nvSpPr>
          <p:spPr>
            <a:xfrm>
              <a:off x="6584202" y="5763162"/>
              <a:ext cx="386677" cy="432000"/>
            </a:xfrm>
            <a:prstGeom prst="upArrow">
              <a:avLst/>
            </a:prstGeom>
            <a:solidFill>
              <a:srgbClr val="FFFF0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向右箭號 37"/>
            <p:cNvSpPr/>
            <p:nvPr/>
          </p:nvSpPr>
          <p:spPr>
            <a:xfrm>
              <a:off x="5227871" y="5356875"/>
              <a:ext cx="900000" cy="432067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向右箭號 38"/>
            <p:cNvSpPr/>
            <p:nvPr/>
          </p:nvSpPr>
          <p:spPr>
            <a:xfrm>
              <a:off x="7368334" y="5350776"/>
              <a:ext cx="900000" cy="432067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0" name="文字方塊 39"/>
          <p:cNvSpPr txBox="1"/>
          <p:nvPr/>
        </p:nvSpPr>
        <p:spPr>
          <a:xfrm>
            <a:off x="7194569" y="3797875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t+2</a:t>
            </a:r>
            <a:endParaRPr lang="zh-TW" altLang="en-US" sz="2400" baseline="30000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2587793" y="3797875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y</a:t>
            </a:r>
            <a:r>
              <a:rPr lang="en-US" altLang="zh-TW" sz="2400" baseline="30000" dirty="0" err="1"/>
              <a:t>t</a:t>
            </a:r>
            <a:endParaRPr lang="zh-TW" altLang="en-US" sz="2400" baseline="30000" dirty="0"/>
          </a:p>
        </p:txBody>
      </p:sp>
      <p:sp>
        <p:nvSpPr>
          <p:cNvPr id="46" name="右彎箭號 45"/>
          <p:cNvSpPr/>
          <p:nvPr/>
        </p:nvSpPr>
        <p:spPr>
          <a:xfrm>
            <a:off x="2192758" y="4049780"/>
            <a:ext cx="620509" cy="699345"/>
          </a:xfrm>
          <a:prstGeom prst="bentArrow">
            <a:avLst>
              <a:gd name="adj1" fmla="val 35233"/>
              <a:gd name="adj2" fmla="val 36257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1854154" y="5644768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x</a:t>
            </a:r>
            <a:r>
              <a:rPr lang="en-US" altLang="zh-TW" sz="2400" baseline="30000" dirty="0" err="1"/>
              <a:t>t</a:t>
            </a:r>
            <a:endParaRPr lang="zh-TW" altLang="en-US" sz="2400" baseline="300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4155407" y="5646859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t+1</a:t>
            </a:r>
            <a:endParaRPr lang="zh-TW" altLang="en-US" sz="2400" baseline="30000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6449830" y="5644767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t+2</a:t>
            </a:r>
            <a:endParaRPr lang="zh-TW" altLang="en-US" sz="2400" baseline="300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1854703" y="1900238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x</a:t>
            </a:r>
            <a:r>
              <a:rPr lang="en-US" altLang="zh-TW" sz="2400" baseline="30000" dirty="0" err="1"/>
              <a:t>t</a:t>
            </a:r>
            <a:endParaRPr lang="zh-TW" altLang="en-US" sz="2400" baseline="30000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4126928" y="1916843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t+1</a:t>
            </a:r>
            <a:endParaRPr lang="zh-TW" altLang="en-US" sz="2400" baseline="30000" dirty="0"/>
          </a:p>
        </p:txBody>
      </p:sp>
      <p:sp>
        <p:nvSpPr>
          <p:cNvPr id="53" name="文字方塊 52"/>
          <p:cNvSpPr txBox="1"/>
          <p:nvPr/>
        </p:nvSpPr>
        <p:spPr>
          <a:xfrm>
            <a:off x="6450379" y="1900237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t+2</a:t>
            </a:r>
            <a:endParaRPr lang="zh-TW" altLang="en-US" sz="2400" baseline="30000" dirty="0"/>
          </a:p>
        </p:txBody>
      </p:sp>
      <p:sp>
        <p:nvSpPr>
          <p:cNvPr id="54" name="右彎箭號 53"/>
          <p:cNvSpPr/>
          <p:nvPr/>
        </p:nvSpPr>
        <p:spPr>
          <a:xfrm flipV="1">
            <a:off x="2203123" y="3259437"/>
            <a:ext cx="620509" cy="699345"/>
          </a:xfrm>
          <a:prstGeom prst="bentArrow">
            <a:avLst>
              <a:gd name="adj1" fmla="val 35233"/>
              <a:gd name="adj2" fmla="val 36257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6" name="右彎箭號 55"/>
          <p:cNvSpPr/>
          <p:nvPr/>
        </p:nvSpPr>
        <p:spPr>
          <a:xfrm>
            <a:off x="4436855" y="4073176"/>
            <a:ext cx="620509" cy="699345"/>
          </a:xfrm>
          <a:prstGeom prst="bentArrow">
            <a:avLst>
              <a:gd name="adj1" fmla="val 35233"/>
              <a:gd name="adj2" fmla="val 36257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7" name="右彎箭號 56"/>
          <p:cNvSpPr/>
          <p:nvPr/>
        </p:nvSpPr>
        <p:spPr>
          <a:xfrm flipV="1">
            <a:off x="4447220" y="3282833"/>
            <a:ext cx="620509" cy="699345"/>
          </a:xfrm>
          <a:prstGeom prst="bentArrow">
            <a:avLst>
              <a:gd name="adj1" fmla="val 35233"/>
              <a:gd name="adj2" fmla="val 36257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9" name="右彎箭號 58"/>
          <p:cNvSpPr/>
          <p:nvPr/>
        </p:nvSpPr>
        <p:spPr>
          <a:xfrm>
            <a:off x="6708479" y="4047969"/>
            <a:ext cx="620509" cy="699345"/>
          </a:xfrm>
          <a:prstGeom prst="bentArrow">
            <a:avLst>
              <a:gd name="adj1" fmla="val 35233"/>
              <a:gd name="adj2" fmla="val 36257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60" name="右彎箭號 59"/>
          <p:cNvSpPr/>
          <p:nvPr/>
        </p:nvSpPr>
        <p:spPr>
          <a:xfrm flipV="1">
            <a:off x="6718844" y="3257626"/>
            <a:ext cx="620509" cy="699345"/>
          </a:xfrm>
          <a:prstGeom prst="bentArrow">
            <a:avLst>
              <a:gd name="adj1" fmla="val 35233"/>
              <a:gd name="adj2" fmla="val 36257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3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5" grpId="0" animBg="1"/>
      <p:bldP spid="58" grpId="0" animBg="1"/>
      <p:bldP spid="4" grpId="0"/>
      <p:bldP spid="40" grpId="0"/>
      <p:bldP spid="44" grpId="0"/>
      <p:bldP spid="46" grpId="0" animBg="1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流程圖: 磁碟 24"/>
          <p:cNvSpPr/>
          <p:nvPr/>
        </p:nvSpPr>
        <p:spPr>
          <a:xfrm>
            <a:off x="2898408" y="3286342"/>
            <a:ext cx="1725840" cy="1156313"/>
          </a:xfrm>
          <a:prstGeom prst="flowChartMagneticDis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Memory</a:t>
            </a:r>
          </a:p>
          <a:p>
            <a:pPr algn="ctr"/>
            <a:r>
              <a:rPr lang="en-US" altLang="zh-TW" sz="2400" dirty="0"/>
              <a:t>Cell</a:t>
            </a:r>
            <a:endParaRPr lang="zh-TW" altLang="en-US" sz="24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Long Short-term Memory (LSTM)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440662" y="5153704"/>
            <a:ext cx="2656936" cy="5693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Input Gate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440662" y="2202072"/>
            <a:ext cx="2656936" cy="5693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Output Gate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77162" y="5022876"/>
            <a:ext cx="208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Signal control the input gate</a:t>
            </a:r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7163" y="2071244"/>
            <a:ext cx="2255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Signal control the output gate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261628" y="3457828"/>
            <a:ext cx="1323953" cy="8398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Forget Gate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7055245" y="3462277"/>
            <a:ext cx="2087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Signal control the forget gate</a:t>
            </a:r>
            <a:endParaRPr lang="zh-TW" altLang="en-US" sz="2400" dirty="0"/>
          </a:p>
        </p:txBody>
      </p:sp>
      <p:cxnSp>
        <p:nvCxnSpPr>
          <p:cNvPr id="13" name="直線單箭頭接點 12"/>
          <p:cNvCxnSpPr/>
          <p:nvPr/>
        </p:nvCxnSpPr>
        <p:spPr>
          <a:xfrm>
            <a:off x="1929923" y="2486742"/>
            <a:ext cx="469664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1929923" y="5438374"/>
            <a:ext cx="469664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3773566" y="5665610"/>
            <a:ext cx="0" cy="61460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785618" y="4442655"/>
            <a:ext cx="0" cy="7167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V="1">
            <a:off x="3761328" y="1693204"/>
            <a:ext cx="0" cy="5088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手繪多邊形 28"/>
          <p:cNvSpPr/>
          <p:nvPr/>
        </p:nvSpPr>
        <p:spPr>
          <a:xfrm>
            <a:off x="3916572" y="2985788"/>
            <a:ext cx="1927823" cy="447525"/>
          </a:xfrm>
          <a:custGeom>
            <a:avLst/>
            <a:gdLst>
              <a:gd name="connsiteX0" fmla="*/ 0 w 2035834"/>
              <a:gd name="connsiteY0" fmla="*/ 603849 h 603849"/>
              <a:gd name="connsiteX1" fmla="*/ 1017917 w 2035834"/>
              <a:gd name="connsiteY1" fmla="*/ 0 h 603849"/>
              <a:gd name="connsiteX2" fmla="*/ 2035834 w 2035834"/>
              <a:gd name="connsiteY2" fmla="*/ 603849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5834" h="603849">
                <a:moveTo>
                  <a:pt x="0" y="603849"/>
                </a:moveTo>
                <a:cubicBezTo>
                  <a:pt x="339305" y="301924"/>
                  <a:pt x="678611" y="0"/>
                  <a:pt x="1017917" y="0"/>
                </a:cubicBezTo>
                <a:cubicBezTo>
                  <a:pt x="1357223" y="0"/>
                  <a:pt x="1696528" y="301924"/>
                  <a:pt x="2035834" y="603849"/>
                </a:cubicBezTo>
              </a:path>
            </a:pathLst>
          </a:custGeom>
          <a:noFill/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手繪多邊形 30"/>
          <p:cNvSpPr/>
          <p:nvPr/>
        </p:nvSpPr>
        <p:spPr>
          <a:xfrm rot="21317573" flipH="1" flipV="1">
            <a:off x="3933705" y="4357868"/>
            <a:ext cx="1915945" cy="496296"/>
          </a:xfrm>
          <a:custGeom>
            <a:avLst/>
            <a:gdLst>
              <a:gd name="connsiteX0" fmla="*/ 0 w 2035834"/>
              <a:gd name="connsiteY0" fmla="*/ 603849 h 603849"/>
              <a:gd name="connsiteX1" fmla="*/ 1017917 w 2035834"/>
              <a:gd name="connsiteY1" fmla="*/ 0 h 603849"/>
              <a:gd name="connsiteX2" fmla="*/ 2035834 w 2035834"/>
              <a:gd name="connsiteY2" fmla="*/ 603849 h 6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5834" h="603849">
                <a:moveTo>
                  <a:pt x="0" y="603849"/>
                </a:moveTo>
                <a:cubicBezTo>
                  <a:pt x="339305" y="301924"/>
                  <a:pt x="678611" y="0"/>
                  <a:pt x="1017917" y="0"/>
                </a:cubicBezTo>
                <a:cubicBezTo>
                  <a:pt x="1357223" y="0"/>
                  <a:pt x="1696528" y="301924"/>
                  <a:pt x="2035834" y="603849"/>
                </a:cubicBezTo>
              </a:path>
            </a:pathLst>
          </a:custGeom>
          <a:noFill/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1987340" y="6326521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Other part of the network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1929923" y="1317688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Other part of the network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cxnSp>
        <p:nvCxnSpPr>
          <p:cNvPr id="36" name="直線單箭頭接點 35"/>
          <p:cNvCxnSpPr/>
          <p:nvPr/>
        </p:nvCxnSpPr>
        <p:spPr>
          <a:xfrm flipV="1">
            <a:off x="3755996" y="2741087"/>
            <a:ext cx="0" cy="7167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/>
          <p:cNvSpPr txBox="1"/>
          <p:nvPr/>
        </p:nvSpPr>
        <p:spPr>
          <a:xfrm>
            <a:off x="21915" y="2902240"/>
            <a:ext cx="1946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(Other part of the network)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21915" y="5726514"/>
            <a:ext cx="1946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(Other part of the network)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7005018" y="4249029"/>
            <a:ext cx="1946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(Other part of the network)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37687" y="2162729"/>
            <a:ext cx="4156798" cy="36162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文字方塊 55"/>
          <p:cNvSpPr txBox="1"/>
          <p:nvPr/>
        </p:nvSpPr>
        <p:spPr>
          <a:xfrm>
            <a:off x="5370529" y="5142390"/>
            <a:ext cx="11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>
                <a:solidFill>
                  <a:srgbClr val="FF0000"/>
                </a:solidFill>
              </a:rPr>
              <a:t>LSTM</a:t>
            </a:r>
            <a:endParaRPr lang="zh-TW" altLang="en-US" sz="2800" b="1" i="1" u="sng" dirty="0">
              <a:solidFill>
                <a:srgbClr val="FF0000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913787" y="1560456"/>
            <a:ext cx="2893544" cy="148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Special Neuron:</a:t>
            </a:r>
          </a:p>
          <a:p>
            <a:pPr algn="ctr"/>
            <a:r>
              <a:rPr lang="en-US" altLang="zh-TW" sz="2800" dirty="0"/>
              <a:t>4 inputs, </a:t>
            </a:r>
          </a:p>
          <a:p>
            <a:pPr algn="ctr"/>
            <a:r>
              <a:rPr lang="en-US" altLang="zh-TW" sz="2800" dirty="0"/>
              <a:t>1 output</a:t>
            </a:r>
            <a:endParaRPr lang="zh-TW" altLang="en-US" sz="2800" dirty="0"/>
          </a:p>
        </p:txBody>
      </p:sp>
      <p:cxnSp>
        <p:nvCxnSpPr>
          <p:cNvPr id="27" name="直線單箭頭接點 26"/>
          <p:cNvCxnSpPr/>
          <p:nvPr/>
        </p:nvCxnSpPr>
        <p:spPr>
          <a:xfrm flipH="1">
            <a:off x="6554404" y="3877392"/>
            <a:ext cx="469664" cy="0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54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/>
      <p:bldP spid="10" grpId="0"/>
      <p:bldP spid="11" grpId="0" animBg="1"/>
      <p:bldP spid="12" grpId="0"/>
      <p:bldP spid="29" grpId="0" animBg="1"/>
      <p:bldP spid="31" grpId="0" animBg="1"/>
      <p:bldP spid="30" grpId="0"/>
      <p:bldP spid="34" grpId="0"/>
      <p:bldP spid="37" grpId="0"/>
      <p:bldP spid="38" grpId="0"/>
      <p:bldP spid="39" grpId="0"/>
      <p:bldP spid="51" grpId="0" animBg="1"/>
      <p:bldP spid="56" grpId="0"/>
      <p:bldP spid="57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41" y="412977"/>
            <a:ext cx="4817110" cy="6325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244111" y="6368720"/>
                <a:ext cx="2232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1" y="6368720"/>
                <a:ext cx="223266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6216" r="-162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41055" y="4501820"/>
                <a:ext cx="3095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55" y="4501820"/>
                <a:ext cx="309507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65" r="-7843"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501871" y="3361225"/>
                <a:ext cx="345287" cy="3989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871" y="3361225"/>
                <a:ext cx="345287" cy="398955"/>
              </a:xfrm>
              <a:prstGeom prst="rect">
                <a:avLst/>
              </a:prstGeom>
              <a:blipFill rotWithShape="0">
                <a:blip r:embed="rId6"/>
                <a:stretch>
                  <a:fillRect l="-12500" r="-16071" b="-257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50663" y="952448"/>
                <a:ext cx="3612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63" y="952448"/>
                <a:ext cx="361253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1864" r="-1695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219254" y="5148800"/>
                <a:ext cx="6715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254" y="5148800"/>
                <a:ext cx="67153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0909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966491" y="4317154"/>
                <a:ext cx="7439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491" y="4317154"/>
                <a:ext cx="743922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4754" b="-344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/>
          <p:cNvSpPr txBox="1"/>
          <p:nvPr/>
        </p:nvSpPr>
        <p:spPr>
          <a:xfrm>
            <a:off x="3171558" y="4665902"/>
            <a:ext cx="136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multiply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241677" y="952448"/>
            <a:ext cx="136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multiply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227129" y="1220874"/>
            <a:ext cx="3877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Activation function f is usually a sigmoid function</a:t>
            </a:r>
            <a:endParaRPr lang="zh-TW" altLang="en-US" sz="24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5497561" y="2125894"/>
            <a:ext cx="287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Between 0 and 1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5497561" y="2656215"/>
            <a:ext cx="392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Mimic open and close gate</a:t>
            </a:r>
            <a:endParaRPr lang="zh-TW" altLang="en-US" sz="2400" dirty="0"/>
          </a:p>
        </p:txBody>
      </p:sp>
      <p:sp>
        <p:nvSpPr>
          <p:cNvPr id="24" name="流程圖: 磁碟 23"/>
          <p:cNvSpPr/>
          <p:nvPr/>
        </p:nvSpPr>
        <p:spPr>
          <a:xfrm>
            <a:off x="2836943" y="3203642"/>
            <a:ext cx="622258" cy="648057"/>
          </a:xfrm>
          <a:prstGeom prst="flowChartMagneticDis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5115953" y="4035572"/>
                <a:ext cx="3772123" cy="4962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𝑐𝑓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953" y="4035572"/>
                <a:ext cx="3772123" cy="49622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接點 27"/>
          <p:cNvCxnSpPr/>
          <p:nvPr/>
        </p:nvCxnSpPr>
        <p:spPr>
          <a:xfrm>
            <a:off x="2965455" y="3401761"/>
            <a:ext cx="365233" cy="3652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3215031" y="1682539"/>
                <a:ext cx="7501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031" y="1682539"/>
                <a:ext cx="750142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9756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1966491" y="1552343"/>
                <a:ext cx="7956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491" y="1552343"/>
                <a:ext cx="795666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13846" b="-3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>
              <a:xfrm>
                <a:off x="3338735" y="332873"/>
                <a:ext cx="2479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735" y="332873"/>
                <a:ext cx="247952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17500" r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3586687" y="351079"/>
                <a:ext cx="17915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687" y="351079"/>
                <a:ext cx="1791581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1361" b="-3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3182961" y="4292179"/>
                <a:ext cx="13465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961" y="4292179"/>
                <a:ext cx="1346522" cy="369332"/>
              </a:xfrm>
              <a:prstGeom prst="rect">
                <a:avLst/>
              </a:prstGeom>
              <a:blipFill rotWithShape="0">
                <a:blip r:embed="rId17"/>
                <a:stretch>
                  <a:fillRect l="-4977" b="-344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圖片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19880" y="2594424"/>
            <a:ext cx="1057275" cy="228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流程圖: 磁碟 32"/>
              <p:cNvSpPr/>
              <p:nvPr/>
            </p:nvSpPr>
            <p:spPr>
              <a:xfrm>
                <a:off x="2844833" y="3214258"/>
                <a:ext cx="622258" cy="648057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3" name="流程圖: 磁碟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833" y="3214258"/>
                <a:ext cx="622258" cy="648057"/>
              </a:xfrm>
              <a:prstGeom prst="flowChartMagneticDisk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3644787" y="2995295"/>
            <a:ext cx="1133965" cy="24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975397" y="2842730"/>
                <a:ext cx="800732" cy="425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397" y="2842730"/>
                <a:ext cx="800732" cy="425373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>
              <a:xfrm>
                <a:off x="3536119" y="3750863"/>
                <a:ext cx="941796" cy="425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𝑐𝑓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19" y="3750863"/>
                <a:ext cx="941796" cy="425373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3536119" y="2873916"/>
                <a:ext cx="2197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19" y="2873916"/>
                <a:ext cx="219740" cy="369332"/>
              </a:xfrm>
              <a:prstGeom prst="rect">
                <a:avLst/>
              </a:prstGeom>
              <a:blipFill rotWithShape="0">
                <a:blip r:embed="rId22"/>
                <a:stretch>
                  <a:fillRect l="-16667" r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385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 animBg="1"/>
      <p:bldP spid="25" grpId="0"/>
      <p:bldP spid="29" grpId="0"/>
      <p:bldP spid="30" grpId="0"/>
      <p:bldP spid="32" grpId="0"/>
      <p:bldP spid="27" grpId="0"/>
      <p:bldP spid="31" grpId="0"/>
      <p:bldP spid="33" grpId="0" animBg="1"/>
      <p:bldP spid="18" grpId="0"/>
      <p:bldP spid="34" grpId="0"/>
      <p:bldP spid="35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2303541" y="490605"/>
            <a:ext cx="4536917" cy="5957169"/>
            <a:chOff x="2163445" y="219794"/>
            <a:chExt cx="4817110" cy="632507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3445" y="219794"/>
              <a:ext cx="4817110" cy="6325075"/>
            </a:xfrm>
            <a:prstGeom prst="rect">
              <a:avLst/>
            </a:prstGeom>
          </p:spPr>
        </p:pic>
        <p:cxnSp>
          <p:nvCxnSpPr>
            <p:cNvPr id="5" name="直線接點 4"/>
            <p:cNvCxnSpPr/>
            <p:nvPr/>
          </p:nvCxnSpPr>
          <p:spPr>
            <a:xfrm flipH="1">
              <a:off x="4546242" y="1944709"/>
              <a:ext cx="335347" cy="335348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>
            <a:xfrm flipH="1">
              <a:off x="4546241" y="5497132"/>
              <a:ext cx="335347" cy="335348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矩形 10"/>
          <p:cNvSpPr/>
          <p:nvPr/>
        </p:nvSpPr>
        <p:spPr>
          <a:xfrm>
            <a:off x="4435202" y="3127680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4435201" y="6191314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908795" y="4308852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798544" y="944921"/>
            <a:ext cx="65116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-10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804542" y="3127679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16" name="矩形 15"/>
          <p:cNvSpPr/>
          <p:nvPr/>
        </p:nvSpPr>
        <p:spPr>
          <a:xfrm>
            <a:off x="4863580" y="4788182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3583686" y="3988494"/>
            <a:ext cx="540913" cy="5453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</a:rPr>
              <a:t>≈</a:t>
            </a:r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4871825" y="3963037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3</a:t>
            </a:r>
            <a:endParaRPr lang="zh-TW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5543104" y="3492081"/>
            <a:ext cx="540913" cy="5453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</a:rPr>
              <a:t>≈</a:t>
            </a:r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4435200" y="3127678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21" name="矩形 20"/>
          <p:cNvSpPr/>
          <p:nvPr/>
        </p:nvSpPr>
        <p:spPr>
          <a:xfrm>
            <a:off x="4801362" y="1413365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22" name="矩形 21"/>
          <p:cNvSpPr/>
          <p:nvPr/>
        </p:nvSpPr>
        <p:spPr>
          <a:xfrm>
            <a:off x="3569264" y="666498"/>
            <a:ext cx="540913" cy="5453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</a:rPr>
              <a:t>≈0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803178" y="306645"/>
            <a:ext cx="540913" cy="5453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</a:rPr>
              <a:t>0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6804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2303541" y="490605"/>
            <a:ext cx="4536917" cy="5957169"/>
            <a:chOff x="2163445" y="219794"/>
            <a:chExt cx="4817110" cy="632507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3445" y="219794"/>
              <a:ext cx="4817110" cy="6325075"/>
            </a:xfrm>
            <a:prstGeom prst="rect">
              <a:avLst/>
            </a:prstGeom>
          </p:spPr>
        </p:pic>
        <p:cxnSp>
          <p:nvCxnSpPr>
            <p:cNvPr id="5" name="直線接點 4"/>
            <p:cNvCxnSpPr/>
            <p:nvPr/>
          </p:nvCxnSpPr>
          <p:spPr>
            <a:xfrm flipH="1">
              <a:off x="4546242" y="1944709"/>
              <a:ext cx="335347" cy="335348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/>
          </p:nvCxnSpPr>
          <p:spPr>
            <a:xfrm flipH="1">
              <a:off x="4546241" y="5497132"/>
              <a:ext cx="335347" cy="335348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矩形 10"/>
          <p:cNvSpPr/>
          <p:nvPr/>
        </p:nvSpPr>
        <p:spPr>
          <a:xfrm>
            <a:off x="4435202" y="3127680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4435201" y="6191314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908795" y="4308852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798544" y="944921"/>
            <a:ext cx="65116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6804542" y="3127679"/>
            <a:ext cx="602905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-10</a:t>
            </a:r>
            <a:endParaRPr lang="zh-TW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3583686" y="3988494"/>
            <a:ext cx="540913" cy="5453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</a:rPr>
              <a:t>≈</a:t>
            </a:r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5543104" y="3492081"/>
            <a:ext cx="540913" cy="5453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</a:rPr>
              <a:t>≈0</a:t>
            </a:r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4428084" y="3113329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22" name="矩形 21"/>
          <p:cNvSpPr/>
          <p:nvPr/>
        </p:nvSpPr>
        <p:spPr>
          <a:xfrm>
            <a:off x="3569264" y="666498"/>
            <a:ext cx="540913" cy="5453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</a:rPr>
              <a:t>≈1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803178" y="306645"/>
            <a:ext cx="540913" cy="5453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latin typeface="Calibri" panose="020F0502020204030204" pitchFamily="34" charset="0"/>
              </a:rPr>
              <a:t>-3</a:t>
            </a:r>
            <a:endParaRPr lang="zh-TW" altLang="en-US" sz="2400" dirty="0"/>
          </a:p>
        </p:txBody>
      </p:sp>
      <p:sp>
        <p:nvSpPr>
          <p:cNvPr id="24" name="矩形 23"/>
          <p:cNvSpPr/>
          <p:nvPr/>
        </p:nvSpPr>
        <p:spPr>
          <a:xfrm>
            <a:off x="4799114" y="4788182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4828940" y="3963037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4442320" y="3114083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  <p:sp>
        <p:nvSpPr>
          <p:cNvPr id="27" name="矩形 26"/>
          <p:cNvSpPr/>
          <p:nvPr/>
        </p:nvSpPr>
        <p:spPr>
          <a:xfrm>
            <a:off x="4778891" y="1425208"/>
            <a:ext cx="540913" cy="545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-3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2892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LSTM</a:t>
            </a:r>
            <a:endParaRPr lang="zh-TW" altLang="en-US" dirty="0"/>
          </a:p>
        </p:txBody>
      </p:sp>
      <p:grpSp>
        <p:nvGrpSpPr>
          <p:cNvPr id="114" name="群組 113"/>
          <p:cNvGrpSpPr/>
          <p:nvPr/>
        </p:nvGrpSpPr>
        <p:grpSpPr>
          <a:xfrm>
            <a:off x="-34333" y="2117509"/>
            <a:ext cx="907572" cy="461665"/>
            <a:chOff x="4775004" y="6396335"/>
            <a:chExt cx="907572" cy="461665"/>
          </a:xfrm>
        </p:grpSpPr>
        <p:sp>
          <p:nvSpPr>
            <p:cNvPr id="115" name="矩形 114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文字方塊 115"/>
            <p:cNvSpPr txBox="1"/>
            <p:nvPr/>
          </p:nvSpPr>
          <p:spPr>
            <a:xfrm>
              <a:off x="4775004" y="6396335"/>
              <a:ext cx="907572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c</a:t>
              </a:r>
              <a:r>
                <a:rPr lang="en-US" altLang="zh-TW" sz="2400" baseline="30000" dirty="0">
                  <a:solidFill>
                    <a:schemeClr val="tx1"/>
                  </a:solidFill>
                </a:rPr>
                <a:t>t-1</a:t>
              </a:r>
              <a:endParaRPr lang="zh-TW" altLang="en-US" sz="2400" baseline="30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7" name="圖片 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23" y="1397244"/>
            <a:ext cx="1800290" cy="2363859"/>
          </a:xfrm>
          <a:prstGeom prst="rect">
            <a:avLst/>
          </a:prstGeom>
        </p:spPr>
      </p:pic>
      <p:pic>
        <p:nvPicPr>
          <p:cNvPr id="128" name="圖片 1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413" y="1397243"/>
            <a:ext cx="1800290" cy="2363859"/>
          </a:xfrm>
          <a:prstGeom prst="rect">
            <a:avLst/>
          </a:prstGeom>
        </p:spPr>
      </p:pic>
      <p:pic>
        <p:nvPicPr>
          <p:cNvPr id="129" name="圖片 1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060" y="1397243"/>
            <a:ext cx="1800290" cy="236385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707923" y="2271117"/>
            <a:ext cx="965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2840916" y="2404832"/>
            <a:ext cx="329515" cy="310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0" name="矩形 129"/>
          <p:cNvSpPr/>
          <p:nvPr/>
        </p:nvSpPr>
        <p:spPr>
          <a:xfrm>
            <a:off x="4641206" y="2404832"/>
            <a:ext cx="329515" cy="310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1" name="矩形 130"/>
          <p:cNvSpPr/>
          <p:nvPr/>
        </p:nvSpPr>
        <p:spPr>
          <a:xfrm>
            <a:off x="7497090" y="2423994"/>
            <a:ext cx="329515" cy="310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44701" y="2625622"/>
            <a:ext cx="114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vector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grpSp>
        <p:nvGrpSpPr>
          <p:cNvPr id="132" name="群組 131"/>
          <p:cNvGrpSpPr/>
          <p:nvPr/>
        </p:nvGrpSpPr>
        <p:grpSpPr>
          <a:xfrm>
            <a:off x="2197222" y="5873236"/>
            <a:ext cx="907572" cy="461665"/>
            <a:chOff x="4765592" y="6396335"/>
            <a:chExt cx="907572" cy="461665"/>
          </a:xfrm>
        </p:grpSpPr>
        <p:sp>
          <p:nvSpPr>
            <p:cNvPr id="137" name="矩形 136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" name="文字方塊 137"/>
            <p:cNvSpPr txBox="1"/>
            <p:nvPr/>
          </p:nvSpPr>
          <p:spPr>
            <a:xfrm>
              <a:off x="4765592" y="6396335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err="1"/>
                <a:t>x</a:t>
              </a:r>
              <a:r>
                <a:rPr lang="en-US" altLang="zh-TW" sz="2400" baseline="30000" dirty="0" err="1"/>
                <a:t>t</a:t>
              </a:r>
              <a:endParaRPr lang="zh-TW" altLang="en-US" sz="2400" baseline="30000" dirty="0"/>
            </a:p>
          </p:txBody>
        </p:sp>
      </p:grpSp>
      <p:sp>
        <p:nvSpPr>
          <p:cNvPr id="140" name="矩形 139"/>
          <p:cNvSpPr/>
          <p:nvPr/>
        </p:nvSpPr>
        <p:spPr>
          <a:xfrm>
            <a:off x="2637175" y="4734135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141" name="矩形 140"/>
          <p:cNvSpPr/>
          <p:nvPr/>
        </p:nvSpPr>
        <p:spPr>
          <a:xfrm>
            <a:off x="1744329" y="4734135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z</a:t>
            </a:r>
            <a:r>
              <a:rPr lang="en-US" altLang="zh-TW" sz="2400" baseline="30000" dirty="0" err="1"/>
              <a:t>i</a:t>
            </a:r>
            <a:endParaRPr lang="zh-TW" altLang="en-US" sz="2400" baseline="30000" dirty="0"/>
          </a:p>
        </p:txBody>
      </p:sp>
      <p:sp>
        <p:nvSpPr>
          <p:cNvPr id="143" name="矩形 142"/>
          <p:cNvSpPr/>
          <p:nvPr/>
        </p:nvSpPr>
        <p:spPr>
          <a:xfrm>
            <a:off x="859869" y="4734135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z</a:t>
            </a:r>
            <a:r>
              <a:rPr lang="en-US" altLang="zh-TW" sz="2400" baseline="30000" dirty="0" err="1"/>
              <a:t>f</a:t>
            </a:r>
            <a:endParaRPr lang="zh-TW" altLang="en-US" sz="2400" baseline="30000" dirty="0"/>
          </a:p>
        </p:txBody>
      </p:sp>
      <p:sp>
        <p:nvSpPr>
          <p:cNvPr id="145" name="矩形 144"/>
          <p:cNvSpPr/>
          <p:nvPr/>
        </p:nvSpPr>
        <p:spPr>
          <a:xfrm>
            <a:off x="3521635" y="4739331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z</a:t>
            </a:r>
            <a:r>
              <a:rPr lang="en-US" altLang="zh-TW" sz="2400" baseline="30000" dirty="0"/>
              <a:t>o</a:t>
            </a:r>
            <a:endParaRPr lang="zh-TW" altLang="en-US" sz="2400" baseline="30000" dirty="0"/>
          </a:p>
        </p:txBody>
      </p:sp>
      <p:sp>
        <p:nvSpPr>
          <p:cNvPr id="146" name="向下箭號 145"/>
          <p:cNvSpPr/>
          <p:nvPr/>
        </p:nvSpPr>
        <p:spPr>
          <a:xfrm rot="2610135" flipV="1">
            <a:off x="3412627" y="5176513"/>
            <a:ext cx="438150" cy="74839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7" name="向下箭號 146"/>
          <p:cNvSpPr/>
          <p:nvPr/>
        </p:nvSpPr>
        <p:spPr>
          <a:xfrm rot="19634133" flipV="1">
            <a:off x="2022419" y="5197306"/>
            <a:ext cx="438150" cy="62520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8" name="向下箭號 147"/>
          <p:cNvSpPr/>
          <p:nvPr/>
        </p:nvSpPr>
        <p:spPr>
          <a:xfrm rot="1779305" flipV="1">
            <a:off x="2714297" y="5202695"/>
            <a:ext cx="438150" cy="606679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0" name="向下箭號 149"/>
          <p:cNvSpPr/>
          <p:nvPr/>
        </p:nvSpPr>
        <p:spPr>
          <a:xfrm rot="18851723" flipV="1">
            <a:off x="1248914" y="5165149"/>
            <a:ext cx="438150" cy="74839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1" name="文字方塊 150"/>
          <p:cNvSpPr txBox="1"/>
          <p:nvPr/>
        </p:nvSpPr>
        <p:spPr>
          <a:xfrm>
            <a:off x="4212660" y="4719302"/>
            <a:ext cx="184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4 vectors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cxnSp>
        <p:nvCxnSpPr>
          <p:cNvPr id="10" name="直線單箭頭接點 9"/>
          <p:cNvCxnSpPr>
            <a:endCxn id="127" idx="2"/>
          </p:cNvCxnSpPr>
          <p:nvPr/>
        </p:nvCxnSpPr>
        <p:spPr>
          <a:xfrm flipH="1" flipV="1">
            <a:off x="2966268" y="3761103"/>
            <a:ext cx="8476" cy="100947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單箭頭接點 154"/>
          <p:cNvCxnSpPr>
            <a:endCxn id="128" idx="2"/>
          </p:cNvCxnSpPr>
          <p:nvPr/>
        </p:nvCxnSpPr>
        <p:spPr>
          <a:xfrm flipV="1">
            <a:off x="2957406" y="3761102"/>
            <a:ext cx="1809152" cy="100137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單箭頭接點 155"/>
          <p:cNvCxnSpPr>
            <a:stCxn id="140" idx="0"/>
            <a:endCxn id="129" idx="2"/>
          </p:cNvCxnSpPr>
          <p:nvPr/>
        </p:nvCxnSpPr>
        <p:spPr>
          <a:xfrm flipV="1">
            <a:off x="2997175" y="3761102"/>
            <a:ext cx="4618030" cy="97303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/>
          <p:cNvCxnSpPr/>
          <p:nvPr/>
        </p:nvCxnSpPr>
        <p:spPr>
          <a:xfrm flipV="1">
            <a:off x="2092792" y="2936822"/>
            <a:ext cx="11537" cy="178979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單箭頭接點 167"/>
          <p:cNvCxnSpPr/>
          <p:nvPr/>
        </p:nvCxnSpPr>
        <p:spPr>
          <a:xfrm flipV="1">
            <a:off x="2070168" y="3002754"/>
            <a:ext cx="1865920" cy="173138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單箭頭接點 168"/>
          <p:cNvCxnSpPr/>
          <p:nvPr/>
        </p:nvCxnSpPr>
        <p:spPr>
          <a:xfrm flipV="1">
            <a:off x="2066123" y="3049201"/>
            <a:ext cx="4744252" cy="17057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7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30" grpId="0" animBg="1"/>
      <p:bldP spid="131" grpId="0" animBg="1"/>
      <p:bldP spid="8" grpId="0"/>
      <p:bldP spid="140" grpId="0" animBg="1"/>
      <p:bldP spid="141" grpId="0" animBg="1"/>
      <p:bldP spid="143" grpId="0" animBg="1"/>
      <p:bldP spid="145" grpId="0" animBg="1"/>
      <p:bldP spid="146" grpId="0" animBg="1"/>
      <p:bldP spid="147" grpId="0" animBg="1"/>
      <p:bldP spid="148" grpId="0" animBg="1"/>
      <p:bldP spid="150" grpId="0" animBg="1"/>
      <p:bldP spid="151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LSTM</a:t>
            </a:r>
            <a:endParaRPr lang="zh-TW" altLang="en-US" dirty="0"/>
          </a:p>
        </p:txBody>
      </p:sp>
      <p:grpSp>
        <p:nvGrpSpPr>
          <p:cNvPr id="165" name="群組 164"/>
          <p:cNvGrpSpPr/>
          <p:nvPr/>
        </p:nvGrpSpPr>
        <p:grpSpPr>
          <a:xfrm>
            <a:off x="2197222" y="5873236"/>
            <a:ext cx="907572" cy="461665"/>
            <a:chOff x="4765592" y="6396335"/>
            <a:chExt cx="907572" cy="461665"/>
          </a:xfrm>
        </p:grpSpPr>
        <p:sp>
          <p:nvSpPr>
            <p:cNvPr id="42" name="矩形 41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4765592" y="6396335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err="1"/>
                <a:t>x</a:t>
              </a:r>
              <a:r>
                <a:rPr lang="en-US" altLang="zh-TW" sz="2400" baseline="30000" dirty="0" err="1"/>
                <a:t>t</a:t>
              </a:r>
              <a:endParaRPr lang="zh-TW" altLang="en-US" sz="2400" baseline="30000" dirty="0"/>
            </a:p>
          </p:txBody>
        </p:sp>
      </p:grpSp>
      <p:sp>
        <p:nvSpPr>
          <p:cNvPr id="45" name="矩形 44"/>
          <p:cNvSpPr/>
          <p:nvPr/>
        </p:nvSpPr>
        <p:spPr>
          <a:xfrm>
            <a:off x="2637175" y="4734135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46" name="矩形 45"/>
          <p:cNvSpPr/>
          <p:nvPr/>
        </p:nvSpPr>
        <p:spPr>
          <a:xfrm>
            <a:off x="1744329" y="4734135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z</a:t>
            </a:r>
            <a:r>
              <a:rPr lang="en-US" altLang="zh-TW" sz="2400" baseline="30000" dirty="0" err="1"/>
              <a:t>i</a:t>
            </a:r>
            <a:endParaRPr lang="zh-TW" altLang="en-US" sz="2400" baseline="30000" dirty="0"/>
          </a:p>
        </p:txBody>
      </p:sp>
      <p:grpSp>
        <p:nvGrpSpPr>
          <p:cNvPr id="49" name="群組 48"/>
          <p:cNvGrpSpPr/>
          <p:nvPr/>
        </p:nvGrpSpPr>
        <p:grpSpPr>
          <a:xfrm>
            <a:off x="2439114" y="3723923"/>
            <a:ext cx="438150" cy="438150"/>
            <a:chOff x="6656524" y="2699227"/>
            <a:chExt cx="438150" cy="438150"/>
          </a:xfrm>
        </p:grpSpPr>
        <p:sp>
          <p:nvSpPr>
            <p:cNvPr id="47" name="橢圓 46"/>
            <p:cNvSpPr/>
            <p:nvPr/>
          </p:nvSpPr>
          <p:spPr>
            <a:xfrm>
              <a:off x="6656524" y="2699227"/>
              <a:ext cx="438150" cy="438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字方塊 47"/>
                <p:cNvSpPr txBox="1"/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文字方塊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444" r="-16667" b="-222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矩形 49"/>
          <p:cNvSpPr/>
          <p:nvPr/>
        </p:nvSpPr>
        <p:spPr>
          <a:xfrm>
            <a:off x="859869" y="4734135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z</a:t>
            </a:r>
            <a:r>
              <a:rPr lang="en-US" altLang="zh-TW" sz="2400" baseline="30000" dirty="0" err="1"/>
              <a:t>f</a:t>
            </a:r>
            <a:endParaRPr lang="zh-TW" altLang="en-US" sz="2400" baseline="30000" dirty="0"/>
          </a:p>
        </p:txBody>
      </p:sp>
      <p:sp>
        <p:nvSpPr>
          <p:cNvPr id="51" name="矩形 50"/>
          <p:cNvSpPr/>
          <p:nvPr/>
        </p:nvSpPr>
        <p:spPr>
          <a:xfrm>
            <a:off x="3521635" y="4739331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z</a:t>
            </a:r>
            <a:r>
              <a:rPr lang="en-US" altLang="zh-TW" sz="2400" baseline="30000" dirty="0"/>
              <a:t>o</a:t>
            </a:r>
            <a:endParaRPr lang="zh-TW" altLang="en-US" sz="2400" baseline="30000" dirty="0"/>
          </a:p>
        </p:txBody>
      </p:sp>
      <p:grpSp>
        <p:nvGrpSpPr>
          <p:cNvPr id="52" name="群組 51"/>
          <p:cNvGrpSpPr/>
          <p:nvPr/>
        </p:nvGrpSpPr>
        <p:grpSpPr>
          <a:xfrm>
            <a:off x="1000794" y="2751799"/>
            <a:ext cx="438150" cy="438150"/>
            <a:chOff x="6656524" y="2699227"/>
            <a:chExt cx="438150" cy="438150"/>
          </a:xfrm>
        </p:grpSpPr>
        <p:sp>
          <p:nvSpPr>
            <p:cNvPr id="53" name="橢圓 52"/>
            <p:cNvSpPr/>
            <p:nvPr/>
          </p:nvSpPr>
          <p:spPr>
            <a:xfrm>
              <a:off x="6656524" y="2699227"/>
              <a:ext cx="438150" cy="438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文字方塊 53"/>
                <p:cNvSpPr txBox="1"/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文字方塊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444" r="-1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群組 54"/>
          <p:cNvGrpSpPr/>
          <p:nvPr/>
        </p:nvGrpSpPr>
        <p:grpSpPr>
          <a:xfrm>
            <a:off x="2418100" y="2738582"/>
            <a:ext cx="438150" cy="438150"/>
            <a:chOff x="6656524" y="2699227"/>
            <a:chExt cx="438150" cy="438150"/>
          </a:xfrm>
        </p:grpSpPr>
        <p:sp>
          <p:nvSpPr>
            <p:cNvPr id="56" name="橢圓 55"/>
            <p:cNvSpPr/>
            <p:nvPr/>
          </p:nvSpPr>
          <p:spPr>
            <a:xfrm>
              <a:off x="6656524" y="2699227"/>
              <a:ext cx="438150" cy="43815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/>
                <p:cNvSpPr txBox="1"/>
                <p:nvPr/>
              </p:nvSpPr>
              <p:spPr>
                <a:xfrm>
                  <a:off x="6766595" y="2808578"/>
                  <a:ext cx="2837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＋</m:t>
                        </m:r>
                      </m:oMath>
                    </m:oMathPara>
                  </a14:m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文字方塊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595" y="2808578"/>
                  <a:ext cx="283732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9565" r="-19565" b="-652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群組 57"/>
          <p:cNvGrpSpPr/>
          <p:nvPr/>
        </p:nvGrpSpPr>
        <p:grpSpPr>
          <a:xfrm>
            <a:off x="3676862" y="2747033"/>
            <a:ext cx="438150" cy="438150"/>
            <a:chOff x="6656524" y="2699227"/>
            <a:chExt cx="438150" cy="438150"/>
          </a:xfrm>
        </p:grpSpPr>
        <p:sp>
          <p:nvSpPr>
            <p:cNvPr id="59" name="橢圓 58"/>
            <p:cNvSpPr/>
            <p:nvPr/>
          </p:nvSpPr>
          <p:spPr>
            <a:xfrm>
              <a:off x="6656524" y="2699227"/>
              <a:ext cx="438150" cy="438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字方塊 59"/>
                <p:cNvSpPr txBox="1"/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文字方塊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9444" r="-16667" b="-222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2" name="矩形 61"/>
          <p:cNvSpPr/>
          <p:nvPr/>
        </p:nvSpPr>
        <p:spPr>
          <a:xfrm>
            <a:off x="3538504" y="1409486"/>
            <a:ext cx="72000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文字方塊 62"/>
          <p:cNvSpPr txBox="1"/>
          <p:nvPr/>
        </p:nvSpPr>
        <p:spPr>
          <a:xfrm>
            <a:off x="3456932" y="1395097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y</a:t>
            </a:r>
            <a:r>
              <a:rPr lang="en-US" altLang="zh-TW" sz="2400" baseline="30000" dirty="0" err="1"/>
              <a:t>t</a:t>
            </a:r>
            <a:endParaRPr lang="zh-TW" altLang="en-US" sz="2400" baseline="30000" dirty="0"/>
          </a:p>
        </p:txBody>
      </p:sp>
      <p:pic>
        <p:nvPicPr>
          <p:cNvPr id="133" name="圖片 1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218" y="3760795"/>
            <a:ext cx="371475" cy="371475"/>
          </a:xfrm>
          <a:prstGeom prst="rect">
            <a:avLst/>
          </a:prstGeom>
        </p:spPr>
      </p:pic>
      <p:pic>
        <p:nvPicPr>
          <p:cNvPr id="134" name="圖片 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038" y="3757261"/>
            <a:ext cx="371475" cy="371475"/>
          </a:xfrm>
          <a:prstGeom prst="rect">
            <a:avLst/>
          </a:prstGeom>
        </p:spPr>
      </p:pic>
      <p:pic>
        <p:nvPicPr>
          <p:cNvPr id="135" name="圖片 1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1643" y="3757260"/>
            <a:ext cx="371475" cy="371475"/>
          </a:xfrm>
          <a:prstGeom prst="rect">
            <a:avLst/>
          </a:prstGeom>
        </p:spPr>
      </p:pic>
      <p:pic>
        <p:nvPicPr>
          <p:cNvPr id="136" name="圖片 1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5743" y="2764253"/>
            <a:ext cx="371475" cy="371475"/>
          </a:xfrm>
          <a:prstGeom prst="rect">
            <a:avLst/>
          </a:prstGeom>
        </p:spPr>
      </p:pic>
      <p:cxnSp>
        <p:nvCxnSpPr>
          <p:cNvPr id="139" name="直線單箭頭接點 138"/>
          <p:cNvCxnSpPr/>
          <p:nvPr/>
        </p:nvCxnSpPr>
        <p:spPr>
          <a:xfrm flipH="1" flipV="1">
            <a:off x="1213027" y="4138591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/>
          <p:cNvCxnSpPr/>
          <p:nvPr/>
        </p:nvCxnSpPr>
        <p:spPr>
          <a:xfrm flipH="1" flipV="1">
            <a:off x="1219189" y="3166147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/>
          <p:cNvCxnSpPr>
            <a:endCxn id="56" idx="2"/>
          </p:cNvCxnSpPr>
          <p:nvPr/>
        </p:nvCxnSpPr>
        <p:spPr>
          <a:xfrm flipV="1">
            <a:off x="1464255" y="2957657"/>
            <a:ext cx="95384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單箭頭接點 148"/>
          <p:cNvCxnSpPr>
            <a:endCxn id="47" idx="4"/>
          </p:cNvCxnSpPr>
          <p:nvPr/>
        </p:nvCxnSpPr>
        <p:spPr>
          <a:xfrm flipH="1" flipV="1">
            <a:off x="2658189" y="4162073"/>
            <a:ext cx="295984" cy="5488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151"/>
          <p:cNvCxnSpPr/>
          <p:nvPr/>
        </p:nvCxnSpPr>
        <p:spPr>
          <a:xfrm flipH="1" flipV="1">
            <a:off x="2079954" y="4125538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單箭頭接點 152"/>
          <p:cNvCxnSpPr/>
          <p:nvPr/>
        </p:nvCxnSpPr>
        <p:spPr>
          <a:xfrm flipH="1" flipV="1">
            <a:off x="2655226" y="3111098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單箭頭接點 153"/>
          <p:cNvCxnSpPr>
            <a:endCxn id="47" idx="2"/>
          </p:cNvCxnSpPr>
          <p:nvPr/>
        </p:nvCxnSpPr>
        <p:spPr>
          <a:xfrm>
            <a:off x="2242352" y="3929424"/>
            <a:ext cx="196762" cy="135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/>
          <p:cNvCxnSpPr/>
          <p:nvPr/>
        </p:nvCxnSpPr>
        <p:spPr>
          <a:xfrm flipH="1" flipV="1">
            <a:off x="3881634" y="4098155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/>
          <p:cNvCxnSpPr/>
          <p:nvPr/>
        </p:nvCxnSpPr>
        <p:spPr>
          <a:xfrm flipH="1" flipV="1">
            <a:off x="3892959" y="3186826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/>
          <p:cNvCxnSpPr/>
          <p:nvPr/>
        </p:nvCxnSpPr>
        <p:spPr>
          <a:xfrm>
            <a:off x="2896935" y="2949990"/>
            <a:ext cx="275067" cy="189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/>
          <p:cNvCxnSpPr/>
          <p:nvPr/>
        </p:nvCxnSpPr>
        <p:spPr>
          <a:xfrm>
            <a:off x="3455390" y="2962288"/>
            <a:ext cx="275067" cy="189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向下箭號 161"/>
          <p:cNvSpPr/>
          <p:nvPr/>
        </p:nvSpPr>
        <p:spPr>
          <a:xfrm flipV="1">
            <a:off x="3691643" y="1935577"/>
            <a:ext cx="438150" cy="74839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3" name="向下箭號 162"/>
          <p:cNvSpPr/>
          <p:nvPr/>
        </p:nvSpPr>
        <p:spPr>
          <a:xfrm rot="2610135" flipV="1">
            <a:off x="3412627" y="5176513"/>
            <a:ext cx="438150" cy="74839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4" name="向下箭號 163"/>
          <p:cNvSpPr/>
          <p:nvPr/>
        </p:nvSpPr>
        <p:spPr>
          <a:xfrm rot="19634133" flipV="1">
            <a:off x="2022419" y="5197306"/>
            <a:ext cx="438150" cy="62520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6" name="向下箭號 165"/>
          <p:cNvSpPr/>
          <p:nvPr/>
        </p:nvSpPr>
        <p:spPr>
          <a:xfrm rot="1779305" flipV="1">
            <a:off x="2714297" y="5202695"/>
            <a:ext cx="438150" cy="606679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7" name="向下箭號 166"/>
          <p:cNvSpPr/>
          <p:nvPr/>
        </p:nvSpPr>
        <p:spPr>
          <a:xfrm rot="18851723" flipV="1">
            <a:off x="1248914" y="5165149"/>
            <a:ext cx="438150" cy="74839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4" name="群組 113"/>
          <p:cNvGrpSpPr/>
          <p:nvPr/>
        </p:nvGrpSpPr>
        <p:grpSpPr>
          <a:xfrm>
            <a:off x="-34333" y="2117509"/>
            <a:ext cx="907572" cy="461665"/>
            <a:chOff x="4775004" y="6396335"/>
            <a:chExt cx="907572" cy="461665"/>
          </a:xfrm>
        </p:grpSpPr>
        <p:sp>
          <p:nvSpPr>
            <p:cNvPr id="115" name="矩形 114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文字方塊 115"/>
            <p:cNvSpPr txBox="1"/>
            <p:nvPr/>
          </p:nvSpPr>
          <p:spPr>
            <a:xfrm>
              <a:off x="4775004" y="6396335"/>
              <a:ext cx="907572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c</a:t>
              </a:r>
              <a:r>
                <a:rPr lang="en-US" altLang="zh-TW" sz="2400" baseline="30000" dirty="0">
                  <a:solidFill>
                    <a:schemeClr val="tx1"/>
                  </a:solidFill>
                </a:rPr>
                <a:t>t-1</a:t>
              </a:r>
              <a:endParaRPr lang="zh-TW" altLang="en-US" sz="2400" baseline="30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手繪多邊形 4"/>
          <p:cNvSpPr/>
          <p:nvPr/>
        </p:nvSpPr>
        <p:spPr>
          <a:xfrm>
            <a:off x="754743" y="2364898"/>
            <a:ext cx="435428" cy="378302"/>
          </a:xfrm>
          <a:custGeom>
            <a:avLst/>
            <a:gdLst>
              <a:gd name="connsiteX0" fmla="*/ 0 w 435428"/>
              <a:gd name="connsiteY0" fmla="*/ 931 h 378302"/>
              <a:gd name="connsiteX1" fmla="*/ 290286 w 435428"/>
              <a:gd name="connsiteY1" fmla="*/ 58988 h 378302"/>
              <a:gd name="connsiteX2" fmla="*/ 435428 w 435428"/>
              <a:gd name="connsiteY2" fmla="*/ 378302 h 37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5428" h="378302">
                <a:moveTo>
                  <a:pt x="0" y="931"/>
                </a:moveTo>
                <a:cubicBezTo>
                  <a:pt x="108857" y="-1488"/>
                  <a:pt x="217715" y="-3907"/>
                  <a:pt x="290286" y="58988"/>
                </a:cubicBezTo>
                <a:cubicBezTo>
                  <a:pt x="362857" y="121883"/>
                  <a:pt x="399142" y="250092"/>
                  <a:pt x="435428" y="378302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7" name="圖片 1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8885" y="1516558"/>
            <a:ext cx="3603520" cy="4731579"/>
          </a:xfrm>
          <a:prstGeom prst="rect">
            <a:avLst/>
          </a:prstGeom>
        </p:spPr>
      </p:pic>
      <p:sp>
        <p:nvSpPr>
          <p:cNvPr id="128" name="矩形 127"/>
          <p:cNvSpPr/>
          <p:nvPr/>
        </p:nvSpPr>
        <p:spPr>
          <a:xfrm>
            <a:off x="6571952" y="6248137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129" name="矩形 128"/>
          <p:cNvSpPr/>
          <p:nvPr/>
        </p:nvSpPr>
        <p:spPr>
          <a:xfrm>
            <a:off x="4617831" y="4518135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z</a:t>
            </a:r>
            <a:r>
              <a:rPr lang="en-US" altLang="zh-TW" sz="2400" baseline="30000" dirty="0" err="1"/>
              <a:t>i</a:t>
            </a:r>
            <a:endParaRPr lang="zh-TW" altLang="en-US" sz="2400" baseline="30000" dirty="0"/>
          </a:p>
        </p:txBody>
      </p:sp>
      <p:sp>
        <p:nvSpPr>
          <p:cNvPr id="130" name="矩形 129"/>
          <p:cNvSpPr/>
          <p:nvPr/>
        </p:nvSpPr>
        <p:spPr>
          <a:xfrm>
            <a:off x="8391431" y="3617274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z</a:t>
            </a:r>
            <a:r>
              <a:rPr lang="en-US" altLang="zh-TW" sz="2400" baseline="30000" dirty="0" err="1"/>
              <a:t>f</a:t>
            </a:r>
            <a:endParaRPr lang="zh-TW" altLang="en-US" sz="2400" baseline="30000" dirty="0"/>
          </a:p>
        </p:txBody>
      </p:sp>
      <p:sp>
        <p:nvSpPr>
          <p:cNvPr id="131" name="矩形 130"/>
          <p:cNvSpPr/>
          <p:nvPr/>
        </p:nvSpPr>
        <p:spPr>
          <a:xfrm>
            <a:off x="4569859" y="1877775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z</a:t>
            </a:r>
            <a:r>
              <a:rPr lang="en-US" altLang="zh-TW" sz="2400" baseline="30000" dirty="0"/>
              <a:t>o</a:t>
            </a:r>
            <a:endParaRPr lang="zh-TW" alt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0588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162" grpId="0" animBg="1"/>
      <p:bldP spid="5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LSTM</a:t>
            </a:r>
            <a:endParaRPr lang="zh-TW" altLang="en-US" dirty="0"/>
          </a:p>
        </p:txBody>
      </p:sp>
      <p:grpSp>
        <p:nvGrpSpPr>
          <p:cNvPr id="165" name="群組 164"/>
          <p:cNvGrpSpPr/>
          <p:nvPr/>
        </p:nvGrpSpPr>
        <p:grpSpPr>
          <a:xfrm>
            <a:off x="2197222" y="5873236"/>
            <a:ext cx="907572" cy="461665"/>
            <a:chOff x="4765592" y="6396335"/>
            <a:chExt cx="907572" cy="461665"/>
          </a:xfrm>
        </p:grpSpPr>
        <p:sp>
          <p:nvSpPr>
            <p:cNvPr id="42" name="矩形 41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4765592" y="6396335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err="1"/>
                <a:t>x</a:t>
              </a:r>
              <a:r>
                <a:rPr lang="en-US" altLang="zh-TW" sz="2400" baseline="30000" dirty="0" err="1"/>
                <a:t>t</a:t>
              </a:r>
              <a:endParaRPr lang="zh-TW" altLang="en-US" sz="2400" baseline="30000" dirty="0"/>
            </a:p>
          </p:txBody>
        </p:sp>
      </p:grpSp>
      <p:sp>
        <p:nvSpPr>
          <p:cNvPr id="45" name="矩形 44"/>
          <p:cNvSpPr/>
          <p:nvPr/>
        </p:nvSpPr>
        <p:spPr>
          <a:xfrm>
            <a:off x="2637175" y="4734135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46" name="矩形 45"/>
          <p:cNvSpPr/>
          <p:nvPr/>
        </p:nvSpPr>
        <p:spPr>
          <a:xfrm>
            <a:off x="1744329" y="4734135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z</a:t>
            </a:r>
            <a:r>
              <a:rPr lang="en-US" altLang="zh-TW" sz="2400" baseline="30000" dirty="0" err="1"/>
              <a:t>i</a:t>
            </a:r>
            <a:endParaRPr lang="zh-TW" altLang="en-US" sz="2400" baseline="30000" dirty="0"/>
          </a:p>
        </p:txBody>
      </p:sp>
      <p:grpSp>
        <p:nvGrpSpPr>
          <p:cNvPr id="49" name="群組 48"/>
          <p:cNvGrpSpPr/>
          <p:nvPr/>
        </p:nvGrpSpPr>
        <p:grpSpPr>
          <a:xfrm>
            <a:off x="2439114" y="3723923"/>
            <a:ext cx="438150" cy="438150"/>
            <a:chOff x="6656524" y="2699227"/>
            <a:chExt cx="438150" cy="438150"/>
          </a:xfrm>
        </p:grpSpPr>
        <p:sp>
          <p:nvSpPr>
            <p:cNvPr id="47" name="橢圓 46"/>
            <p:cNvSpPr/>
            <p:nvPr/>
          </p:nvSpPr>
          <p:spPr>
            <a:xfrm>
              <a:off x="6656524" y="2699227"/>
              <a:ext cx="438150" cy="438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字方塊 47"/>
                <p:cNvSpPr txBox="1"/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文字方塊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444" r="-16667" b="-222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矩形 49"/>
          <p:cNvSpPr/>
          <p:nvPr/>
        </p:nvSpPr>
        <p:spPr>
          <a:xfrm>
            <a:off x="859869" y="4734135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z</a:t>
            </a:r>
            <a:r>
              <a:rPr lang="en-US" altLang="zh-TW" sz="2400" baseline="30000" dirty="0" err="1"/>
              <a:t>f</a:t>
            </a:r>
            <a:endParaRPr lang="zh-TW" altLang="en-US" sz="2400" baseline="30000" dirty="0"/>
          </a:p>
        </p:txBody>
      </p:sp>
      <p:sp>
        <p:nvSpPr>
          <p:cNvPr id="51" name="矩形 50"/>
          <p:cNvSpPr/>
          <p:nvPr/>
        </p:nvSpPr>
        <p:spPr>
          <a:xfrm>
            <a:off x="3521635" y="4739331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z</a:t>
            </a:r>
            <a:r>
              <a:rPr lang="en-US" altLang="zh-TW" sz="2400" baseline="30000" dirty="0"/>
              <a:t>o</a:t>
            </a:r>
            <a:endParaRPr lang="zh-TW" altLang="en-US" sz="2400" baseline="30000" dirty="0"/>
          </a:p>
        </p:txBody>
      </p:sp>
      <p:grpSp>
        <p:nvGrpSpPr>
          <p:cNvPr id="52" name="群組 51"/>
          <p:cNvGrpSpPr/>
          <p:nvPr/>
        </p:nvGrpSpPr>
        <p:grpSpPr>
          <a:xfrm>
            <a:off x="1000794" y="2751799"/>
            <a:ext cx="438150" cy="438150"/>
            <a:chOff x="6656524" y="2699227"/>
            <a:chExt cx="438150" cy="438150"/>
          </a:xfrm>
        </p:grpSpPr>
        <p:sp>
          <p:nvSpPr>
            <p:cNvPr id="53" name="橢圓 52"/>
            <p:cNvSpPr/>
            <p:nvPr/>
          </p:nvSpPr>
          <p:spPr>
            <a:xfrm>
              <a:off x="6656524" y="2699227"/>
              <a:ext cx="438150" cy="438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文字方塊 53"/>
                <p:cNvSpPr txBox="1"/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文字方塊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444" r="-1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群組 54"/>
          <p:cNvGrpSpPr/>
          <p:nvPr/>
        </p:nvGrpSpPr>
        <p:grpSpPr>
          <a:xfrm>
            <a:off x="2418100" y="2738582"/>
            <a:ext cx="438150" cy="438150"/>
            <a:chOff x="6656524" y="2699227"/>
            <a:chExt cx="438150" cy="438150"/>
          </a:xfrm>
        </p:grpSpPr>
        <p:sp>
          <p:nvSpPr>
            <p:cNvPr id="56" name="橢圓 55"/>
            <p:cNvSpPr/>
            <p:nvPr/>
          </p:nvSpPr>
          <p:spPr>
            <a:xfrm>
              <a:off x="6656524" y="2699227"/>
              <a:ext cx="438150" cy="43815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/>
                <p:cNvSpPr txBox="1"/>
                <p:nvPr/>
              </p:nvSpPr>
              <p:spPr>
                <a:xfrm>
                  <a:off x="6766595" y="2808578"/>
                  <a:ext cx="2837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＋</m:t>
                        </m:r>
                      </m:oMath>
                    </m:oMathPara>
                  </a14:m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文字方塊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595" y="2808578"/>
                  <a:ext cx="283732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9565" r="-19565" b="-652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群組 57"/>
          <p:cNvGrpSpPr/>
          <p:nvPr/>
        </p:nvGrpSpPr>
        <p:grpSpPr>
          <a:xfrm>
            <a:off x="3676862" y="2747033"/>
            <a:ext cx="438150" cy="438150"/>
            <a:chOff x="6656524" y="2699227"/>
            <a:chExt cx="438150" cy="438150"/>
          </a:xfrm>
        </p:grpSpPr>
        <p:sp>
          <p:nvSpPr>
            <p:cNvPr id="59" name="橢圓 58"/>
            <p:cNvSpPr/>
            <p:nvPr/>
          </p:nvSpPr>
          <p:spPr>
            <a:xfrm>
              <a:off x="6656524" y="2699227"/>
              <a:ext cx="438150" cy="438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字方塊 59"/>
                <p:cNvSpPr txBox="1"/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文字方塊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9444" r="-16667" b="-222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2" name="矩形 61"/>
          <p:cNvSpPr/>
          <p:nvPr/>
        </p:nvSpPr>
        <p:spPr>
          <a:xfrm>
            <a:off x="3538504" y="1409486"/>
            <a:ext cx="72000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文字方塊 62"/>
          <p:cNvSpPr txBox="1"/>
          <p:nvPr/>
        </p:nvSpPr>
        <p:spPr>
          <a:xfrm>
            <a:off x="3456932" y="1395097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y</a:t>
            </a:r>
            <a:r>
              <a:rPr lang="en-US" altLang="zh-TW" sz="2400" baseline="30000" dirty="0" err="1"/>
              <a:t>t</a:t>
            </a:r>
            <a:endParaRPr lang="zh-TW" altLang="en-US" sz="2400" baseline="30000" dirty="0"/>
          </a:p>
        </p:txBody>
      </p:sp>
      <p:pic>
        <p:nvPicPr>
          <p:cNvPr id="133" name="圖片 1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218" y="3760795"/>
            <a:ext cx="371475" cy="371475"/>
          </a:xfrm>
          <a:prstGeom prst="rect">
            <a:avLst/>
          </a:prstGeom>
        </p:spPr>
      </p:pic>
      <p:pic>
        <p:nvPicPr>
          <p:cNvPr id="134" name="圖片 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038" y="3757261"/>
            <a:ext cx="371475" cy="371475"/>
          </a:xfrm>
          <a:prstGeom prst="rect">
            <a:avLst/>
          </a:prstGeom>
        </p:spPr>
      </p:pic>
      <p:pic>
        <p:nvPicPr>
          <p:cNvPr id="135" name="圖片 1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1643" y="3757260"/>
            <a:ext cx="371475" cy="371475"/>
          </a:xfrm>
          <a:prstGeom prst="rect">
            <a:avLst/>
          </a:prstGeom>
        </p:spPr>
      </p:pic>
      <p:pic>
        <p:nvPicPr>
          <p:cNvPr id="136" name="圖片 1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5743" y="2764253"/>
            <a:ext cx="371475" cy="371475"/>
          </a:xfrm>
          <a:prstGeom prst="rect">
            <a:avLst/>
          </a:prstGeom>
        </p:spPr>
      </p:pic>
      <p:cxnSp>
        <p:nvCxnSpPr>
          <p:cNvPr id="139" name="直線單箭頭接點 138"/>
          <p:cNvCxnSpPr/>
          <p:nvPr/>
        </p:nvCxnSpPr>
        <p:spPr>
          <a:xfrm flipH="1" flipV="1">
            <a:off x="1213027" y="4138591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/>
          <p:cNvCxnSpPr/>
          <p:nvPr/>
        </p:nvCxnSpPr>
        <p:spPr>
          <a:xfrm flipH="1" flipV="1">
            <a:off x="1219189" y="3166147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/>
          <p:cNvCxnSpPr>
            <a:endCxn id="56" idx="2"/>
          </p:cNvCxnSpPr>
          <p:nvPr/>
        </p:nvCxnSpPr>
        <p:spPr>
          <a:xfrm flipV="1">
            <a:off x="1464255" y="2957657"/>
            <a:ext cx="95384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單箭頭接點 148"/>
          <p:cNvCxnSpPr>
            <a:endCxn id="47" idx="4"/>
          </p:cNvCxnSpPr>
          <p:nvPr/>
        </p:nvCxnSpPr>
        <p:spPr>
          <a:xfrm flipH="1" flipV="1">
            <a:off x="2658189" y="4162073"/>
            <a:ext cx="295984" cy="5488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151"/>
          <p:cNvCxnSpPr/>
          <p:nvPr/>
        </p:nvCxnSpPr>
        <p:spPr>
          <a:xfrm flipH="1" flipV="1">
            <a:off x="2079954" y="4125538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單箭頭接點 152"/>
          <p:cNvCxnSpPr/>
          <p:nvPr/>
        </p:nvCxnSpPr>
        <p:spPr>
          <a:xfrm flipH="1" flipV="1">
            <a:off x="2655226" y="3111098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單箭頭接點 153"/>
          <p:cNvCxnSpPr>
            <a:endCxn id="47" idx="2"/>
          </p:cNvCxnSpPr>
          <p:nvPr/>
        </p:nvCxnSpPr>
        <p:spPr>
          <a:xfrm>
            <a:off x="2242352" y="3929424"/>
            <a:ext cx="196762" cy="135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/>
          <p:cNvCxnSpPr/>
          <p:nvPr/>
        </p:nvCxnSpPr>
        <p:spPr>
          <a:xfrm flipH="1" flipV="1">
            <a:off x="3881634" y="4098155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/>
          <p:cNvCxnSpPr/>
          <p:nvPr/>
        </p:nvCxnSpPr>
        <p:spPr>
          <a:xfrm flipH="1" flipV="1">
            <a:off x="3892959" y="3186826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/>
          <p:cNvCxnSpPr/>
          <p:nvPr/>
        </p:nvCxnSpPr>
        <p:spPr>
          <a:xfrm>
            <a:off x="2896935" y="2949990"/>
            <a:ext cx="275067" cy="189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/>
          <p:cNvCxnSpPr/>
          <p:nvPr/>
        </p:nvCxnSpPr>
        <p:spPr>
          <a:xfrm>
            <a:off x="3455390" y="2962288"/>
            <a:ext cx="275067" cy="189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向下箭號 161"/>
          <p:cNvSpPr/>
          <p:nvPr/>
        </p:nvSpPr>
        <p:spPr>
          <a:xfrm flipV="1">
            <a:off x="3691643" y="1935577"/>
            <a:ext cx="438150" cy="74839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3" name="向下箭號 162"/>
          <p:cNvSpPr/>
          <p:nvPr/>
        </p:nvSpPr>
        <p:spPr>
          <a:xfrm rot="2610135" flipV="1">
            <a:off x="3412627" y="5176513"/>
            <a:ext cx="438150" cy="74839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4" name="向下箭號 163"/>
          <p:cNvSpPr/>
          <p:nvPr/>
        </p:nvSpPr>
        <p:spPr>
          <a:xfrm rot="19634133" flipV="1">
            <a:off x="2022419" y="5197306"/>
            <a:ext cx="438150" cy="62520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6" name="向下箭號 165"/>
          <p:cNvSpPr/>
          <p:nvPr/>
        </p:nvSpPr>
        <p:spPr>
          <a:xfrm rot="1779305" flipV="1">
            <a:off x="2714297" y="5202695"/>
            <a:ext cx="438150" cy="606679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7" name="向下箭號 166"/>
          <p:cNvSpPr/>
          <p:nvPr/>
        </p:nvSpPr>
        <p:spPr>
          <a:xfrm rot="18851723" flipV="1">
            <a:off x="1248914" y="5165149"/>
            <a:ext cx="438150" cy="74839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1" name="群組 170"/>
          <p:cNvGrpSpPr/>
          <p:nvPr/>
        </p:nvGrpSpPr>
        <p:grpSpPr>
          <a:xfrm>
            <a:off x="6246925" y="5876094"/>
            <a:ext cx="907572" cy="461665"/>
            <a:chOff x="4765592" y="6396335"/>
            <a:chExt cx="907572" cy="461665"/>
          </a:xfrm>
        </p:grpSpPr>
        <p:sp>
          <p:nvSpPr>
            <p:cNvPr id="172" name="矩形 171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3" name="文字方塊 172"/>
            <p:cNvSpPr txBox="1"/>
            <p:nvPr/>
          </p:nvSpPr>
          <p:spPr>
            <a:xfrm>
              <a:off x="4765592" y="6396335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t+1</a:t>
              </a:r>
              <a:endParaRPr lang="zh-TW" altLang="en-US" sz="2400" baseline="30000" dirty="0"/>
            </a:p>
          </p:txBody>
        </p:sp>
      </p:grpSp>
      <p:sp>
        <p:nvSpPr>
          <p:cNvPr id="174" name="矩形 173"/>
          <p:cNvSpPr/>
          <p:nvPr/>
        </p:nvSpPr>
        <p:spPr>
          <a:xfrm>
            <a:off x="6686878" y="4736993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175" name="矩形 174"/>
          <p:cNvSpPr/>
          <p:nvPr/>
        </p:nvSpPr>
        <p:spPr>
          <a:xfrm>
            <a:off x="5794032" y="4736993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z</a:t>
            </a:r>
            <a:r>
              <a:rPr lang="en-US" altLang="zh-TW" sz="2400" baseline="30000" dirty="0" err="1"/>
              <a:t>i</a:t>
            </a:r>
            <a:endParaRPr lang="zh-TW" altLang="en-US" sz="2400" baseline="30000" dirty="0"/>
          </a:p>
        </p:txBody>
      </p:sp>
      <p:grpSp>
        <p:nvGrpSpPr>
          <p:cNvPr id="176" name="群組 175"/>
          <p:cNvGrpSpPr/>
          <p:nvPr/>
        </p:nvGrpSpPr>
        <p:grpSpPr>
          <a:xfrm>
            <a:off x="6488817" y="3726781"/>
            <a:ext cx="438150" cy="438150"/>
            <a:chOff x="6656524" y="2699227"/>
            <a:chExt cx="438150" cy="438150"/>
          </a:xfrm>
        </p:grpSpPr>
        <p:sp>
          <p:nvSpPr>
            <p:cNvPr id="177" name="橢圓 176"/>
            <p:cNvSpPr/>
            <p:nvPr/>
          </p:nvSpPr>
          <p:spPr>
            <a:xfrm>
              <a:off x="6656524" y="2699227"/>
              <a:ext cx="438150" cy="438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文字方塊 177"/>
                <p:cNvSpPr txBox="1"/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8" name="文字方塊 1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9444" r="-1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9" name="矩形 178"/>
          <p:cNvSpPr/>
          <p:nvPr/>
        </p:nvSpPr>
        <p:spPr>
          <a:xfrm>
            <a:off x="4909572" y="4736993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z</a:t>
            </a:r>
            <a:r>
              <a:rPr lang="en-US" altLang="zh-TW" sz="2400" baseline="30000" dirty="0" err="1"/>
              <a:t>f</a:t>
            </a:r>
            <a:endParaRPr lang="zh-TW" altLang="en-US" sz="2400" baseline="30000" dirty="0"/>
          </a:p>
        </p:txBody>
      </p:sp>
      <p:sp>
        <p:nvSpPr>
          <p:cNvPr id="180" name="矩形 179"/>
          <p:cNvSpPr/>
          <p:nvPr/>
        </p:nvSpPr>
        <p:spPr>
          <a:xfrm>
            <a:off x="7571338" y="4742189"/>
            <a:ext cx="72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z</a:t>
            </a:r>
            <a:r>
              <a:rPr lang="en-US" altLang="zh-TW" sz="2400" baseline="30000" dirty="0"/>
              <a:t>o</a:t>
            </a:r>
            <a:endParaRPr lang="zh-TW" altLang="en-US" sz="2400" baseline="30000" dirty="0"/>
          </a:p>
        </p:txBody>
      </p:sp>
      <p:grpSp>
        <p:nvGrpSpPr>
          <p:cNvPr id="181" name="群組 180"/>
          <p:cNvGrpSpPr/>
          <p:nvPr/>
        </p:nvGrpSpPr>
        <p:grpSpPr>
          <a:xfrm>
            <a:off x="5050497" y="2754657"/>
            <a:ext cx="438150" cy="438150"/>
            <a:chOff x="6656524" y="2699227"/>
            <a:chExt cx="438150" cy="438150"/>
          </a:xfrm>
        </p:grpSpPr>
        <p:sp>
          <p:nvSpPr>
            <p:cNvPr id="182" name="橢圓 181"/>
            <p:cNvSpPr/>
            <p:nvPr/>
          </p:nvSpPr>
          <p:spPr>
            <a:xfrm>
              <a:off x="6656524" y="2699227"/>
              <a:ext cx="438150" cy="438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3" name="文字方塊 182"/>
                <p:cNvSpPr txBox="1"/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3" name="文字方塊 1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0000" r="-20000" b="-222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4" name="群組 183"/>
          <p:cNvGrpSpPr/>
          <p:nvPr/>
        </p:nvGrpSpPr>
        <p:grpSpPr>
          <a:xfrm>
            <a:off x="6467803" y="2741440"/>
            <a:ext cx="438150" cy="438150"/>
            <a:chOff x="6656524" y="2699227"/>
            <a:chExt cx="438150" cy="438150"/>
          </a:xfrm>
        </p:grpSpPr>
        <p:sp>
          <p:nvSpPr>
            <p:cNvPr id="185" name="橢圓 184"/>
            <p:cNvSpPr/>
            <p:nvPr/>
          </p:nvSpPr>
          <p:spPr>
            <a:xfrm>
              <a:off x="6656524" y="2699227"/>
              <a:ext cx="438150" cy="43815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文字方塊 185"/>
                <p:cNvSpPr txBox="1"/>
                <p:nvPr/>
              </p:nvSpPr>
              <p:spPr>
                <a:xfrm>
                  <a:off x="6766595" y="2808578"/>
                  <a:ext cx="2837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＋</m:t>
                        </m:r>
                      </m:oMath>
                    </m:oMathPara>
                  </a14:m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6" name="文字方塊 1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595" y="2808578"/>
                  <a:ext cx="283732" cy="27699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9149" r="-17021" b="-8889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7" name="群組 186"/>
          <p:cNvGrpSpPr/>
          <p:nvPr/>
        </p:nvGrpSpPr>
        <p:grpSpPr>
          <a:xfrm>
            <a:off x="7726565" y="2749891"/>
            <a:ext cx="438150" cy="438150"/>
            <a:chOff x="6656524" y="2699227"/>
            <a:chExt cx="438150" cy="438150"/>
          </a:xfrm>
        </p:grpSpPr>
        <p:sp>
          <p:nvSpPr>
            <p:cNvPr id="188" name="橢圓 187"/>
            <p:cNvSpPr/>
            <p:nvPr/>
          </p:nvSpPr>
          <p:spPr>
            <a:xfrm>
              <a:off x="6656524" y="2699227"/>
              <a:ext cx="438150" cy="4381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文字方塊 188"/>
                <p:cNvSpPr txBox="1"/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zh-TW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9" name="文字方塊 1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595" y="2808578"/>
                  <a:ext cx="218008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0000" r="-20000" b="-222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7" name="群組 226"/>
          <p:cNvGrpSpPr/>
          <p:nvPr/>
        </p:nvGrpSpPr>
        <p:grpSpPr>
          <a:xfrm>
            <a:off x="7533985" y="1397855"/>
            <a:ext cx="907572" cy="461665"/>
            <a:chOff x="7533985" y="1397855"/>
            <a:chExt cx="907572" cy="461665"/>
          </a:xfrm>
        </p:grpSpPr>
        <p:sp>
          <p:nvSpPr>
            <p:cNvPr id="190" name="矩形 189"/>
            <p:cNvSpPr/>
            <p:nvPr/>
          </p:nvSpPr>
          <p:spPr>
            <a:xfrm>
              <a:off x="7588207" y="1412344"/>
              <a:ext cx="720000" cy="4320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1" name="文字方塊 190"/>
            <p:cNvSpPr txBox="1"/>
            <p:nvPr/>
          </p:nvSpPr>
          <p:spPr>
            <a:xfrm>
              <a:off x="7533985" y="1397855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t+1</a:t>
              </a:r>
              <a:endParaRPr lang="zh-TW" altLang="en-US" sz="2400" baseline="30000" dirty="0"/>
            </a:p>
          </p:txBody>
        </p:sp>
      </p:grpSp>
      <p:pic>
        <p:nvPicPr>
          <p:cNvPr id="192" name="圖片 1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921" y="3763653"/>
            <a:ext cx="371475" cy="371475"/>
          </a:xfrm>
          <a:prstGeom prst="rect">
            <a:avLst/>
          </a:prstGeom>
        </p:spPr>
      </p:pic>
      <p:pic>
        <p:nvPicPr>
          <p:cNvPr id="193" name="圖片 1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741" y="3760119"/>
            <a:ext cx="371475" cy="371475"/>
          </a:xfrm>
          <a:prstGeom prst="rect">
            <a:avLst/>
          </a:prstGeom>
        </p:spPr>
      </p:pic>
      <p:pic>
        <p:nvPicPr>
          <p:cNvPr id="194" name="圖片 1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346" y="3760118"/>
            <a:ext cx="371475" cy="371475"/>
          </a:xfrm>
          <a:prstGeom prst="rect">
            <a:avLst/>
          </a:prstGeom>
        </p:spPr>
      </p:pic>
      <p:pic>
        <p:nvPicPr>
          <p:cNvPr id="195" name="圖片 1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5446" y="2767111"/>
            <a:ext cx="371475" cy="371475"/>
          </a:xfrm>
          <a:prstGeom prst="rect">
            <a:avLst/>
          </a:prstGeom>
        </p:spPr>
      </p:pic>
      <p:cxnSp>
        <p:nvCxnSpPr>
          <p:cNvPr id="196" name="直線單箭頭接點 195"/>
          <p:cNvCxnSpPr/>
          <p:nvPr/>
        </p:nvCxnSpPr>
        <p:spPr>
          <a:xfrm flipH="1" flipV="1">
            <a:off x="5262730" y="4141449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單箭頭接點 196"/>
          <p:cNvCxnSpPr/>
          <p:nvPr/>
        </p:nvCxnSpPr>
        <p:spPr>
          <a:xfrm flipH="1" flipV="1">
            <a:off x="5268892" y="3169005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線單箭頭接點 197"/>
          <p:cNvCxnSpPr>
            <a:endCxn id="185" idx="2"/>
          </p:cNvCxnSpPr>
          <p:nvPr/>
        </p:nvCxnSpPr>
        <p:spPr>
          <a:xfrm flipV="1">
            <a:off x="5513958" y="2960515"/>
            <a:ext cx="95384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線單箭頭接點 198"/>
          <p:cNvCxnSpPr>
            <a:endCxn id="177" idx="4"/>
          </p:cNvCxnSpPr>
          <p:nvPr/>
        </p:nvCxnSpPr>
        <p:spPr>
          <a:xfrm flipH="1" flipV="1">
            <a:off x="6707892" y="4164931"/>
            <a:ext cx="295984" cy="5488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單箭頭接點 199"/>
          <p:cNvCxnSpPr/>
          <p:nvPr/>
        </p:nvCxnSpPr>
        <p:spPr>
          <a:xfrm flipH="1" flipV="1">
            <a:off x="6129657" y="4128396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線單箭頭接點 200"/>
          <p:cNvCxnSpPr/>
          <p:nvPr/>
        </p:nvCxnSpPr>
        <p:spPr>
          <a:xfrm flipH="1" flipV="1">
            <a:off x="6704929" y="3113956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線單箭頭接點 201"/>
          <p:cNvCxnSpPr>
            <a:endCxn id="177" idx="2"/>
          </p:cNvCxnSpPr>
          <p:nvPr/>
        </p:nvCxnSpPr>
        <p:spPr>
          <a:xfrm>
            <a:off x="6292055" y="3932282"/>
            <a:ext cx="196762" cy="135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線單箭頭接點 202"/>
          <p:cNvCxnSpPr/>
          <p:nvPr/>
        </p:nvCxnSpPr>
        <p:spPr>
          <a:xfrm flipH="1" flipV="1">
            <a:off x="7931337" y="4101013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線單箭頭接點 203"/>
          <p:cNvCxnSpPr/>
          <p:nvPr/>
        </p:nvCxnSpPr>
        <p:spPr>
          <a:xfrm flipH="1" flipV="1">
            <a:off x="7942662" y="3189684"/>
            <a:ext cx="1" cy="576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單箭頭接點 204"/>
          <p:cNvCxnSpPr/>
          <p:nvPr/>
        </p:nvCxnSpPr>
        <p:spPr>
          <a:xfrm>
            <a:off x="6946638" y="2952848"/>
            <a:ext cx="275067" cy="189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線單箭頭接點 205"/>
          <p:cNvCxnSpPr/>
          <p:nvPr/>
        </p:nvCxnSpPr>
        <p:spPr>
          <a:xfrm>
            <a:off x="7505093" y="2965146"/>
            <a:ext cx="275067" cy="189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向下箭號 206"/>
          <p:cNvSpPr/>
          <p:nvPr/>
        </p:nvSpPr>
        <p:spPr>
          <a:xfrm flipV="1">
            <a:off x="7741346" y="1938435"/>
            <a:ext cx="438150" cy="748396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向下箭號 207"/>
          <p:cNvSpPr/>
          <p:nvPr/>
        </p:nvSpPr>
        <p:spPr>
          <a:xfrm rot="2610135" flipV="1">
            <a:off x="7462330" y="5179371"/>
            <a:ext cx="438150" cy="74839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9" name="向下箭號 208"/>
          <p:cNvSpPr/>
          <p:nvPr/>
        </p:nvSpPr>
        <p:spPr>
          <a:xfrm rot="19634133" flipV="1">
            <a:off x="6072122" y="5200164"/>
            <a:ext cx="438150" cy="62520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0" name="向下箭號 209"/>
          <p:cNvSpPr/>
          <p:nvPr/>
        </p:nvSpPr>
        <p:spPr>
          <a:xfrm rot="1779305" flipV="1">
            <a:off x="6764000" y="5205553"/>
            <a:ext cx="438150" cy="606679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1" name="向下箭號 210"/>
          <p:cNvSpPr/>
          <p:nvPr/>
        </p:nvSpPr>
        <p:spPr>
          <a:xfrm rot="18851723" flipV="1">
            <a:off x="5298617" y="5168007"/>
            <a:ext cx="438150" cy="74839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3" name="群組 212"/>
          <p:cNvGrpSpPr/>
          <p:nvPr/>
        </p:nvGrpSpPr>
        <p:grpSpPr>
          <a:xfrm>
            <a:off x="5426810" y="5885752"/>
            <a:ext cx="907572" cy="461665"/>
            <a:chOff x="4765592" y="6396335"/>
            <a:chExt cx="907572" cy="461665"/>
          </a:xfrm>
        </p:grpSpPr>
        <p:sp>
          <p:nvSpPr>
            <p:cNvPr id="214" name="矩形 213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5" name="文字方塊 214"/>
            <p:cNvSpPr txBox="1"/>
            <p:nvPr/>
          </p:nvSpPr>
          <p:spPr>
            <a:xfrm>
              <a:off x="4765592" y="6396335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err="1">
                  <a:solidFill>
                    <a:schemeClr val="bg1"/>
                  </a:solidFill>
                </a:rPr>
                <a:t>h</a:t>
              </a:r>
              <a:r>
                <a:rPr lang="en-US" altLang="zh-TW" sz="2400" baseline="30000" dirty="0" err="1">
                  <a:solidFill>
                    <a:schemeClr val="bg1"/>
                  </a:solidFill>
                </a:rPr>
                <a:t>t</a:t>
              </a:r>
              <a:endParaRPr lang="zh-TW" altLang="en-US" sz="2400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9" name="文字方塊 218"/>
          <p:cNvSpPr txBox="1"/>
          <p:nvPr/>
        </p:nvSpPr>
        <p:spPr>
          <a:xfrm>
            <a:off x="4503343" y="541542"/>
            <a:ext cx="3028573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Extension: “peephole”</a:t>
            </a:r>
            <a:endParaRPr lang="zh-TW" altLang="en-US" sz="2400" dirty="0"/>
          </a:p>
        </p:txBody>
      </p:sp>
      <p:grpSp>
        <p:nvGrpSpPr>
          <p:cNvPr id="220" name="群組 219"/>
          <p:cNvGrpSpPr/>
          <p:nvPr/>
        </p:nvGrpSpPr>
        <p:grpSpPr>
          <a:xfrm>
            <a:off x="1401513" y="5863537"/>
            <a:ext cx="907572" cy="461665"/>
            <a:chOff x="4765592" y="6396335"/>
            <a:chExt cx="907572" cy="461665"/>
          </a:xfrm>
        </p:grpSpPr>
        <p:sp>
          <p:nvSpPr>
            <p:cNvPr id="221" name="矩形 220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2" name="文字方塊 221"/>
            <p:cNvSpPr txBox="1"/>
            <p:nvPr/>
          </p:nvSpPr>
          <p:spPr>
            <a:xfrm>
              <a:off x="4765592" y="6396335"/>
              <a:ext cx="907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bg1"/>
                  </a:solidFill>
                </a:rPr>
                <a:t>h</a:t>
              </a:r>
              <a:r>
                <a:rPr lang="en-US" altLang="zh-TW" sz="2400" baseline="30000" dirty="0">
                  <a:solidFill>
                    <a:schemeClr val="bg1"/>
                  </a:solidFill>
                </a:rPr>
                <a:t>t-1</a:t>
              </a:r>
              <a:endParaRPr lang="zh-TW" altLang="en-US" sz="24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" name="群組 101"/>
          <p:cNvGrpSpPr/>
          <p:nvPr/>
        </p:nvGrpSpPr>
        <p:grpSpPr>
          <a:xfrm>
            <a:off x="4599806" y="5873235"/>
            <a:ext cx="907572" cy="461665"/>
            <a:chOff x="4775004" y="6396335"/>
            <a:chExt cx="907572" cy="461665"/>
          </a:xfrm>
        </p:grpSpPr>
        <p:sp>
          <p:nvSpPr>
            <p:cNvPr id="103" name="矩形 102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文字方塊 103"/>
            <p:cNvSpPr txBox="1"/>
            <p:nvPr/>
          </p:nvSpPr>
          <p:spPr>
            <a:xfrm>
              <a:off x="4775004" y="6396335"/>
              <a:ext cx="907572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err="1">
                  <a:solidFill>
                    <a:schemeClr val="tx1"/>
                  </a:solidFill>
                </a:rPr>
                <a:t>c</a:t>
              </a:r>
              <a:r>
                <a:rPr lang="en-US" altLang="zh-TW" sz="2400" baseline="30000" dirty="0" err="1">
                  <a:solidFill>
                    <a:schemeClr val="tx1"/>
                  </a:solidFill>
                </a:rPr>
                <a:t>t</a:t>
              </a:r>
              <a:endParaRPr lang="zh-TW" altLang="en-US" sz="2400" baseline="30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6" name="手繪多邊形 105"/>
          <p:cNvSpPr/>
          <p:nvPr/>
        </p:nvSpPr>
        <p:spPr>
          <a:xfrm>
            <a:off x="8192589" y="2907527"/>
            <a:ext cx="1486237" cy="2920042"/>
          </a:xfrm>
          <a:custGeom>
            <a:avLst/>
            <a:gdLst>
              <a:gd name="connsiteX0" fmla="*/ 0 w 1320800"/>
              <a:gd name="connsiteY0" fmla="*/ 0 h 3135086"/>
              <a:gd name="connsiteX1" fmla="*/ 362857 w 1320800"/>
              <a:gd name="connsiteY1" fmla="*/ 624114 h 3135086"/>
              <a:gd name="connsiteX2" fmla="*/ 508000 w 1320800"/>
              <a:gd name="connsiteY2" fmla="*/ 2409371 h 3135086"/>
              <a:gd name="connsiteX3" fmla="*/ 1320800 w 1320800"/>
              <a:gd name="connsiteY3" fmla="*/ 3135086 h 313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800" h="3135086">
                <a:moveTo>
                  <a:pt x="0" y="0"/>
                </a:moveTo>
                <a:cubicBezTo>
                  <a:pt x="139095" y="111276"/>
                  <a:pt x="278190" y="222552"/>
                  <a:pt x="362857" y="624114"/>
                </a:cubicBezTo>
                <a:cubicBezTo>
                  <a:pt x="447524" y="1025676"/>
                  <a:pt x="348343" y="1990876"/>
                  <a:pt x="508000" y="2409371"/>
                </a:cubicBezTo>
                <a:cubicBezTo>
                  <a:pt x="667657" y="2827866"/>
                  <a:pt x="994228" y="2981476"/>
                  <a:pt x="1320800" y="3135086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手繪多邊形 106"/>
          <p:cNvSpPr/>
          <p:nvPr/>
        </p:nvSpPr>
        <p:spPr>
          <a:xfrm>
            <a:off x="-58910" y="2943495"/>
            <a:ext cx="1486237" cy="2920042"/>
          </a:xfrm>
          <a:custGeom>
            <a:avLst/>
            <a:gdLst>
              <a:gd name="connsiteX0" fmla="*/ 0 w 1320800"/>
              <a:gd name="connsiteY0" fmla="*/ 0 h 3135086"/>
              <a:gd name="connsiteX1" fmla="*/ 362857 w 1320800"/>
              <a:gd name="connsiteY1" fmla="*/ 624114 h 3135086"/>
              <a:gd name="connsiteX2" fmla="*/ 508000 w 1320800"/>
              <a:gd name="connsiteY2" fmla="*/ 2409371 h 3135086"/>
              <a:gd name="connsiteX3" fmla="*/ 1320800 w 1320800"/>
              <a:gd name="connsiteY3" fmla="*/ 3135086 h 313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800" h="3135086">
                <a:moveTo>
                  <a:pt x="0" y="0"/>
                </a:moveTo>
                <a:cubicBezTo>
                  <a:pt x="139095" y="111276"/>
                  <a:pt x="278190" y="222552"/>
                  <a:pt x="362857" y="624114"/>
                </a:cubicBezTo>
                <a:cubicBezTo>
                  <a:pt x="447524" y="1025676"/>
                  <a:pt x="348343" y="1990876"/>
                  <a:pt x="508000" y="2409371"/>
                </a:cubicBezTo>
                <a:cubicBezTo>
                  <a:pt x="667657" y="2827866"/>
                  <a:pt x="994228" y="2981476"/>
                  <a:pt x="1320800" y="3135086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8" name="群組 107"/>
          <p:cNvGrpSpPr/>
          <p:nvPr/>
        </p:nvGrpSpPr>
        <p:grpSpPr>
          <a:xfrm>
            <a:off x="486959" y="5850146"/>
            <a:ext cx="907572" cy="461665"/>
            <a:chOff x="4775004" y="6396335"/>
            <a:chExt cx="907572" cy="461665"/>
          </a:xfrm>
        </p:grpSpPr>
        <p:sp>
          <p:nvSpPr>
            <p:cNvPr id="109" name="矩形 108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0" name="文字方塊 109"/>
            <p:cNvSpPr txBox="1"/>
            <p:nvPr/>
          </p:nvSpPr>
          <p:spPr>
            <a:xfrm>
              <a:off x="4775004" y="6396335"/>
              <a:ext cx="907572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c</a:t>
              </a:r>
              <a:r>
                <a:rPr lang="en-US" altLang="zh-TW" sz="2400" baseline="30000" dirty="0">
                  <a:solidFill>
                    <a:schemeClr val="tx1"/>
                  </a:solidFill>
                </a:rPr>
                <a:t>t-1</a:t>
              </a:r>
              <a:endParaRPr lang="zh-TW" altLang="en-US" sz="2400" baseline="30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1" name="手繪多邊形 110"/>
          <p:cNvSpPr/>
          <p:nvPr/>
        </p:nvSpPr>
        <p:spPr>
          <a:xfrm>
            <a:off x="4159579" y="3012158"/>
            <a:ext cx="1486237" cy="2920042"/>
          </a:xfrm>
          <a:custGeom>
            <a:avLst/>
            <a:gdLst>
              <a:gd name="connsiteX0" fmla="*/ 0 w 1320800"/>
              <a:gd name="connsiteY0" fmla="*/ 0 h 3135086"/>
              <a:gd name="connsiteX1" fmla="*/ 362857 w 1320800"/>
              <a:gd name="connsiteY1" fmla="*/ 624114 h 3135086"/>
              <a:gd name="connsiteX2" fmla="*/ 508000 w 1320800"/>
              <a:gd name="connsiteY2" fmla="*/ 2409371 h 3135086"/>
              <a:gd name="connsiteX3" fmla="*/ 1320800 w 1320800"/>
              <a:gd name="connsiteY3" fmla="*/ 3135086 h 313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800" h="3135086">
                <a:moveTo>
                  <a:pt x="0" y="0"/>
                </a:moveTo>
                <a:cubicBezTo>
                  <a:pt x="139095" y="111276"/>
                  <a:pt x="278190" y="222552"/>
                  <a:pt x="362857" y="624114"/>
                </a:cubicBezTo>
                <a:cubicBezTo>
                  <a:pt x="447524" y="1025676"/>
                  <a:pt x="348343" y="1990876"/>
                  <a:pt x="508000" y="2409371"/>
                </a:cubicBezTo>
                <a:cubicBezTo>
                  <a:pt x="667657" y="2827866"/>
                  <a:pt x="994228" y="2981476"/>
                  <a:pt x="1320800" y="3135086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4" name="群組 113"/>
          <p:cNvGrpSpPr/>
          <p:nvPr/>
        </p:nvGrpSpPr>
        <p:grpSpPr>
          <a:xfrm>
            <a:off x="-34333" y="2117509"/>
            <a:ext cx="907572" cy="461665"/>
            <a:chOff x="4775004" y="6396335"/>
            <a:chExt cx="907572" cy="461665"/>
          </a:xfrm>
        </p:grpSpPr>
        <p:sp>
          <p:nvSpPr>
            <p:cNvPr id="115" name="矩形 114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文字方塊 115"/>
            <p:cNvSpPr txBox="1"/>
            <p:nvPr/>
          </p:nvSpPr>
          <p:spPr>
            <a:xfrm>
              <a:off x="4775004" y="6396335"/>
              <a:ext cx="907572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c</a:t>
              </a:r>
              <a:r>
                <a:rPr lang="en-US" altLang="zh-TW" sz="2400" baseline="30000" dirty="0">
                  <a:solidFill>
                    <a:schemeClr val="tx1"/>
                  </a:solidFill>
                </a:rPr>
                <a:t>t-1</a:t>
              </a:r>
              <a:endParaRPr lang="zh-TW" altLang="en-US" sz="2400" baseline="30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7" name="群組 116"/>
          <p:cNvGrpSpPr/>
          <p:nvPr/>
        </p:nvGrpSpPr>
        <p:grpSpPr>
          <a:xfrm>
            <a:off x="4155655" y="2078942"/>
            <a:ext cx="907572" cy="461665"/>
            <a:chOff x="4775004" y="6396335"/>
            <a:chExt cx="907572" cy="461665"/>
          </a:xfrm>
        </p:grpSpPr>
        <p:sp>
          <p:nvSpPr>
            <p:cNvPr id="118" name="矩形 117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文字方塊 118"/>
            <p:cNvSpPr txBox="1"/>
            <p:nvPr/>
          </p:nvSpPr>
          <p:spPr>
            <a:xfrm>
              <a:off x="4775004" y="6396335"/>
              <a:ext cx="907572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err="1">
                  <a:solidFill>
                    <a:schemeClr val="tx1"/>
                  </a:solidFill>
                </a:rPr>
                <a:t>c</a:t>
              </a:r>
              <a:r>
                <a:rPr lang="en-US" altLang="zh-TW" sz="2400" baseline="30000" dirty="0" err="1">
                  <a:solidFill>
                    <a:schemeClr val="tx1"/>
                  </a:solidFill>
                </a:rPr>
                <a:t>t</a:t>
              </a:r>
              <a:endParaRPr lang="zh-TW" altLang="en-US" sz="2400" baseline="30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0" name="群組 119"/>
          <p:cNvGrpSpPr/>
          <p:nvPr/>
        </p:nvGrpSpPr>
        <p:grpSpPr>
          <a:xfrm>
            <a:off x="8336918" y="2096100"/>
            <a:ext cx="907572" cy="461665"/>
            <a:chOff x="4775004" y="6396335"/>
            <a:chExt cx="907572" cy="461665"/>
          </a:xfrm>
        </p:grpSpPr>
        <p:sp>
          <p:nvSpPr>
            <p:cNvPr id="121" name="矩形 120"/>
            <p:cNvSpPr/>
            <p:nvPr/>
          </p:nvSpPr>
          <p:spPr>
            <a:xfrm>
              <a:off x="4823114" y="6442783"/>
              <a:ext cx="720000" cy="36877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2" name="文字方塊 121"/>
            <p:cNvSpPr txBox="1"/>
            <p:nvPr/>
          </p:nvSpPr>
          <p:spPr>
            <a:xfrm>
              <a:off x="4775004" y="6396335"/>
              <a:ext cx="907572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c</a:t>
              </a:r>
              <a:r>
                <a:rPr lang="en-US" altLang="zh-TW" sz="2400" baseline="30000" dirty="0">
                  <a:solidFill>
                    <a:schemeClr val="tx1"/>
                  </a:solidFill>
                </a:rPr>
                <a:t>t+1</a:t>
              </a:r>
              <a:endParaRPr lang="zh-TW" altLang="en-US" sz="2400" baseline="30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手繪多邊形 2"/>
          <p:cNvSpPr/>
          <p:nvPr/>
        </p:nvSpPr>
        <p:spPr>
          <a:xfrm>
            <a:off x="2656114" y="2335943"/>
            <a:ext cx="1625600" cy="378228"/>
          </a:xfrm>
          <a:custGeom>
            <a:avLst/>
            <a:gdLst>
              <a:gd name="connsiteX0" fmla="*/ 0 w 1625600"/>
              <a:gd name="connsiteY0" fmla="*/ 378228 h 378228"/>
              <a:gd name="connsiteX1" fmla="*/ 508000 w 1625600"/>
              <a:gd name="connsiteY1" fmla="*/ 73428 h 378228"/>
              <a:gd name="connsiteX2" fmla="*/ 1625600 w 1625600"/>
              <a:gd name="connsiteY2" fmla="*/ 857 h 37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5600" h="378228">
                <a:moveTo>
                  <a:pt x="0" y="378228"/>
                </a:moveTo>
                <a:cubicBezTo>
                  <a:pt x="118533" y="257275"/>
                  <a:pt x="237067" y="136323"/>
                  <a:pt x="508000" y="73428"/>
                </a:cubicBezTo>
                <a:cubicBezTo>
                  <a:pt x="778933" y="10533"/>
                  <a:pt x="1395791" y="-3981"/>
                  <a:pt x="1625600" y="85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3" name="手繪多邊形 122"/>
          <p:cNvSpPr/>
          <p:nvPr/>
        </p:nvSpPr>
        <p:spPr>
          <a:xfrm>
            <a:off x="6758538" y="2329104"/>
            <a:ext cx="1625600" cy="378228"/>
          </a:xfrm>
          <a:custGeom>
            <a:avLst/>
            <a:gdLst>
              <a:gd name="connsiteX0" fmla="*/ 0 w 1625600"/>
              <a:gd name="connsiteY0" fmla="*/ 378228 h 378228"/>
              <a:gd name="connsiteX1" fmla="*/ 508000 w 1625600"/>
              <a:gd name="connsiteY1" fmla="*/ 73428 h 378228"/>
              <a:gd name="connsiteX2" fmla="*/ 1625600 w 1625600"/>
              <a:gd name="connsiteY2" fmla="*/ 857 h 37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5600" h="378228">
                <a:moveTo>
                  <a:pt x="0" y="378228"/>
                </a:moveTo>
                <a:cubicBezTo>
                  <a:pt x="118533" y="257275"/>
                  <a:pt x="237067" y="136323"/>
                  <a:pt x="508000" y="73428"/>
                </a:cubicBezTo>
                <a:cubicBezTo>
                  <a:pt x="778933" y="10533"/>
                  <a:pt x="1395791" y="-3981"/>
                  <a:pt x="1625600" y="857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手繪多邊形 3"/>
          <p:cNvSpPr/>
          <p:nvPr/>
        </p:nvSpPr>
        <p:spPr>
          <a:xfrm>
            <a:off x="362857" y="2481943"/>
            <a:ext cx="522514" cy="3381829"/>
          </a:xfrm>
          <a:custGeom>
            <a:avLst/>
            <a:gdLst>
              <a:gd name="connsiteX0" fmla="*/ 0 w 522514"/>
              <a:gd name="connsiteY0" fmla="*/ 0 h 3381829"/>
              <a:gd name="connsiteX1" fmla="*/ 522514 w 522514"/>
              <a:gd name="connsiteY1" fmla="*/ 3381829 h 338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2514" h="3381829">
                <a:moveTo>
                  <a:pt x="0" y="0"/>
                </a:moveTo>
                <a:lnTo>
                  <a:pt x="522514" y="3381829"/>
                </a:ln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手繪多邊形 123"/>
          <p:cNvSpPr/>
          <p:nvPr/>
        </p:nvSpPr>
        <p:spPr>
          <a:xfrm>
            <a:off x="4520854" y="2518218"/>
            <a:ext cx="522514" cy="3381829"/>
          </a:xfrm>
          <a:custGeom>
            <a:avLst/>
            <a:gdLst>
              <a:gd name="connsiteX0" fmla="*/ 0 w 522514"/>
              <a:gd name="connsiteY0" fmla="*/ 0 h 3381829"/>
              <a:gd name="connsiteX1" fmla="*/ 522514 w 522514"/>
              <a:gd name="connsiteY1" fmla="*/ 3381829 h 338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2514" h="3381829">
                <a:moveTo>
                  <a:pt x="0" y="0"/>
                </a:moveTo>
                <a:lnTo>
                  <a:pt x="522514" y="3381829"/>
                </a:ln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手繪多邊形 4"/>
          <p:cNvSpPr/>
          <p:nvPr/>
        </p:nvSpPr>
        <p:spPr>
          <a:xfrm>
            <a:off x="754743" y="2364898"/>
            <a:ext cx="435428" cy="378302"/>
          </a:xfrm>
          <a:custGeom>
            <a:avLst/>
            <a:gdLst>
              <a:gd name="connsiteX0" fmla="*/ 0 w 435428"/>
              <a:gd name="connsiteY0" fmla="*/ 931 h 378302"/>
              <a:gd name="connsiteX1" fmla="*/ 290286 w 435428"/>
              <a:gd name="connsiteY1" fmla="*/ 58988 h 378302"/>
              <a:gd name="connsiteX2" fmla="*/ 435428 w 435428"/>
              <a:gd name="connsiteY2" fmla="*/ 378302 h 37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5428" h="378302">
                <a:moveTo>
                  <a:pt x="0" y="931"/>
                </a:moveTo>
                <a:cubicBezTo>
                  <a:pt x="108857" y="-1488"/>
                  <a:pt x="217715" y="-3907"/>
                  <a:pt x="290286" y="58988"/>
                </a:cubicBezTo>
                <a:cubicBezTo>
                  <a:pt x="362857" y="121883"/>
                  <a:pt x="399142" y="250092"/>
                  <a:pt x="435428" y="378302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手繪多邊形 124"/>
          <p:cNvSpPr/>
          <p:nvPr/>
        </p:nvSpPr>
        <p:spPr>
          <a:xfrm rot="523080">
            <a:off x="4885987" y="2356876"/>
            <a:ext cx="435428" cy="378302"/>
          </a:xfrm>
          <a:custGeom>
            <a:avLst/>
            <a:gdLst>
              <a:gd name="connsiteX0" fmla="*/ 0 w 435428"/>
              <a:gd name="connsiteY0" fmla="*/ 931 h 378302"/>
              <a:gd name="connsiteX1" fmla="*/ 290286 w 435428"/>
              <a:gd name="connsiteY1" fmla="*/ 58988 h 378302"/>
              <a:gd name="connsiteX2" fmla="*/ 435428 w 435428"/>
              <a:gd name="connsiteY2" fmla="*/ 378302 h 37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5428" h="378302">
                <a:moveTo>
                  <a:pt x="0" y="931"/>
                </a:moveTo>
                <a:cubicBezTo>
                  <a:pt x="108857" y="-1488"/>
                  <a:pt x="217715" y="-3907"/>
                  <a:pt x="290286" y="58988"/>
                </a:cubicBezTo>
                <a:cubicBezTo>
                  <a:pt x="362857" y="121883"/>
                  <a:pt x="399142" y="250092"/>
                  <a:pt x="435428" y="378302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手繪多邊形 125"/>
          <p:cNvSpPr/>
          <p:nvPr/>
        </p:nvSpPr>
        <p:spPr>
          <a:xfrm>
            <a:off x="8784519" y="2564610"/>
            <a:ext cx="522514" cy="3381829"/>
          </a:xfrm>
          <a:custGeom>
            <a:avLst/>
            <a:gdLst>
              <a:gd name="connsiteX0" fmla="*/ 0 w 522514"/>
              <a:gd name="connsiteY0" fmla="*/ 0 h 3381829"/>
              <a:gd name="connsiteX1" fmla="*/ 522514 w 522514"/>
              <a:gd name="connsiteY1" fmla="*/ 3381829 h 338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2514" h="3381829">
                <a:moveTo>
                  <a:pt x="0" y="0"/>
                </a:moveTo>
                <a:lnTo>
                  <a:pt x="522514" y="3381829"/>
                </a:ln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744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 animBg="1"/>
      <p:bldP spid="179" grpId="0" animBg="1"/>
      <p:bldP spid="180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9" grpId="0" animBg="1"/>
      <p:bldP spid="106" grpId="0" animBg="1"/>
      <p:bldP spid="107" grpId="0" animBg="1"/>
      <p:bldP spid="111" grpId="0" animBg="1"/>
      <p:bldP spid="3" grpId="0" animBg="1"/>
      <p:bldP spid="123" grpId="0" animBg="1"/>
      <p:bldP spid="4" grpId="0" animBg="1"/>
      <p:bldP spid="124" grpId="0" animBg="1"/>
      <p:bldP spid="125" grpId="0" animBg="1"/>
      <p:bldP spid="126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content-tpe1-1.xx.fbcdn.net/hphotos-xlp1/v/t1.0-9/12802730_1243181679030124_7035589789981321351_n.jpg?oh=ca916a08d25b394c6012f0b2df1f518a&amp;oe=5783CA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34" y="-1"/>
            <a:ext cx="5820505" cy="646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57174" y="260493"/>
            <a:ext cx="2457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Multiple-layer</a:t>
            </a:r>
          </a:p>
          <a:p>
            <a:r>
              <a:rPr lang="en-US" altLang="zh-TW" sz="2800" b="1" i="1" u="sng" dirty="0"/>
              <a:t>LSTM</a:t>
            </a:r>
            <a:endParaRPr lang="zh-TW" altLang="en-US" sz="2800" b="1" i="1" u="sng" dirty="0"/>
          </a:p>
        </p:txBody>
      </p:sp>
      <p:sp>
        <p:nvSpPr>
          <p:cNvPr id="6" name="文字方塊 5"/>
          <p:cNvSpPr txBox="1"/>
          <p:nvPr/>
        </p:nvSpPr>
        <p:spPr>
          <a:xfrm>
            <a:off x="575366" y="4820463"/>
            <a:ext cx="2345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This is quite standard now.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294" y="982971"/>
            <a:ext cx="4200525" cy="51149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11416" y="6405351"/>
            <a:ext cx="8293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https://img.komicolle.org/2015-09-20/src/14426967627131.gif</a:t>
            </a:r>
          </a:p>
        </p:txBody>
      </p:sp>
      <p:sp>
        <p:nvSpPr>
          <p:cNvPr id="7" name="副標題 2"/>
          <p:cNvSpPr txBox="1">
            <a:spLocks/>
          </p:cNvSpPr>
          <p:nvPr/>
        </p:nvSpPr>
        <p:spPr>
          <a:xfrm>
            <a:off x="1229228" y="2507432"/>
            <a:ext cx="6858000" cy="8683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dirty="0"/>
              <a:t>Don’t worry if you cannot understand this.</a:t>
            </a:r>
            <a:r>
              <a:rPr lang="zh-TW" altLang="en-US" dirty="0"/>
              <a:t> </a:t>
            </a:r>
            <a:r>
              <a:rPr lang="en-US" altLang="zh-TW" dirty="0" err="1"/>
              <a:t>Keras</a:t>
            </a:r>
            <a:r>
              <a:rPr lang="en-US" altLang="zh-TW" dirty="0"/>
              <a:t> can handle it.</a:t>
            </a:r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1229228" y="3636711"/>
            <a:ext cx="6858000" cy="86836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dirty="0" err="1"/>
              <a:t>Keras</a:t>
            </a:r>
            <a:r>
              <a:rPr lang="en-US" altLang="zh-TW" dirty="0"/>
              <a:t> supports </a:t>
            </a:r>
          </a:p>
          <a:p>
            <a:pPr marL="0" indent="0" algn="ctr">
              <a:buNone/>
            </a:pPr>
            <a:r>
              <a:rPr lang="en-US" altLang="zh-TW" dirty="0"/>
              <a:t>“LSTM”, “GRU”, “</a:t>
            </a:r>
            <a:r>
              <a:rPr lang="en-US" altLang="zh-TW" dirty="0" err="1"/>
              <a:t>SimpleRNN</a:t>
            </a:r>
            <a:r>
              <a:rPr lang="en-US" altLang="zh-TW" dirty="0"/>
              <a:t>” layers</a:t>
            </a:r>
          </a:p>
        </p:txBody>
      </p:sp>
    </p:spTree>
    <p:extLst>
      <p:ext uri="{BB962C8B-B14F-4D97-AF65-F5344CB8AC3E}">
        <p14:creationId xmlns:p14="http://schemas.microsoft.com/office/powerpoint/2010/main" val="168601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52450" y="921881"/>
            <a:ext cx="3886200" cy="4351338"/>
          </a:xfrm>
        </p:spPr>
        <p:txBody>
          <a:bodyPr>
            <a:normAutofit/>
          </a:bodyPr>
          <a:lstStyle/>
          <a:p>
            <a:endParaRPr lang="en-US" altLang="zh-TW" dirty="0"/>
          </a:p>
          <a:p>
            <a:r>
              <a:rPr lang="en-US" altLang="zh-TW" sz="2400" dirty="0"/>
              <a:t>Logic circuits consists of </a:t>
            </a:r>
            <a:r>
              <a:rPr lang="en-US" altLang="zh-TW" sz="2400" b="1" dirty="0">
                <a:solidFill>
                  <a:srgbClr val="0000FF"/>
                </a:solidFill>
              </a:rPr>
              <a:t>gates</a:t>
            </a:r>
          </a:p>
          <a:p>
            <a:r>
              <a:rPr lang="en-US" altLang="zh-TW" sz="2400" b="1" dirty="0">
                <a:solidFill>
                  <a:srgbClr val="00B050"/>
                </a:solidFill>
              </a:rPr>
              <a:t>A two layers of logic gates </a:t>
            </a:r>
            <a:r>
              <a:rPr lang="en-US" altLang="zh-TW" sz="2400" dirty="0"/>
              <a:t>can represent </a:t>
            </a:r>
            <a:r>
              <a:rPr lang="en-US" altLang="zh-TW" sz="2400" b="1" dirty="0"/>
              <a:t>any Boolean function.</a:t>
            </a:r>
          </a:p>
          <a:p>
            <a:r>
              <a:rPr lang="en-US" altLang="zh-TW" sz="2400" dirty="0"/>
              <a:t>Using multiple layers of logic gates to build some functions are much simpler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52950" y="921881"/>
            <a:ext cx="3886200" cy="4351338"/>
          </a:xfrm>
        </p:spPr>
        <p:txBody>
          <a:bodyPr>
            <a:normAutofit/>
          </a:bodyPr>
          <a:lstStyle/>
          <a:p>
            <a:endParaRPr lang="en-US" altLang="zh-TW" dirty="0"/>
          </a:p>
          <a:p>
            <a:r>
              <a:rPr lang="en-US" altLang="zh-TW" sz="2400" dirty="0"/>
              <a:t>Neural network consists of </a:t>
            </a:r>
            <a:r>
              <a:rPr lang="en-US" altLang="zh-TW" sz="2400" b="1" dirty="0">
                <a:solidFill>
                  <a:srgbClr val="0000FF"/>
                </a:solidFill>
              </a:rPr>
              <a:t>neurons</a:t>
            </a:r>
          </a:p>
          <a:p>
            <a:r>
              <a:rPr lang="en-US" altLang="zh-TW" sz="2400" b="1" dirty="0">
                <a:solidFill>
                  <a:srgbClr val="00B050"/>
                </a:solidFill>
              </a:rPr>
              <a:t>A hidden layer network </a:t>
            </a:r>
            <a:r>
              <a:rPr lang="en-US" altLang="zh-TW" sz="2400" dirty="0"/>
              <a:t>can represent </a:t>
            </a:r>
            <a:r>
              <a:rPr lang="en-US" altLang="zh-TW" sz="2400" b="1" dirty="0"/>
              <a:t>any continuous function.</a:t>
            </a:r>
          </a:p>
          <a:p>
            <a:r>
              <a:rPr lang="en-US" altLang="zh-TW" sz="2400" dirty="0"/>
              <a:t>Using multiple layers of neurons to represent some functions are much simpler</a:t>
            </a:r>
          </a:p>
          <a:p>
            <a:endParaRPr lang="en-US" altLang="zh-TW" sz="2400" dirty="0"/>
          </a:p>
          <a:p>
            <a:endParaRPr lang="en-US" altLang="zh-TW" dirty="0"/>
          </a:p>
          <a:p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865380" y="4478808"/>
            <a:ext cx="3260339" cy="461665"/>
            <a:chOff x="1074058" y="5946129"/>
            <a:chExt cx="3260339" cy="461665"/>
          </a:xfrm>
        </p:grpSpPr>
        <p:sp>
          <p:nvSpPr>
            <p:cNvPr id="6" name="矩形 5"/>
            <p:cNvSpPr/>
            <p:nvPr/>
          </p:nvSpPr>
          <p:spPr>
            <a:xfrm>
              <a:off x="1943101" y="5946129"/>
              <a:ext cx="2391296" cy="46166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TW" sz="2400" dirty="0"/>
                <a:t>less gates needed</a:t>
              </a:r>
              <a:endParaRPr lang="zh-TW" altLang="en-US" sz="2400" dirty="0"/>
            </a:p>
          </p:txBody>
        </p:sp>
        <p:sp>
          <p:nvSpPr>
            <p:cNvPr id="7" name="向右箭號 6"/>
            <p:cNvSpPr/>
            <p:nvPr/>
          </p:nvSpPr>
          <p:spPr>
            <a:xfrm>
              <a:off x="1074058" y="5999293"/>
              <a:ext cx="754743" cy="35533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431220" y="786945"/>
            <a:ext cx="212866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2800" dirty="0"/>
              <a:t>Logic circuits </a:t>
            </a:r>
            <a:endParaRPr lang="zh-TW" altLang="en-US" sz="2800" dirty="0"/>
          </a:p>
        </p:txBody>
      </p:sp>
      <p:pic>
        <p:nvPicPr>
          <p:cNvPr id="78850" name="Picture 2" descr="http://www.labri.fr/perso/strandh/Teaching/AMP/Common/Strandh-Tutorial/exp-circuit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165498"/>
            <a:ext cx="2792437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5374203" y="765016"/>
            <a:ext cx="2453107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2800" dirty="0"/>
              <a:t>Neural network</a:t>
            </a:r>
            <a:endParaRPr lang="zh-TW" altLang="en-US" sz="2800" dirty="0"/>
          </a:p>
        </p:txBody>
      </p:sp>
      <p:sp>
        <p:nvSpPr>
          <p:cNvPr id="10" name="向右箭號 9"/>
          <p:cNvSpPr/>
          <p:nvPr/>
        </p:nvSpPr>
        <p:spPr>
          <a:xfrm>
            <a:off x="4188244" y="3450543"/>
            <a:ext cx="427231" cy="68217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4886910" y="4334501"/>
            <a:ext cx="2303734" cy="830997"/>
            <a:chOff x="927211" y="5784436"/>
            <a:chExt cx="2303734" cy="830997"/>
          </a:xfrm>
        </p:grpSpPr>
        <p:sp>
          <p:nvSpPr>
            <p:cNvPr id="14" name="矩形 13"/>
            <p:cNvSpPr/>
            <p:nvPr/>
          </p:nvSpPr>
          <p:spPr>
            <a:xfrm>
              <a:off x="1372536" y="5784436"/>
              <a:ext cx="1858409" cy="83099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TW" sz="2400" dirty="0"/>
                <a:t>less parameters</a:t>
              </a:r>
              <a:endParaRPr lang="zh-TW" altLang="en-US" sz="2400" dirty="0"/>
            </a:p>
          </p:txBody>
        </p:sp>
        <p:sp>
          <p:nvSpPr>
            <p:cNvPr id="15" name="向右箭號 14"/>
            <p:cNvSpPr/>
            <p:nvPr/>
          </p:nvSpPr>
          <p:spPr>
            <a:xfrm>
              <a:off x="927211" y="6022265"/>
              <a:ext cx="403617" cy="35533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向右箭號 15"/>
          <p:cNvSpPr/>
          <p:nvPr/>
        </p:nvSpPr>
        <p:spPr>
          <a:xfrm>
            <a:off x="7243557" y="4572330"/>
            <a:ext cx="403617" cy="3553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7700087" y="4336772"/>
            <a:ext cx="1226226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less data?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2963887" y="5165498"/>
            <a:ext cx="6188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More reason: </a:t>
            </a:r>
            <a:r>
              <a:rPr lang="zh-TW" altLang="en-US" sz="2400" dirty="0"/>
              <a:t>https://www.youtube.com/watch?v=XsC9byQkUH8&amp;list=PLJV_el3uVTsPy9oCRY30oBPNLCo89yu49&amp;index=13</a:t>
            </a:r>
          </a:p>
        </p:txBody>
      </p:sp>
      <p:sp>
        <p:nvSpPr>
          <p:cNvPr id="18" name="矩形 17"/>
          <p:cNvSpPr/>
          <p:nvPr/>
        </p:nvSpPr>
        <p:spPr>
          <a:xfrm>
            <a:off x="171450" y="0"/>
            <a:ext cx="3610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Why Deep? Analogy</a:t>
            </a:r>
            <a:endParaRPr lang="zh-TW" altLang="en-US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341174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9" grpId="0" animBg="1"/>
      <p:bldP spid="11" grpId="0" animBg="1"/>
      <p:bldP spid="10" grpId="0" animBg="1"/>
      <p:bldP spid="16" grpId="0" animBg="1"/>
      <p:bldP spid="17" grpId="0" animBg="1"/>
      <p:bldP spid="12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57668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Three Steps for Deep Learning</a:t>
            </a:r>
            <a:endParaRPr lang="zh-TW" altLang="en-US" dirty="0"/>
          </a:p>
        </p:txBody>
      </p:sp>
      <p:pic>
        <p:nvPicPr>
          <p:cNvPr id="9" name="Picture 2" descr="http://cdc.tencent.com/wp-content/uploads/2011/03/banner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06" y="4272943"/>
            <a:ext cx="6344865" cy="224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85011" y="3752284"/>
            <a:ext cx="3986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Deep Learning is so simple ……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3442138" y="1885725"/>
            <a:ext cx="2259724" cy="17332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251325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1695854" y="4622218"/>
            <a:ext cx="1080000" cy="43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/>
        </p:nvSpPr>
        <p:spPr>
          <a:xfrm>
            <a:off x="1714903" y="3474007"/>
            <a:ext cx="108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/>
          <p:cNvSpPr/>
          <p:nvPr/>
        </p:nvSpPr>
        <p:spPr>
          <a:xfrm>
            <a:off x="1695854" y="2352648"/>
            <a:ext cx="108000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/>
          <p:cNvSpPr/>
          <p:nvPr/>
        </p:nvSpPr>
        <p:spPr>
          <a:xfrm>
            <a:off x="4465952" y="4607811"/>
            <a:ext cx="1080000" cy="43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4485001" y="3494106"/>
            <a:ext cx="108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/>
          <p:cNvSpPr/>
          <p:nvPr/>
        </p:nvSpPr>
        <p:spPr>
          <a:xfrm>
            <a:off x="2942070" y="3449788"/>
            <a:ext cx="1080000" cy="43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/>
          <p:cNvSpPr/>
          <p:nvPr/>
        </p:nvSpPr>
        <p:spPr>
          <a:xfrm>
            <a:off x="4485001" y="2360182"/>
            <a:ext cx="108000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/>
          <p:cNvSpPr/>
          <p:nvPr/>
        </p:nvSpPr>
        <p:spPr>
          <a:xfrm>
            <a:off x="7282742" y="4614029"/>
            <a:ext cx="1080000" cy="43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/>
          <p:cNvSpPr/>
          <p:nvPr/>
        </p:nvSpPr>
        <p:spPr>
          <a:xfrm>
            <a:off x="7301791" y="3500324"/>
            <a:ext cx="108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/>
        </p:nvSpPr>
        <p:spPr>
          <a:xfrm>
            <a:off x="5758860" y="3494106"/>
            <a:ext cx="1080000" cy="43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 74"/>
          <p:cNvSpPr/>
          <p:nvPr/>
        </p:nvSpPr>
        <p:spPr>
          <a:xfrm>
            <a:off x="7324744" y="2379134"/>
            <a:ext cx="108000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向上箭號 75"/>
          <p:cNvSpPr/>
          <p:nvPr/>
        </p:nvSpPr>
        <p:spPr>
          <a:xfrm>
            <a:off x="2040055" y="3970930"/>
            <a:ext cx="386677" cy="57941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向上箭號 76"/>
          <p:cNvSpPr/>
          <p:nvPr/>
        </p:nvSpPr>
        <p:spPr>
          <a:xfrm>
            <a:off x="2040056" y="2827346"/>
            <a:ext cx="386677" cy="57941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文字方塊 77"/>
          <p:cNvSpPr txBox="1"/>
          <p:nvPr/>
        </p:nvSpPr>
        <p:spPr>
          <a:xfrm>
            <a:off x="3064934" y="2874987"/>
            <a:ext cx="104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copy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79" name="手繪多邊形 78"/>
          <p:cNvSpPr/>
          <p:nvPr/>
        </p:nvSpPr>
        <p:spPr>
          <a:xfrm flipH="1">
            <a:off x="2775853" y="3218656"/>
            <a:ext cx="672579" cy="319619"/>
          </a:xfrm>
          <a:custGeom>
            <a:avLst/>
            <a:gdLst>
              <a:gd name="connsiteX0" fmla="*/ 3924300 w 3924300"/>
              <a:gd name="connsiteY0" fmla="*/ 628749 h 628749"/>
              <a:gd name="connsiteX1" fmla="*/ 1714500 w 3924300"/>
              <a:gd name="connsiteY1" fmla="*/ 99 h 628749"/>
              <a:gd name="connsiteX2" fmla="*/ 0 w 3924300"/>
              <a:gd name="connsiteY2" fmla="*/ 590649 h 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4300" h="628749">
                <a:moveTo>
                  <a:pt x="3924300" y="628749"/>
                </a:moveTo>
                <a:cubicBezTo>
                  <a:pt x="3146425" y="317599"/>
                  <a:pt x="2368550" y="6449"/>
                  <a:pt x="1714500" y="99"/>
                </a:cubicBezTo>
                <a:cubicBezTo>
                  <a:pt x="1060450" y="-6251"/>
                  <a:pt x="530225" y="292199"/>
                  <a:pt x="0" y="590649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文字方塊 80"/>
          <p:cNvSpPr txBox="1"/>
          <p:nvPr/>
        </p:nvSpPr>
        <p:spPr>
          <a:xfrm>
            <a:off x="5831923" y="2874987"/>
            <a:ext cx="104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copy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82" name="文字方塊 81"/>
          <p:cNvSpPr txBox="1"/>
          <p:nvPr/>
        </p:nvSpPr>
        <p:spPr>
          <a:xfrm>
            <a:off x="1830182" y="4597303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83" name="文字方塊 82"/>
          <p:cNvSpPr txBox="1"/>
          <p:nvPr/>
        </p:nvSpPr>
        <p:spPr>
          <a:xfrm>
            <a:off x="4571215" y="4607811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84" name="文字方塊 83"/>
          <p:cNvSpPr txBox="1"/>
          <p:nvPr/>
        </p:nvSpPr>
        <p:spPr>
          <a:xfrm>
            <a:off x="7410958" y="4604294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sp>
        <p:nvSpPr>
          <p:cNvPr id="85" name="文字方塊 84"/>
          <p:cNvSpPr txBox="1"/>
          <p:nvPr/>
        </p:nvSpPr>
        <p:spPr>
          <a:xfrm>
            <a:off x="1779607" y="2338744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86" name="文字方塊 85"/>
          <p:cNvSpPr txBox="1"/>
          <p:nvPr/>
        </p:nvSpPr>
        <p:spPr>
          <a:xfrm>
            <a:off x="4591464" y="2319931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87" name="文字方塊 86"/>
          <p:cNvSpPr txBox="1"/>
          <p:nvPr/>
        </p:nvSpPr>
        <p:spPr>
          <a:xfrm>
            <a:off x="7455170" y="2344192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sp>
        <p:nvSpPr>
          <p:cNvPr id="88" name="向上箭號 87"/>
          <p:cNvSpPr/>
          <p:nvPr/>
        </p:nvSpPr>
        <p:spPr>
          <a:xfrm>
            <a:off x="4835070" y="3997759"/>
            <a:ext cx="386677" cy="57941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向上箭號 88"/>
          <p:cNvSpPr/>
          <p:nvPr/>
        </p:nvSpPr>
        <p:spPr>
          <a:xfrm>
            <a:off x="4835071" y="2854175"/>
            <a:ext cx="386677" cy="57941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向上箭號 89"/>
          <p:cNvSpPr/>
          <p:nvPr/>
        </p:nvSpPr>
        <p:spPr>
          <a:xfrm>
            <a:off x="7652785" y="4001826"/>
            <a:ext cx="386677" cy="57941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向上箭號 91"/>
          <p:cNvSpPr/>
          <p:nvPr/>
        </p:nvSpPr>
        <p:spPr>
          <a:xfrm>
            <a:off x="7652786" y="2858242"/>
            <a:ext cx="386677" cy="57941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弧形箭號 (上彎) 113"/>
          <p:cNvSpPr/>
          <p:nvPr/>
        </p:nvSpPr>
        <p:spPr>
          <a:xfrm>
            <a:off x="3497274" y="3925613"/>
            <a:ext cx="1381017" cy="568649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6" name="弧形箭號 (上彎) 115"/>
          <p:cNvSpPr/>
          <p:nvPr/>
        </p:nvSpPr>
        <p:spPr>
          <a:xfrm>
            <a:off x="6230955" y="3930875"/>
            <a:ext cx="1381017" cy="568649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8" name="手繪多邊形 117"/>
          <p:cNvSpPr/>
          <p:nvPr/>
        </p:nvSpPr>
        <p:spPr>
          <a:xfrm flipH="1">
            <a:off x="5538639" y="3211694"/>
            <a:ext cx="672579" cy="319619"/>
          </a:xfrm>
          <a:custGeom>
            <a:avLst/>
            <a:gdLst>
              <a:gd name="connsiteX0" fmla="*/ 3924300 w 3924300"/>
              <a:gd name="connsiteY0" fmla="*/ 628749 h 628749"/>
              <a:gd name="connsiteX1" fmla="*/ 1714500 w 3924300"/>
              <a:gd name="connsiteY1" fmla="*/ 99 h 628749"/>
              <a:gd name="connsiteX2" fmla="*/ 0 w 3924300"/>
              <a:gd name="connsiteY2" fmla="*/ 590649 h 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4300" h="628749">
                <a:moveTo>
                  <a:pt x="3924300" y="628749"/>
                </a:moveTo>
                <a:cubicBezTo>
                  <a:pt x="3146425" y="317599"/>
                  <a:pt x="2368550" y="6449"/>
                  <a:pt x="1714500" y="99"/>
                </a:cubicBezTo>
                <a:cubicBezTo>
                  <a:pt x="1060450" y="-6251"/>
                  <a:pt x="530225" y="292199"/>
                  <a:pt x="0" y="590649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文字方塊 125"/>
          <p:cNvSpPr txBox="1"/>
          <p:nvPr/>
        </p:nvSpPr>
        <p:spPr>
          <a:xfrm>
            <a:off x="7873340" y="4119357"/>
            <a:ext cx="64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W</a:t>
            </a:r>
            <a:r>
              <a:rPr lang="en-US" altLang="zh-TW" sz="2800" baseline="30000" dirty="0"/>
              <a:t>i</a:t>
            </a:r>
            <a:endParaRPr lang="zh-TW" altLang="en-US" sz="2800" baseline="30000" dirty="0"/>
          </a:p>
        </p:txBody>
      </p:sp>
      <p:sp>
        <p:nvSpPr>
          <p:cNvPr id="127" name="文字方塊 126"/>
          <p:cNvSpPr txBox="1"/>
          <p:nvPr/>
        </p:nvSpPr>
        <p:spPr>
          <a:xfrm>
            <a:off x="2134695" y="3098995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128" name="文字方塊 127"/>
          <p:cNvSpPr txBox="1"/>
          <p:nvPr/>
        </p:nvSpPr>
        <p:spPr>
          <a:xfrm>
            <a:off x="3126652" y="3428924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129" name="文字方塊 128"/>
          <p:cNvSpPr txBox="1"/>
          <p:nvPr/>
        </p:nvSpPr>
        <p:spPr>
          <a:xfrm>
            <a:off x="5896298" y="3466825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130" name="文字方塊 129"/>
          <p:cNvSpPr txBox="1"/>
          <p:nvPr/>
        </p:nvSpPr>
        <p:spPr>
          <a:xfrm>
            <a:off x="5066839" y="3118920"/>
            <a:ext cx="57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131" name="文字方塊 130"/>
          <p:cNvSpPr txBox="1"/>
          <p:nvPr/>
        </p:nvSpPr>
        <p:spPr>
          <a:xfrm>
            <a:off x="7897680" y="3110538"/>
            <a:ext cx="57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sp>
        <p:nvSpPr>
          <p:cNvPr id="132" name="矩形 131"/>
          <p:cNvSpPr/>
          <p:nvPr/>
        </p:nvSpPr>
        <p:spPr>
          <a:xfrm>
            <a:off x="2309215" y="5688537"/>
            <a:ext cx="5588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400" dirty="0"/>
              <a:t>arrive     </a:t>
            </a:r>
            <a:r>
              <a:rPr lang="en-US" altLang="zh-TW" sz="2400" dirty="0">
                <a:solidFill>
                  <a:srgbClr val="FF0000"/>
                </a:solidFill>
              </a:rPr>
              <a:t>Taipei     </a:t>
            </a:r>
            <a:r>
              <a:rPr lang="en-US" altLang="zh-TW" sz="2400" dirty="0"/>
              <a:t>on     </a:t>
            </a:r>
            <a:r>
              <a:rPr lang="en-US" altLang="zh-TW" sz="2400" dirty="0">
                <a:solidFill>
                  <a:srgbClr val="0000FF"/>
                </a:solidFill>
              </a:rPr>
              <a:t>November     2</a:t>
            </a:r>
            <a:r>
              <a:rPr lang="en-US" altLang="zh-TW" sz="2400" baseline="30000" dirty="0">
                <a:solidFill>
                  <a:srgbClr val="0000FF"/>
                </a:solidFill>
              </a:rPr>
              <a:t>nd</a:t>
            </a:r>
            <a:r>
              <a:rPr lang="en-US" altLang="zh-TW" sz="2400" dirty="0"/>
              <a:t> </a:t>
            </a:r>
            <a:endParaRPr lang="en-US" altLang="zh-TW" sz="2400" dirty="0">
              <a:solidFill>
                <a:srgbClr val="FFC000"/>
              </a:solidFill>
            </a:endParaRPr>
          </a:p>
        </p:txBody>
      </p:sp>
      <p:sp>
        <p:nvSpPr>
          <p:cNvPr id="134" name="圓角矩形圖說文字 133"/>
          <p:cNvSpPr/>
          <p:nvPr/>
        </p:nvSpPr>
        <p:spPr>
          <a:xfrm>
            <a:off x="2577541" y="5667632"/>
            <a:ext cx="5320139" cy="511860"/>
          </a:xfrm>
          <a:prstGeom prst="wedgeRoundRectCallout">
            <a:avLst>
              <a:gd name="adj1" fmla="val -55696"/>
              <a:gd name="adj2" fmla="val 42788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5" name="直線單箭頭接點 134"/>
          <p:cNvCxnSpPr>
            <a:endCxn id="82" idx="2"/>
          </p:cNvCxnSpPr>
          <p:nvPr/>
        </p:nvCxnSpPr>
        <p:spPr>
          <a:xfrm flipH="1" flipV="1">
            <a:off x="2283968" y="5058968"/>
            <a:ext cx="878655" cy="785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單箭頭接點 135"/>
          <p:cNvCxnSpPr/>
          <p:nvPr/>
        </p:nvCxnSpPr>
        <p:spPr>
          <a:xfrm flipV="1">
            <a:off x="4184446" y="5036278"/>
            <a:ext cx="783706" cy="7940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/>
          <p:cNvCxnSpPr/>
          <p:nvPr/>
        </p:nvCxnSpPr>
        <p:spPr>
          <a:xfrm flipV="1">
            <a:off x="5149015" y="5075794"/>
            <a:ext cx="2503770" cy="7495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615905" y="5358762"/>
            <a:ext cx="181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Training</a:t>
            </a:r>
          </a:p>
          <a:p>
            <a:r>
              <a:rPr lang="en-US" altLang="zh-TW" sz="2400" dirty="0"/>
              <a:t>Sentences: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86608" y="516"/>
            <a:ext cx="2855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Learning Target</a:t>
            </a:r>
            <a:endParaRPr lang="zh-TW" altLang="en-US" sz="3200" b="1" i="1" u="sng" dirty="0"/>
          </a:p>
        </p:txBody>
      </p:sp>
      <p:sp>
        <p:nvSpPr>
          <p:cNvPr id="141" name="文字方塊 140"/>
          <p:cNvSpPr txBox="1"/>
          <p:nvPr/>
        </p:nvSpPr>
        <p:spPr>
          <a:xfrm>
            <a:off x="2766556" y="6256014"/>
            <a:ext cx="93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defRPr/>
            </a:pPr>
            <a:r>
              <a:rPr lang="en-US" altLang="zh-TW" sz="2400" dirty="0"/>
              <a:t>other</a:t>
            </a:r>
            <a:endParaRPr lang="zh-TW" altLang="en-US" sz="2400" dirty="0"/>
          </a:p>
        </p:txBody>
      </p:sp>
      <p:sp>
        <p:nvSpPr>
          <p:cNvPr id="142" name="文字方塊 141"/>
          <p:cNvSpPr txBox="1"/>
          <p:nvPr/>
        </p:nvSpPr>
        <p:spPr>
          <a:xfrm>
            <a:off x="4769189" y="6271136"/>
            <a:ext cx="93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defRPr/>
            </a:pPr>
            <a:r>
              <a:rPr lang="en-US" altLang="zh-TW" sz="2400" dirty="0"/>
              <a:t>other</a:t>
            </a:r>
            <a:endParaRPr lang="zh-TW" altLang="en-US" sz="2400" dirty="0"/>
          </a:p>
        </p:txBody>
      </p:sp>
      <p:sp>
        <p:nvSpPr>
          <p:cNvPr id="143" name="文字方塊 142"/>
          <p:cNvSpPr txBox="1"/>
          <p:nvPr/>
        </p:nvSpPr>
        <p:spPr>
          <a:xfrm>
            <a:off x="3871510" y="6256013"/>
            <a:ext cx="86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>
                <a:solidFill>
                  <a:srgbClr val="FF0000"/>
                </a:solidFill>
              </a:rPr>
              <a:t>dest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236107" y="1182342"/>
            <a:ext cx="2020069" cy="458825"/>
            <a:chOff x="1270360" y="1184930"/>
            <a:chExt cx="2020069" cy="458825"/>
          </a:xfrm>
        </p:grpSpPr>
        <p:sp>
          <p:nvSpPr>
            <p:cNvPr id="9" name="矩形 8"/>
            <p:cNvSpPr/>
            <p:nvPr/>
          </p:nvSpPr>
          <p:spPr>
            <a:xfrm>
              <a:off x="1277507" y="1255704"/>
              <a:ext cx="2012922" cy="35396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/>
            <p:cNvSpPr/>
            <p:nvPr/>
          </p:nvSpPr>
          <p:spPr>
            <a:xfrm>
              <a:off x="2011121" y="1199212"/>
              <a:ext cx="444543" cy="44454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145" name="橢圓 144"/>
            <p:cNvSpPr/>
            <p:nvPr/>
          </p:nvSpPr>
          <p:spPr>
            <a:xfrm>
              <a:off x="1270360" y="1184930"/>
              <a:ext cx="444543" cy="44454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146" name="橢圓 145"/>
            <p:cNvSpPr/>
            <p:nvPr/>
          </p:nvSpPr>
          <p:spPr>
            <a:xfrm>
              <a:off x="2794903" y="1189495"/>
              <a:ext cx="444543" cy="44454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grpSp>
        <p:nvGrpSpPr>
          <p:cNvPr id="147" name="群組 146"/>
          <p:cNvGrpSpPr/>
          <p:nvPr/>
        </p:nvGrpSpPr>
        <p:grpSpPr>
          <a:xfrm>
            <a:off x="6887645" y="1228524"/>
            <a:ext cx="2020069" cy="458825"/>
            <a:chOff x="1270360" y="1184930"/>
            <a:chExt cx="2020069" cy="458825"/>
          </a:xfrm>
        </p:grpSpPr>
        <p:sp>
          <p:nvSpPr>
            <p:cNvPr id="148" name="矩形 147"/>
            <p:cNvSpPr/>
            <p:nvPr/>
          </p:nvSpPr>
          <p:spPr>
            <a:xfrm>
              <a:off x="1277507" y="1255704"/>
              <a:ext cx="2012922" cy="35396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9" name="橢圓 148"/>
            <p:cNvSpPr/>
            <p:nvPr/>
          </p:nvSpPr>
          <p:spPr>
            <a:xfrm>
              <a:off x="2011121" y="1199212"/>
              <a:ext cx="444543" cy="44454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150" name="橢圓 149"/>
            <p:cNvSpPr/>
            <p:nvPr/>
          </p:nvSpPr>
          <p:spPr>
            <a:xfrm>
              <a:off x="1270360" y="1184930"/>
              <a:ext cx="444543" cy="44454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151" name="橢圓 150"/>
            <p:cNvSpPr/>
            <p:nvPr/>
          </p:nvSpPr>
          <p:spPr>
            <a:xfrm>
              <a:off x="2794903" y="1189495"/>
              <a:ext cx="444543" cy="44454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grpSp>
        <p:nvGrpSpPr>
          <p:cNvPr id="152" name="群組 151"/>
          <p:cNvGrpSpPr/>
          <p:nvPr/>
        </p:nvGrpSpPr>
        <p:grpSpPr>
          <a:xfrm>
            <a:off x="4083794" y="1221842"/>
            <a:ext cx="2020069" cy="458825"/>
            <a:chOff x="1270360" y="1184930"/>
            <a:chExt cx="2020069" cy="458825"/>
          </a:xfrm>
        </p:grpSpPr>
        <p:sp>
          <p:nvSpPr>
            <p:cNvPr id="153" name="矩形 152"/>
            <p:cNvSpPr/>
            <p:nvPr/>
          </p:nvSpPr>
          <p:spPr>
            <a:xfrm>
              <a:off x="1277507" y="1255704"/>
              <a:ext cx="2012922" cy="35396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4" name="橢圓 153"/>
            <p:cNvSpPr/>
            <p:nvPr/>
          </p:nvSpPr>
          <p:spPr>
            <a:xfrm>
              <a:off x="2011121" y="1199212"/>
              <a:ext cx="444543" cy="44454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sp>
          <p:nvSpPr>
            <p:cNvPr id="155" name="橢圓 154"/>
            <p:cNvSpPr/>
            <p:nvPr/>
          </p:nvSpPr>
          <p:spPr>
            <a:xfrm>
              <a:off x="1270360" y="1184930"/>
              <a:ext cx="444543" cy="44454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  <p:sp>
          <p:nvSpPr>
            <p:cNvPr id="156" name="橢圓 155"/>
            <p:cNvSpPr/>
            <p:nvPr/>
          </p:nvSpPr>
          <p:spPr>
            <a:xfrm>
              <a:off x="2794903" y="1189495"/>
              <a:ext cx="444543" cy="44454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0</a:t>
              </a:r>
              <a:endParaRPr lang="zh-TW" altLang="en-US" sz="2400" dirty="0"/>
            </a:p>
          </p:txBody>
        </p:sp>
      </p:grpSp>
      <p:sp>
        <p:nvSpPr>
          <p:cNvPr id="12" name="上-下雙向箭號 11"/>
          <p:cNvSpPr/>
          <p:nvPr/>
        </p:nvSpPr>
        <p:spPr>
          <a:xfrm>
            <a:off x="2007031" y="1680911"/>
            <a:ext cx="439295" cy="634352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7" name="上-下雙向箭號 156"/>
          <p:cNvSpPr/>
          <p:nvPr/>
        </p:nvSpPr>
        <p:spPr>
          <a:xfrm>
            <a:off x="4830745" y="1702587"/>
            <a:ext cx="439295" cy="634352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8" name="上-下雙向箭號 157"/>
          <p:cNvSpPr/>
          <p:nvPr/>
        </p:nvSpPr>
        <p:spPr>
          <a:xfrm>
            <a:off x="7654459" y="1689910"/>
            <a:ext cx="439295" cy="634352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216789" y="599122"/>
            <a:ext cx="928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other</a:t>
            </a:r>
            <a:endParaRPr lang="zh-TW" altLang="en-US" sz="2400" dirty="0"/>
          </a:p>
        </p:txBody>
      </p:sp>
      <p:sp>
        <p:nvSpPr>
          <p:cNvPr id="159" name="文字方塊 158"/>
          <p:cNvSpPr txBox="1"/>
          <p:nvPr/>
        </p:nvSpPr>
        <p:spPr>
          <a:xfrm>
            <a:off x="4839169" y="589484"/>
            <a:ext cx="928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>
                <a:solidFill>
                  <a:srgbClr val="FF0000"/>
                </a:solidFill>
              </a:rPr>
              <a:t>dest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60" name="文字方塊 159"/>
          <p:cNvSpPr txBox="1"/>
          <p:nvPr/>
        </p:nvSpPr>
        <p:spPr>
          <a:xfrm>
            <a:off x="7662867" y="623783"/>
            <a:ext cx="928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other</a:t>
            </a:r>
            <a:endParaRPr lang="zh-TW" altLang="en-US" sz="2400" dirty="0"/>
          </a:p>
        </p:txBody>
      </p:sp>
      <p:cxnSp>
        <p:nvCxnSpPr>
          <p:cNvPr id="15" name="直線單箭頭接點 14"/>
          <p:cNvCxnSpPr/>
          <p:nvPr/>
        </p:nvCxnSpPr>
        <p:spPr>
          <a:xfrm flipV="1">
            <a:off x="2269508" y="957645"/>
            <a:ext cx="308033" cy="3147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/>
          <p:cNvCxnSpPr>
            <a:endCxn id="159" idx="2"/>
          </p:cNvCxnSpPr>
          <p:nvPr/>
        </p:nvCxnSpPr>
        <p:spPr>
          <a:xfrm flipV="1">
            <a:off x="5078324" y="1051149"/>
            <a:ext cx="224918" cy="2855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/>
          <p:cNvCxnSpPr/>
          <p:nvPr/>
        </p:nvCxnSpPr>
        <p:spPr>
          <a:xfrm flipV="1">
            <a:off x="7908956" y="973863"/>
            <a:ext cx="184798" cy="3236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1621164" y="1075129"/>
            <a:ext cx="44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</a:t>
            </a:r>
            <a:endParaRPr lang="zh-TW" altLang="en-US" sz="2800" dirty="0"/>
          </a:p>
        </p:txBody>
      </p:sp>
      <p:sp>
        <p:nvSpPr>
          <p:cNvPr id="163" name="文字方塊 162"/>
          <p:cNvSpPr txBox="1"/>
          <p:nvPr/>
        </p:nvSpPr>
        <p:spPr>
          <a:xfrm>
            <a:off x="2368940" y="1081752"/>
            <a:ext cx="44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</a:t>
            </a:r>
            <a:endParaRPr lang="zh-TW" altLang="en-US" sz="2800" dirty="0"/>
          </a:p>
        </p:txBody>
      </p:sp>
      <p:sp>
        <p:nvSpPr>
          <p:cNvPr id="164" name="文字方塊 163"/>
          <p:cNvSpPr txBox="1"/>
          <p:nvPr/>
        </p:nvSpPr>
        <p:spPr>
          <a:xfrm>
            <a:off x="4450672" y="1119651"/>
            <a:ext cx="44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</a:t>
            </a:r>
            <a:endParaRPr lang="zh-TW" altLang="en-US" sz="2800" dirty="0"/>
          </a:p>
        </p:txBody>
      </p:sp>
      <p:sp>
        <p:nvSpPr>
          <p:cNvPr id="165" name="文字方塊 164"/>
          <p:cNvSpPr txBox="1"/>
          <p:nvPr/>
        </p:nvSpPr>
        <p:spPr>
          <a:xfrm>
            <a:off x="5227894" y="1126246"/>
            <a:ext cx="44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</a:t>
            </a:r>
            <a:endParaRPr lang="zh-TW" altLang="en-US" sz="2800" dirty="0"/>
          </a:p>
        </p:txBody>
      </p:sp>
      <p:sp>
        <p:nvSpPr>
          <p:cNvPr id="166" name="文字方塊 165"/>
          <p:cNvSpPr txBox="1"/>
          <p:nvPr/>
        </p:nvSpPr>
        <p:spPr>
          <a:xfrm>
            <a:off x="7268331" y="1161773"/>
            <a:ext cx="44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</a:t>
            </a:r>
            <a:endParaRPr lang="zh-TW" altLang="en-US" sz="2800" dirty="0"/>
          </a:p>
        </p:txBody>
      </p:sp>
      <p:sp>
        <p:nvSpPr>
          <p:cNvPr id="167" name="文字方塊 166"/>
          <p:cNvSpPr txBox="1"/>
          <p:nvPr/>
        </p:nvSpPr>
        <p:spPr>
          <a:xfrm>
            <a:off x="7986871" y="1142756"/>
            <a:ext cx="44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</a:t>
            </a:r>
            <a:endParaRPr lang="zh-TW" altLang="en-US" sz="2800" dirty="0"/>
          </a:p>
        </p:txBody>
      </p:sp>
      <p:sp>
        <p:nvSpPr>
          <p:cNvPr id="168" name="文字方塊 167"/>
          <p:cNvSpPr txBox="1"/>
          <p:nvPr/>
        </p:nvSpPr>
        <p:spPr>
          <a:xfrm>
            <a:off x="5874928" y="6266902"/>
            <a:ext cx="93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defRPr/>
            </a:pPr>
            <a:r>
              <a:rPr lang="en-US" altLang="zh-TW" sz="2400" dirty="0">
                <a:solidFill>
                  <a:srgbClr val="0000FF"/>
                </a:solidFill>
              </a:rPr>
              <a:t>time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69" name="文字方塊 168"/>
          <p:cNvSpPr txBox="1"/>
          <p:nvPr/>
        </p:nvSpPr>
        <p:spPr>
          <a:xfrm>
            <a:off x="6960839" y="6266789"/>
            <a:ext cx="93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defRPr/>
            </a:pPr>
            <a:r>
              <a:rPr lang="en-US" altLang="zh-TW" sz="2400" dirty="0">
                <a:solidFill>
                  <a:srgbClr val="0000FF"/>
                </a:solidFill>
              </a:rPr>
              <a:t>time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9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 animBg="1"/>
      <p:bldP spid="5" grpId="0"/>
      <p:bldP spid="141" grpId="0"/>
      <p:bldP spid="142" grpId="0"/>
      <p:bldP spid="143" grpId="0"/>
      <p:bldP spid="12" grpId="0" animBg="1"/>
      <p:bldP spid="157" grpId="0" animBg="1"/>
      <p:bldP spid="158" grpId="0" animBg="1"/>
      <p:bldP spid="13" grpId="0"/>
      <p:bldP spid="159" grpId="0"/>
      <p:bldP spid="160" grpId="0"/>
      <p:bldP spid="19" grpId="0"/>
      <p:bldP spid="163" grpId="0"/>
      <p:bldP spid="164" grpId="0"/>
      <p:bldP spid="165" grpId="0"/>
      <p:bldP spid="166" grpId="0"/>
      <p:bldP spid="167" grpId="0"/>
      <p:bldP spid="168" grpId="0"/>
      <p:bldP spid="169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57668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Three Steps for Deep Learning</a:t>
            </a:r>
            <a:endParaRPr lang="zh-TW" altLang="en-US" dirty="0"/>
          </a:p>
        </p:txBody>
      </p:sp>
      <p:pic>
        <p:nvPicPr>
          <p:cNvPr id="9" name="Picture 2" descr="http://cdc.tencent.com/wp-content/uploads/2011/03/banner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06" y="4272943"/>
            <a:ext cx="6344865" cy="224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85011" y="3752284"/>
            <a:ext cx="3986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Deep Learning is so simple ……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6320756" y="1885725"/>
            <a:ext cx="2259724" cy="17332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944648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444171" y="5917052"/>
            <a:ext cx="625565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RNN Learning is very difficult in practice.</a:t>
            </a:r>
            <a:endParaRPr lang="zh-TW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1275126" y="1755235"/>
            <a:ext cx="335661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sz="2800" dirty="0"/>
              <a:t>Backpropagation through time (BPTT)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748662" y="5197715"/>
                <a:ext cx="29976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zh-TW" alt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𝜂𝜕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zh-TW" alt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∕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62" y="5197715"/>
                <a:ext cx="2997680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線單箭頭接點 49"/>
          <p:cNvCxnSpPr/>
          <p:nvPr/>
        </p:nvCxnSpPr>
        <p:spPr>
          <a:xfrm rot="16200000">
            <a:off x="6972627" y="1971333"/>
            <a:ext cx="65565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 rot="16200000">
            <a:off x="5325641" y="1938982"/>
            <a:ext cx="6490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群組 51"/>
          <p:cNvGrpSpPr/>
          <p:nvPr/>
        </p:nvGrpSpPr>
        <p:grpSpPr>
          <a:xfrm>
            <a:off x="5460564" y="5193567"/>
            <a:ext cx="342900" cy="461962"/>
            <a:chOff x="1882729" y="2137119"/>
            <a:chExt cx="342900" cy="461962"/>
          </a:xfrm>
        </p:grpSpPr>
        <p:sp>
          <p:nvSpPr>
            <p:cNvPr id="53" name="矩形 52"/>
            <p:cNvSpPr/>
            <p:nvPr/>
          </p:nvSpPr>
          <p:spPr>
            <a:xfrm>
              <a:off x="1882729" y="2232369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4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895428" y="2137119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28" name="方程式" r:id="rId4" imgW="152280" imgH="215640" progId="Equation.3">
                    <p:embed/>
                  </p:oleObj>
                </mc:Choice>
                <mc:Fallback>
                  <p:oleObj name="方程式" r:id="rId4" imgW="152280" imgH="215640" progId="Equation.3">
                    <p:embed/>
                    <p:pic>
                      <p:nvPicPr>
                        <p:cNvPr id="5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5428" y="2137119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5" name="群組 54"/>
          <p:cNvGrpSpPr/>
          <p:nvPr/>
        </p:nvGrpSpPr>
        <p:grpSpPr>
          <a:xfrm>
            <a:off x="7067828" y="5224692"/>
            <a:ext cx="376238" cy="461963"/>
            <a:chOff x="1876911" y="2719848"/>
            <a:chExt cx="376238" cy="461963"/>
          </a:xfrm>
        </p:grpSpPr>
        <p:sp>
          <p:nvSpPr>
            <p:cNvPr id="56" name="矩形 55"/>
            <p:cNvSpPr/>
            <p:nvPr/>
          </p:nvSpPr>
          <p:spPr>
            <a:xfrm>
              <a:off x="1876911" y="2802698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7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900724" y="2719848"/>
            <a:ext cx="35242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29" name="方程式" r:id="rId6" imgW="164880" imgH="215640" progId="Equation.3">
                    <p:embed/>
                  </p:oleObj>
                </mc:Choice>
                <mc:Fallback>
                  <p:oleObj name="方程式" r:id="rId6" imgW="164880" imgH="215640" progId="Equation.3">
                    <p:embed/>
                    <p:pic>
                      <p:nvPicPr>
                        <p:cNvPr id="57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0724" y="2719848"/>
                          <a:ext cx="352425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8" name="橢圓 57"/>
          <p:cNvSpPr/>
          <p:nvPr/>
        </p:nvSpPr>
        <p:spPr>
          <a:xfrm rot="16200000">
            <a:off x="5396740" y="3616903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橢圓 58"/>
          <p:cNvSpPr/>
          <p:nvPr/>
        </p:nvSpPr>
        <p:spPr>
          <a:xfrm rot="16200000">
            <a:off x="6944435" y="3657214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橢圓 59"/>
          <p:cNvSpPr/>
          <p:nvPr/>
        </p:nvSpPr>
        <p:spPr>
          <a:xfrm rot="16200000">
            <a:off x="5363066" y="1938982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橢圓 60"/>
          <p:cNvSpPr/>
          <p:nvPr/>
        </p:nvSpPr>
        <p:spPr>
          <a:xfrm rot="16200000">
            <a:off x="6935742" y="1949088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2" name="群組 61"/>
          <p:cNvGrpSpPr/>
          <p:nvPr/>
        </p:nvGrpSpPr>
        <p:grpSpPr>
          <a:xfrm rot="16200000">
            <a:off x="5937812" y="3922682"/>
            <a:ext cx="1037222" cy="1638300"/>
            <a:chOff x="1013669" y="3459098"/>
            <a:chExt cx="1588876" cy="1638300"/>
          </a:xfrm>
        </p:grpSpPr>
        <p:cxnSp>
          <p:nvCxnSpPr>
            <p:cNvPr id="63" name="直線單箭頭接點 62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群組 63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65" name="直線單箭頭接點 64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單箭頭接點 65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單箭頭接點 66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68" name="Object 12"/>
          <p:cNvGraphicFramePr>
            <a:graphicFrameLocks noChangeAspect="1"/>
          </p:cNvGraphicFramePr>
          <p:nvPr>
            <p:extLst/>
          </p:nvPr>
        </p:nvGraphicFramePr>
        <p:xfrm>
          <a:off x="7110748" y="1071779"/>
          <a:ext cx="379412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0" name="方程式" r:id="rId8" imgW="177480" imgH="215640" progId="Equation.3">
                  <p:embed/>
                </p:oleObj>
              </mc:Choice>
              <mc:Fallback>
                <p:oleObj name="方程式" r:id="rId8" imgW="177480" imgH="215640" progId="Equation.3">
                  <p:embed/>
                  <p:pic>
                    <p:nvPicPr>
                      <p:cNvPr id="6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0748" y="1071779"/>
                        <a:ext cx="379412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12"/>
          <p:cNvGraphicFramePr>
            <a:graphicFrameLocks noChangeAspect="1"/>
          </p:cNvGraphicFramePr>
          <p:nvPr>
            <p:extLst/>
          </p:nvPr>
        </p:nvGraphicFramePr>
        <p:xfrm>
          <a:off x="5527286" y="1075195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1" name="方程式" r:id="rId10" imgW="164880" imgH="215640" progId="Equation.3">
                  <p:embed/>
                </p:oleObj>
              </mc:Choice>
              <mc:Fallback>
                <p:oleObj name="方程式" r:id="rId10" imgW="164880" imgH="215640" progId="Equation.3">
                  <p:embed/>
                  <p:pic>
                    <p:nvPicPr>
                      <p:cNvPr id="6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7286" y="1075195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群組 69"/>
          <p:cNvGrpSpPr/>
          <p:nvPr/>
        </p:nvGrpSpPr>
        <p:grpSpPr>
          <a:xfrm>
            <a:off x="1967628" y="3601851"/>
            <a:ext cx="342900" cy="461962"/>
            <a:chOff x="1882729" y="2137119"/>
            <a:chExt cx="342900" cy="461962"/>
          </a:xfrm>
        </p:grpSpPr>
        <p:sp>
          <p:nvSpPr>
            <p:cNvPr id="71" name="矩形 70"/>
            <p:cNvSpPr/>
            <p:nvPr/>
          </p:nvSpPr>
          <p:spPr>
            <a:xfrm>
              <a:off x="1882729" y="2232369"/>
              <a:ext cx="342900" cy="3429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72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895428" y="2137119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32" name="方程式" r:id="rId12" imgW="152280" imgH="215640" progId="Equation.3">
                    <p:embed/>
                  </p:oleObj>
                </mc:Choice>
                <mc:Fallback>
                  <p:oleObj name="方程式" r:id="rId12" imgW="152280" imgH="215640" progId="Equation.3">
                    <p:embed/>
                    <p:pic>
                      <p:nvPicPr>
                        <p:cNvPr id="7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5428" y="2137119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3" name="群組 72"/>
          <p:cNvGrpSpPr/>
          <p:nvPr/>
        </p:nvGrpSpPr>
        <p:grpSpPr>
          <a:xfrm>
            <a:off x="3574892" y="3603886"/>
            <a:ext cx="391033" cy="461963"/>
            <a:chOff x="1876911" y="2719786"/>
            <a:chExt cx="391033" cy="461963"/>
          </a:xfrm>
        </p:grpSpPr>
        <p:sp>
          <p:nvSpPr>
            <p:cNvPr id="74" name="矩形 73"/>
            <p:cNvSpPr/>
            <p:nvPr/>
          </p:nvSpPr>
          <p:spPr>
            <a:xfrm>
              <a:off x="1876911" y="2802698"/>
              <a:ext cx="342900" cy="3429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75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888532" y="2719786"/>
            <a:ext cx="379412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33" name="方程式" r:id="rId14" imgW="177480" imgH="215640" progId="Equation.3">
                    <p:embed/>
                  </p:oleObj>
                </mc:Choice>
                <mc:Fallback>
                  <p:oleObj name="方程式" r:id="rId14" imgW="177480" imgH="215640" progId="Equation.3">
                    <p:embed/>
                    <p:pic>
                      <p:nvPicPr>
                        <p:cNvPr id="7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8532" y="2719786"/>
                          <a:ext cx="379412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6" name="群組 75"/>
          <p:cNvGrpSpPr/>
          <p:nvPr/>
        </p:nvGrpSpPr>
        <p:grpSpPr>
          <a:xfrm rot="16200000">
            <a:off x="5937812" y="2260157"/>
            <a:ext cx="1037222" cy="1638300"/>
            <a:chOff x="1013669" y="3459098"/>
            <a:chExt cx="1588876" cy="1638300"/>
          </a:xfrm>
        </p:grpSpPr>
        <p:cxnSp>
          <p:nvCxnSpPr>
            <p:cNvPr id="77" name="直線單箭頭接點 76"/>
            <p:cNvCxnSpPr/>
            <p:nvPr/>
          </p:nvCxnSpPr>
          <p:spPr>
            <a:xfrm flipV="1">
              <a:off x="1013669" y="3507292"/>
              <a:ext cx="1574937" cy="15851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群組 77"/>
            <p:cNvGrpSpPr/>
            <p:nvPr/>
          </p:nvGrpSpPr>
          <p:grpSpPr>
            <a:xfrm>
              <a:off x="1025705" y="3459098"/>
              <a:ext cx="1576840" cy="1638300"/>
              <a:chOff x="1025705" y="3459098"/>
              <a:chExt cx="1576840" cy="1638300"/>
            </a:xfrm>
          </p:grpSpPr>
          <p:cxnSp>
            <p:nvCxnSpPr>
              <p:cNvPr id="79" name="直線單箭頭接點 78"/>
              <p:cNvCxnSpPr/>
              <p:nvPr/>
            </p:nvCxnSpPr>
            <p:spPr>
              <a:xfrm>
                <a:off x="1048081" y="3459098"/>
                <a:ext cx="1548874" cy="16089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單箭頭接點 79"/>
              <p:cNvCxnSpPr/>
              <p:nvPr/>
            </p:nvCxnSpPr>
            <p:spPr>
              <a:xfrm flipV="1">
                <a:off x="1025705" y="50973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單箭頭接點 80"/>
              <p:cNvCxnSpPr/>
              <p:nvPr/>
            </p:nvCxnSpPr>
            <p:spPr>
              <a:xfrm flipV="1">
                <a:off x="1025705" y="3459098"/>
                <a:ext cx="15768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手繪多邊形 81"/>
          <p:cNvSpPr/>
          <p:nvPr/>
        </p:nvSpPr>
        <p:spPr>
          <a:xfrm>
            <a:off x="3759815" y="4045421"/>
            <a:ext cx="1828800" cy="319831"/>
          </a:xfrm>
          <a:custGeom>
            <a:avLst/>
            <a:gdLst>
              <a:gd name="connsiteX0" fmla="*/ 0 w 1828800"/>
              <a:gd name="connsiteY0" fmla="*/ 0 h 319831"/>
              <a:gd name="connsiteX1" fmla="*/ 1016000 w 1828800"/>
              <a:gd name="connsiteY1" fmla="*/ 317500 h 319831"/>
              <a:gd name="connsiteX2" fmla="*/ 1828800 w 1828800"/>
              <a:gd name="connsiteY2" fmla="*/ 152400 h 31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8800" h="319831">
                <a:moveTo>
                  <a:pt x="0" y="0"/>
                </a:moveTo>
                <a:cubicBezTo>
                  <a:pt x="355600" y="146050"/>
                  <a:pt x="711200" y="292100"/>
                  <a:pt x="1016000" y="317500"/>
                </a:cubicBezTo>
                <a:cubicBezTo>
                  <a:pt x="1320800" y="342900"/>
                  <a:pt x="1828800" y="152400"/>
                  <a:pt x="1828800" y="152400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手繪多邊形 82"/>
          <p:cNvSpPr/>
          <p:nvPr/>
        </p:nvSpPr>
        <p:spPr>
          <a:xfrm>
            <a:off x="3747115" y="4058121"/>
            <a:ext cx="3416300" cy="624441"/>
          </a:xfrm>
          <a:custGeom>
            <a:avLst/>
            <a:gdLst>
              <a:gd name="connsiteX0" fmla="*/ 0 w 3416300"/>
              <a:gd name="connsiteY0" fmla="*/ 0 h 624441"/>
              <a:gd name="connsiteX1" fmla="*/ 1854200 w 3416300"/>
              <a:gd name="connsiteY1" fmla="*/ 622300 h 624441"/>
              <a:gd name="connsiteX2" fmla="*/ 3416300 w 3416300"/>
              <a:gd name="connsiteY2" fmla="*/ 165100 h 62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6300" h="624441">
                <a:moveTo>
                  <a:pt x="0" y="0"/>
                </a:moveTo>
                <a:cubicBezTo>
                  <a:pt x="642408" y="297391"/>
                  <a:pt x="1284817" y="594783"/>
                  <a:pt x="1854200" y="622300"/>
                </a:cubicBezTo>
                <a:cubicBezTo>
                  <a:pt x="2423583" y="649817"/>
                  <a:pt x="2919941" y="407458"/>
                  <a:pt x="3416300" y="165100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手繪多邊形 83"/>
          <p:cNvSpPr/>
          <p:nvPr/>
        </p:nvSpPr>
        <p:spPr>
          <a:xfrm>
            <a:off x="2134215" y="4045421"/>
            <a:ext cx="3479800" cy="511221"/>
          </a:xfrm>
          <a:custGeom>
            <a:avLst/>
            <a:gdLst>
              <a:gd name="connsiteX0" fmla="*/ 0 w 3479800"/>
              <a:gd name="connsiteY0" fmla="*/ 0 h 511221"/>
              <a:gd name="connsiteX1" fmla="*/ 1600200 w 3479800"/>
              <a:gd name="connsiteY1" fmla="*/ 508000 h 511221"/>
              <a:gd name="connsiteX2" fmla="*/ 3479800 w 3479800"/>
              <a:gd name="connsiteY2" fmla="*/ 177800 h 51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9800" h="511221">
                <a:moveTo>
                  <a:pt x="0" y="0"/>
                </a:moveTo>
                <a:cubicBezTo>
                  <a:pt x="510116" y="239183"/>
                  <a:pt x="1020233" y="478367"/>
                  <a:pt x="1600200" y="508000"/>
                </a:cubicBezTo>
                <a:cubicBezTo>
                  <a:pt x="2180167" y="537633"/>
                  <a:pt x="2829983" y="357716"/>
                  <a:pt x="3479800" y="17780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手繪多邊形 84"/>
          <p:cNvSpPr/>
          <p:nvPr/>
        </p:nvSpPr>
        <p:spPr>
          <a:xfrm>
            <a:off x="2146915" y="4045421"/>
            <a:ext cx="5143500" cy="1004985"/>
          </a:xfrm>
          <a:custGeom>
            <a:avLst/>
            <a:gdLst>
              <a:gd name="connsiteX0" fmla="*/ 0 w 5143500"/>
              <a:gd name="connsiteY0" fmla="*/ 0 h 1004985"/>
              <a:gd name="connsiteX1" fmla="*/ 2438400 w 5143500"/>
              <a:gd name="connsiteY1" fmla="*/ 1003300 h 1004985"/>
              <a:gd name="connsiteX2" fmla="*/ 5143500 w 5143500"/>
              <a:gd name="connsiteY2" fmla="*/ 190500 h 100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0" h="1004985">
                <a:moveTo>
                  <a:pt x="0" y="0"/>
                </a:moveTo>
                <a:cubicBezTo>
                  <a:pt x="790575" y="485775"/>
                  <a:pt x="1581150" y="971550"/>
                  <a:pt x="2438400" y="1003300"/>
                </a:cubicBezTo>
                <a:cubicBezTo>
                  <a:pt x="3295650" y="1035050"/>
                  <a:pt x="4219575" y="612775"/>
                  <a:pt x="5143500" y="19050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手繪多邊形 85"/>
          <p:cNvSpPr/>
          <p:nvPr/>
        </p:nvSpPr>
        <p:spPr>
          <a:xfrm>
            <a:off x="5440571" y="2048311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手繪多邊形 86"/>
          <p:cNvSpPr/>
          <p:nvPr/>
        </p:nvSpPr>
        <p:spPr>
          <a:xfrm>
            <a:off x="7024919" y="2066369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手繪多邊形 87"/>
          <p:cNvSpPr/>
          <p:nvPr/>
        </p:nvSpPr>
        <p:spPr>
          <a:xfrm>
            <a:off x="7044570" y="3751244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手繪多邊形 88"/>
          <p:cNvSpPr/>
          <p:nvPr/>
        </p:nvSpPr>
        <p:spPr>
          <a:xfrm>
            <a:off x="5473263" y="3730117"/>
            <a:ext cx="419147" cy="365492"/>
          </a:xfrm>
          <a:custGeom>
            <a:avLst/>
            <a:gdLst>
              <a:gd name="connsiteX0" fmla="*/ 0 w 838200"/>
              <a:gd name="connsiteY0" fmla="*/ 619836 h 619836"/>
              <a:gd name="connsiteX1" fmla="*/ 361950 w 838200"/>
              <a:gd name="connsiteY1" fmla="*/ 486486 h 619836"/>
              <a:gd name="connsiteX2" fmla="*/ 457200 w 838200"/>
              <a:gd name="connsiteY2" fmla="*/ 257886 h 619836"/>
              <a:gd name="connsiteX3" fmla="*/ 552450 w 838200"/>
              <a:gd name="connsiteY3" fmla="*/ 29286 h 619836"/>
              <a:gd name="connsiteX4" fmla="*/ 838200 w 838200"/>
              <a:gd name="connsiteY4" fmla="*/ 10236 h 61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0" h="619836">
                <a:moveTo>
                  <a:pt x="0" y="619836"/>
                </a:moveTo>
                <a:cubicBezTo>
                  <a:pt x="142875" y="583323"/>
                  <a:pt x="285750" y="546811"/>
                  <a:pt x="361950" y="486486"/>
                </a:cubicBezTo>
                <a:cubicBezTo>
                  <a:pt x="438150" y="426161"/>
                  <a:pt x="457200" y="257886"/>
                  <a:pt x="457200" y="257886"/>
                </a:cubicBezTo>
                <a:cubicBezTo>
                  <a:pt x="488950" y="181686"/>
                  <a:pt x="488950" y="70561"/>
                  <a:pt x="552450" y="29286"/>
                </a:cubicBezTo>
                <a:cubicBezTo>
                  <a:pt x="615950" y="-11989"/>
                  <a:pt x="727075" y="-877"/>
                  <a:pt x="838200" y="1023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手繪多邊形 89"/>
          <p:cNvSpPr/>
          <p:nvPr/>
        </p:nvSpPr>
        <p:spPr>
          <a:xfrm>
            <a:off x="2172583" y="2948093"/>
            <a:ext cx="3425781" cy="734931"/>
          </a:xfrm>
          <a:custGeom>
            <a:avLst/>
            <a:gdLst>
              <a:gd name="connsiteX0" fmla="*/ 3425781 w 3425781"/>
              <a:gd name="connsiteY0" fmla="*/ 619021 h 734931"/>
              <a:gd name="connsiteX1" fmla="*/ 1854558 w 3425781"/>
              <a:gd name="connsiteY1" fmla="*/ 835 h 734931"/>
              <a:gd name="connsiteX2" fmla="*/ 0 w 3425781"/>
              <a:gd name="connsiteY2" fmla="*/ 734931 h 73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5781" h="734931">
                <a:moveTo>
                  <a:pt x="3425781" y="619021"/>
                </a:moveTo>
                <a:cubicBezTo>
                  <a:pt x="2925651" y="300269"/>
                  <a:pt x="2425521" y="-18483"/>
                  <a:pt x="1854558" y="835"/>
                </a:cubicBezTo>
                <a:cubicBezTo>
                  <a:pt x="1283594" y="20153"/>
                  <a:pt x="641797" y="377542"/>
                  <a:pt x="0" y="734931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文字方塊 90"/>
          <p:cNvSpPr txBox="1"/>
          <p:nvPr/>
        </p:nvSpPr>
        <p:spPr>
          <a:xfrm>
            <a:off x="2494581" y="2769822"/>
            <a:ext cx="967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copy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92" name="手繪多邊形 91"/>
          <p:cNvSpPr/>
          <p:nvPr/>
        </p:nvSpPr>
        <p:spPr>
          <a:xfrm>
            <a:off x="3783982" y="2946690"/>
            <a:ext cx="3425781" cy="734931"/>
          </a:xfrm>
          <a:custGeom>
            <a:avLst/>
            <a:gdLst>
              <a:gd name="connsiteX0" fmla="*/ 3425781 w 3425781"/>
              <a:gd name="connsiteY0" fmla="*/ 619021 h 734931"/>
              <a:gd name="connsiteX1" fmla="*/ 1854558 w 3425781"/>
              <a:gd name="connsiteY1" fmla="*/ 835 h 734931"/>
              <a:gd name="connsiteX2" fmla="*/ 0 w 3425781"/>
              <a:gd name="connsiteY2" fmla="*/ 734931 h 73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5781" h="734931">
                <a:moveTo>
                  <a:pt x="3425781" y="619021"/>
                </a:moveTo>
                <a:cubicBezTo>
                  <a:pt x="2925651" y="300269"/>
                  <a:pt x="2425521" y="-18483"/>
                  <a:pt x="1854558" y="835"/>
                </a:cubicBezTo>
                <a:cubicBezTo>
                  <a:pt x="1283594" y="20153"/>
                  <a:pt x="641797" y="377542"/>
                  <a:pt x="0" y="734931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/>
              <p:cNvSpPr txBox="1"/>
              <p:nvPr/>
            </p:nvSpPr>
            <p:spPr>
              <a:xfrm>
                <a:off x="4119438" y="4551927"/>
                <a:ext cx="35676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3" name="文字方塊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438" y="4551927"/>
                <a:ext cx="356764" cy="430887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直線單箭頭接點 94"/>
          <p:cNvCxnSpPr/>
          <p:nvPr/>
        </p:nvCxnSpPr>
        <p:spPr>
          <a:xfrm flipH="1">
            <a:off x="2623268" y="4868536"/>
            <a:ext cx="1075654" cy="3168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9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Unfortunately ……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RNN-based network is not always easy to learn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49" y="2682401"/>
            <a:ext cx="7384702" cy="403555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320213" y="174495"/>
            <a:ext cx="252337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感謝 曾柏翔 同學</a:t>
            </a:r>
            <a:endParaRPr lang="en-US" altLang="zh-TW" dirty="0"/>
          </a:p>
          <a:p>
            <a:pPr algn="ctr"/>
            <a:r>
              <a:rPr lang="zh-TW" altLang="en-US" dirty="0"/>
              <a:t>提供實驗結果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022649" y="2316632"/>
            <a:ext cx="555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Real experiments on Language modeling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798788" y="4691998"/>
            <a:ext cx="96297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Lucky</a:t>
            </a:r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864130" y="3668699"/>
            <a:ext cx="159356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sometimes</a:t>
            </a:r>
            <a:endParaRPr lang="zh-TW" altLang="en-US" sz="2400" dirty="0"/>
          </a:p>
        </p:txBody>
      </p:sp>
      <p:sp>
        <p:nvSpPr>
          <p:cNvPr id="11" name="向下箭號 10"/>
          <p:cNvSpPr/>
          <p:nvPr/>
        </p:nvSpPr>
        <p:spPr>
          <a:xfrm>
            <a:off x="7001064" y="5192145"/>
            <a:ext cx="580836" cy="34119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1"/>
          <p:cNvSpPr/>
          <p:nvPr/>
        </p:nvSpPr>
        <p:spPr>
          <a:xfrm rot="5400000">
            <a:off x="5335682" y="3754894"/>
            <a:ext cx="580836" cy="34119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 rot="16200000">
            <a:off x="334388" y="4103822"/>
            <a:ext cx="14849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Total Loss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946017" y="6272520"/>
            <a:ext cx="14849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Epoch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429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5" grpId="0" animBg="1"/>
      <p:bldP spid="13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error surface is rough.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12" y="1690689"/>
            <a:ext cx="6842875" cy="463366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267200" y="6036578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-25000" dirty="0"/>
              <a:t>1</a:t>
            </a:r>
            <a:endParaRPr lang="zh-TW" altLang="en-US" sz="2400" baseline="-25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790733" y="5372643"/>
            <a:ext cx="97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-25000" dirty="0"/>
              <a:t>2</a:t>
            </a:r>
            <a:endParaRPr lang="zh-TW" altLang="en-US" sz="2400" baseline="-25000" dirty="0"/>
          </a:p>
        </p:txBody>
      </p:sp>
      <p:sp>
        <p:nvSpPr>
          <p:cNvPr id="9" name="文字方塊 8"/>
          <p:cNvSpPr txBox="1"/>
          <p:nvPr/>
        </p:nvSpPr>
        <p:spPr>
          <a:xfrm rot="5400000">
            <a:off x="7049654" y="3967880"/>
            <a:ext cx="1509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Cost</a:t>
            </a:r>
            <a:endParaRPr lang="zh-TW" altLang="en-US" sz="2400" baseline="30000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659">
            <a:off x="5359400" y="3081727"/>
            <a:ext cx="958851" cy="95885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4438649" y="4437350"/>
            <a:ext cx="147110" cy="1439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3962399" y="4608997"/>
            <a:ext cx="147110" cy="1439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429105" y="4759674"/>
            <a:ext cx="147110" cy="1439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955828" y="2590447"/>
            <a:ext cx="147110" cy="1439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手繪多邊形 4"/>
          <p:cNvSpPr/>
          <p:nvPr/>
        </p:nvSpPr>
        <p:spPr>
          <a:xfrm rot="21409801">
            <a:off x="3155829" y="2693104"/>
            <a:ext cx="815340" cy="1935480"/>
          </a:xfrm>
          <a:custGeom>
            <a:avLst/>
            <a:gdLst>
              <a:gd name="connsiteX0" fmla="*/ 815340 w 815340"/>
              <a:gd name="connsiteY0" fmla="*/ 1935480 h 1935480"/>
              <a:gd name="connsiteX1" fmla="*/ 670560 w 815340"/>
              <a:gd name="connsiteY1" fmla="*/ 982980 h 1935480"/>
              <a:gd name="connsiteX2" fmla="*/ 0 w 815340"/>
              <a:gd name="connsiteY2" fmla="*/ 0 h 19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340" h="1935480">
                <a:moveTo>
                  <a:pt x="815340" y="1935480"/>
                </a:moveTo>
                <a:cubicBezTo>
                  <a:pt x="810895" y="1620520"/>
                  <a:pt x="806450" y="1305560"/>
                  <a:pt x="670560" y="982980"/>
                </a:cubicBezTo>
                <a:cubicBezTo>
                  <a:pt x="534670" y="660400"/>
                  <a:pt x="267335" y="330200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602005" y="1776016"/>
            <a:ext cx="3433313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The error surface is either very flat or very steep.</a:t>
            </a:r>
            <a:endParaRPr lang="zh-TW" altLang="en-US" sz="2400" dirty="0"/>
          </a:p>
        </p:txBody>
      </p:sp>
      <p:sp>
        <p:nvSpPr>
          <p:cNvPr id="16" name="橢圓 15"/>
          <p:cNvSpPr/>
          <p:nvPr/>
        </p:nvSpPr>
        <p:spPr>
          <a:xfrm>
            <a:off x="5231471" y="4646218"/>
            <a:ext cx="147110" cy="14393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4755221" y="4817865"/>
            <a:ext cx="147110" cy="14393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4221927" y="4968542"/>
            <a:ext cx="147110" cy="14393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305168" y="3711039"/>
            <a:ext cx="93993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Clipping </a:t>
            </a:r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5668069" y="6125664"/>
            <a:ext cx="312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TW" dirty="0">
                <a:solidFill>
                  <a:srgbClr val="0000FF"/>
                </a:solidFill>
              </a:rPr>
              <a:t>[Razvan Pascanu, ICML’13]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 rot="5400000" flipH="1">
            <a:off x="7090683" y="4067180"/>
            <a:ext cx="14849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Total Loss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6418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 animBg="1"/>
      <p:bldP spid="13" grpId="0" animBg="1"/>
      <p:bldP spid="15" grpId="0" animBg="1"/>
      <p:bldP spid="12" grpId="0" animBg="1"/>
      <p:bldP spid="12" grpId="1" animBg="1"/>
      <p:bldP spid="5" grpId="0" animBg="1"/>
      <p:bldP spid="5" grpId="1" animBg="1"/>
      <p:bldP spid="10" grpId="0" animBg="1"/>
      <p:bldP spid="16" grpId="0" animBg="1"/>
      <p:bldP spid="17" grpId="0" animBg="1"/>
      <p:bldP spid="18" grpId="0" animBg="1"/>
      <p:bldP spid="11" grpId="0" animBg="1"/>
      <p:bldP spid="20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矩形 82"/>
          <p:cNvSpPr/>
          <p:nvPr/>
        </p:nvSpPr>
        <p:spPr>
          <a:xfrm>
            <a:off x="417655" y="2476945"/>
            <a:ext cx="4557416" cy="87345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402200" y="1480893"/>
            <a:ext cx="4572870" cy="8734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Why? </a:t>
            </a:r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2501930" y="4988981"/>
            <a:ext cx="628650" cy="6286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666500" y="6139310"/>
            <a:ext cx="390525" cy="4028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2782917" y="5654686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baseline="-25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613321" y="3951189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cxnSp>
        <p:nvCxnSpPr>
          <p:cNvPr id="28" name="直線單箭頭接點 27"/>
          <p:cNvCxnSpPr/>
          <p:nvPr/>
        </p:nvCxnSpPr>
        <p:spPr>
          <a:xfrm rot="16200000">
            <a:off x="2578270" y="5860842"/>
            <a:ext cx="54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V="1">
            <a:off x="2827245" y="4398620"/>
            <a:ext cx="0" cy="54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橢圓 33"/>
          <p:cNvSpPr/>
          <p:nvPr/>
        </p:nvSpPr>
        <p:spPr>
          <a:xfrm>
            <a:off x="4077258" y="4988981"/>
            <a:ext cx="628650" cy="6286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4241828" y="6139310"/>
            <a:ext cx="390525" cy="4028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4358245" y="5654686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baseline="-250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3412891" y="5240631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endParaRPr lang="zh-TW" altLang="en-US" sz="2400" baseline="-25000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4188649" y="3951189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cxnSp>
        <p:nvCxnSpPr>
          <p:cNvPr id="39" name="直線單箭頭接點 38"/>
          <p:cNvCxnSpPr/>
          <p:nvPr/>
        </p:nvCxnSpPr>
        <p:spPr>
          <a:xfrm>
            <a:off x="3230592" y="5320239"/>
            <a:ext cx="8297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rot="16200000">
            <a:off x="4153598" y="5860842"/>
            <a:ext cx="54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flipV="1">
            <a:off x="4402573" y="4398620"/>
            <a:ext cx="0" cy="54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橢圓 42"/>
          <p:cNvSpPr/>
          <p:nvPr/>
        </p:nvSpPr>
        <p:spPr>
          <a:xfrm>
            <a:off x="5618184" y="4971594"/>
            <a:ext cx="628650" cy="6286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5782754" y="6121923"/>
            <a:ext cx="390525" cy="4028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45" name="文字方塊 44"/>
          <p:cNvSpPr txBox="1"/>
          <p:nvPr/>
        </p:nvSpPr>
        <p:spPr>
          <a:xfrm>
            <a:off x="5899171" y="5637299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baseline="-250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4953817" y="5223244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endParaRPr lang="zh-TW" altLang="en-US" sz="2400" baseline="-25000" dirty="0"/>
          </a:p>
        </p:txBody>
      </p:sp>
      <p:sp>
        <p:nvSpPr>
          <p:cNvPr id="47" name="文字方塊 46"/>
          <p:cNvSpPr txBox="1"/>
          <p:nvPr/>
        </p:nvSpPr>
        <p:spPr>
          <a:xfrm>
            <a:off x="5729575" y="3933802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cxnSp>
        <p:nvCxnSpPr>
          <p:cNvPr id="48" name="直線單箭頭接點 47"/>
          <p:cNvCxnSpPr/>
          <p:nvPr/>
        </p:nvCxnSpPr>
        <p:spPr>
          <a:xfrm>
            <a:off x="4771518" y="5302852"/>
            <a:ext cx="8297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rot="16200000">
            <a:off x="5694524" y="5843455"/>
            <a:ext cx="54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/>
          <p:nvPr/>
        </p:nvCxnSpPr>
        <p:spPr>
          <a:xfrm flipV="1">
            <a:off x="5943499" y="4381233"/>
            <a:ext cx="0" cy="54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橢圓 51"/>
          <p:cNvSpPr/>
          <p:nvPr/>
        </p:nvSpPr>
        <p:spPr>
          <a:xfrm>
            <a:off x="7718446" y="4971594"/>
            <a:ext cx="628650" cy="6286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/>
          <p:cNvSpPr/>
          <p:nvPr/>
        </p:nvSpPr>
        <p:spPr>
          <a:xfrm>
            <a:off x="7883016" y="6121923"/>
            <a:ext cx="390525" cy="4028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4" name="文字方塊 53"/>
          <p:cNvSpPr txBox="1"/>
          <p:nvPr/>
        </p:nvSpPr>
        <p:spPr>
          <a:xfrm>
            <a:off x="7999433" y="5637299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baseline="-25000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7054079" y="5223244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endParaRPr lang="zh-TW" altLang="en-US" sz="2400" baseline="-25000" dirty="0"/>
          </a:p>
        </p:txBody>
      </p:sp>
      <p:sp>
        <p:nvSpPr>
          <p:cNvPr id="56" name="文字方塊 55"/>
          <p:cNvSpPr txBox="1"/>
          <p:nvPr/>
        </p:nvSpPr>
        <p:spPr>
          <a:xfrm>
            <a:off x="7746293" y="3933802"/>
            <a:ext cx="99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1000</a:t>
            </a:r>
            <a:endParaRPr lang="zh-TW" altLang="en-US" sz="2400" baseline="30000" dirty="0"/>
          </a:p>
        </p:txBody>
      </p:sp>
      <p:cxnSp>
        <p:nvCxnSpPr>
          <p:cNvPr id="57" name="直線單箭頭接點 56"/>
          <p:cNvCxnSpPr/>
          <p:nvPr/>
        </p:nvCxnSpPr>
        <p:spPr>
          <a:xfrm>
            <a:off x="6871780" y="5302852"/>
            <a:ext cx="82973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/>
          <p:nvPr/>
        </p:nvCxnSpPr>
        <p:spPr>
          <a:xfrm rot="16200000">
            <a:off x="7794786" y="5843455"/>
            <a:ext cx="54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/>
          <p:nvPr/>
        </p:nvCxnSpPr>
        <p:spPr>
          <a:xfrm flipV="1">
            <a:off x="8043761" y="4381233"/>
            <a:ext cx="0" cy="540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/>
          <p:cNvSpPr txBox="1"/>
          <p:nvPr/>
        </p:nvSpPr>
        <p:spPr>
          <a:xfrm>
            <a:off x="6156346" y="4971594"/>
            <a:ext cx="828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字方塊 67"/>
              <p:cNvSpPr txBox="1"/>
              <p:nvPr/>
            </p:nvSpPr>
            <p:spPr>
              <a:xfrm>
                <a:off x="603574" y="1473757"/>
                <a:ext cx="8756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8" name="文字方塊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74" y="1473757"/>
                <a:ext cx="87568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4167" r="-8333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字方塊 68"/>
              <p:cNvSpPr txBox="1"/>
              <p:nvPr/>
            </p:nvSpPr>
            <p:spPr>
              <a:xfrm>
                <a:off x="605371" y="1950512"/>
                <a:ext cx="12780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=1.01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9" name="文字方塊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1" y="1950512"/>
                <a:ext cx="127804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381" r="-5714" b="-4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向右箭號 9"/>
          <p:cNvSpPr/>
          <p:nvPr/>
        </p:nvSpPr>
        <p:spPr>
          <a:xfrm>
            <a:off x="2110083" y="1567546"/>
            <a:ext cx="526242" cy="220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向右箭號 69"/>
          <p:cNvSpPr/>
          <p:nvPr/>
        </p:nvSpPr>
        <p:spPr>
          <a:xfrm>
            <a:off x="2115342" y="2055675"/>
            <a:ext cx="526242" cy="220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/>
              <p:cNvSpPr txBox="1"/>
              <p:nvPr/>
            </p:nvSpPr>
            <p:spPr>
              <a:xfrm>
                <a:off x="2958835" y="1469277"/>
                <a:ext cx="135107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1" name="文字方塊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835" y="1469277"/>
                <a:ext cx="135107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4955" r="-4955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接點 11"/>
          <p:cNvCxnSpPr/>
          <p:nvPr/>
        </p:nvCxnSpPr>
        <p:spPr>
          <a:xfrm flipH="1">
            <a:off x="2622530" y="5108407"/>
            <a:ext cx="391313" cy="391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/>
          <p:cNvCxnSpPr/>
          <p:nvPr/>
        </p:nvCxnSpPr>
        <p:spPr>
          <a:xfrm flipH="1">
            <a:off x="4220134" y="5118122"/>
            <a:ext cx="391313" cy="391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接點 72"/>
          <p:cNvCxnSpPr/>
          <p:nvPr/>
        </p:nvCxnSpPr>
        <p:spPr>
          <a:xfrm flipH="1">
            <a:off x="5736085" y="5072083"/>
            <a:ext cx="391313" cy="391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/>
          <p:cNvCxnSpPr/>
          <p:nvPr/>
        </p:nvCxnSpPr>
        <p:spPr>
          <a:xfrm flipH="1">
            <a:off x="7869129" y="5080810"/>
            <a:ext cx="391313" cy="391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2947527" y="1930488"/>
                <a:ext cx="202754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20000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527" y="1930488"/>
                <a:ext cx="202754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313" t="-1667" r="-3313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/>
              <p:cNvSpPr txBox="1"/>
              <p:nvPr/>
            </p:nvSpPr>
            <p:spPr>
              <a:xfrm>
                <a:off x="620827" y="2482112"/>
                <a:ext cx="12780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=0.99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6" name="文字方塊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27" y="2482112"/>
                <a:ext cx="127804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871" r="-5742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/>
              <p:cNvSpPr txBox="1"/>
              <p:nvPr/>
            </p:nvSpPr>
            <p:spPr>
              <a:xfrm>
                <a:off x="639877" y="2977917"/>
                <a:ext cx="12780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7" name="文字方塊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77" y="2977917"/>
                <a:ext cx="127804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2857" r="-5238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向右箭號 77"/>
          <p:cNvSpPr/>
          <p:nvPr/>
        </p:nvSpPr>
        <p:spPr>
          <a:xfrm>
            <a:off x="2144589" y="2575901"/>
            <a:ext cx="526242" cy="220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向右箭號 78"/>
          <p:cNvSpPr/>
          <p:nvPr/>
        </p:nvSpPr>
        <p:spPr>
          <a:xfrm>
            <a:off x="2149848" y="3083080"/>
            <a:ext cx="526242" cy="2200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79"/>
              <p:cNvSpPr txBox="1"/>
              <p:nvPr/>
            </p:nvSpPr>
            <p:spPr>
              <a:xfrm>
                <a:off x="2948021" y="2458107"/>
                <a:ext cx="13478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0" name="文字方塊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021" y="2458107"/>
                <a:ext cx="1347869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4977" r="-497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80"/>
              <p:cNvSpPr txBox="1"/>
              <p:nvPr/>
            </p:nvSpPr>
            <p:spPr>
              <a:xfrm>
                <a:off x="2947527" y="2992399"/>
                <a:ext cx="13478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1" name="文字方塊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527" y="2992399"/>
                <a:ext cx="1347869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977" r="-4977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文字方塊 59"/>
          <p:cNvSpPr txBox="1"/>
          <p:nvPr/>
        </p:nvSpPr>
        <p:spPr>
          <a:xfrm>
            <a:off x="2746585" y="4517803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baseline="-25000" dirty="0"/>
          </a:p>
        </p:txBody>
      </p:sp>
      <p:sp>
        <p:nvSpPr>
          <p:cNvPr id="63" name="文字方塊 62"/>
          <p:cNvSpPr txBox="1"/>
          <p:nvPr/>
        </p:nvSpPr>
        <p:spPr>
          <a:xfrm>
            <a:off x="4321913" y="4517803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baseline="-25000" dirty="0"/>
          </a:p>
        </p:txBody>
      </p:sp>
      <p:sp>
        <p:nvSpPr>
          <p:cNvPr id="64" name="文字方塊 63"/>
          <p:cNvSpPr txBox="1"/>
          <p:nvPr/>
        </p:nvSpPr>
        <p:spPr>
          <a:xfrm>
            <a:off x="5862839" y="4500416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baseline="-25000" dirty="0"/>
          </a:p>
        </p:txBody>
      </p:sp>
      <p:sp>
        <p:nvSpPr>
          <p:cNvPr id="82" name="文字方塊 81"/>
          <p:cNvSpPr txBox="1"/>
          <p:nvPr/>
        </p:nvSpPr>
        <p:spPr>
          <a:xfrm>
            <a:off x="7963101" y="4500416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132706" y="1481060"/>
                <a:ext cx="1428171" cy="83099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Large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706" y="1481060"/>
                <a:ext cx="1428171" cy="830997"/>
              </a:xfrm>
              <a:prstGeom prst="rect">
                <a:avLst/>
              </a:prstGeom>
              <a:blipFill rotWithShape="0">
                <a:blip r:embed="rId11"/>
                <a:stretch>
                  <a:fillRect t="-25547" r="-18298" b="-1051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文字方塊 83"/>
          <p:cNvSpPr txBox="1"/>
          <p:nvPr/>
        </p:nvSpPr>
        <p:spPr>
          <a:xfrm>
            <a:off x="6987755" y="1482208"/>
            <a:ext cx="1904768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Small Learning rate?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/>
              <p:cNvSpPr txBox="1"/>
              <p:nvPr/>
            </p:nvSpPr>
            <p:spPr>
              <a:xfrm>
                <a:off x="5085000" y="2519325"/>
                <a:ext cx="1428171" cy="83099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small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TW" alt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5" name="文字方塊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000" y="2519325"/>
                <a:ext cx="1428171" cy="830997"/>
              </a:xfrm>
              <a:prstGeom prst="rect">
                <a:avLst/>
              </a:prstGeom>
              <a:blipFill rotWithShape="0">
                <a:blip r:embed="rId12"/>
                <a:stretch>
                  <a:fillRect t="-25362" r="-20851" b="-1036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文字方塊 85"/>
          <p:cNvSpPr txBox="1"/>
          <p:nvPr/>
        </p:nvSpPr>
        <p:spPr>
          <a:xfrm>
            <a:off x="6987755" y="2553489"/>
            <a:ext cx="1904768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Large Learning rate?</a:t>
            </a:r>
            <a:endParaRPr lang="zh-TW" altLang="en-US" sz="2400" dirty="0"/>
          </a:p>
        </p:txBody>
      </p:sp>
      <p:sp>
        <p:nvSpPr>
          <p:cNvPr id="16" name="向右箭號 15"/>
          <p:cNvSpPr/>
          <p:nvPr/>
        </p:nvSpPr>
        <p:spPr>
          <a:xfrm>
            <a:off x="6560877" y="1722492"/>
            <a:ext cx="477630" cy="399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向右箭號 86"/>
          <p:cNvSpPr/>
          <p:nvPr/>
        </p:nvSpPr>
        <p:spPr>
          <a:xfrm>
            <a:off x="6514755" y="2769402"/>
            <a:ext cx="477630" cy="399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85575" y="4182021"/>
            <a:ext cx="2039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Toy Example</a:t>
            </a:r>
            <a:endParaRPr lang="zh-TW" altLang="en-US" sz="2800" b="1" i="1" u="sng" dirty="0"/>
          </a:p>
        </p:txBody>
      </p:sp>
      <p:sp>
        <p:nvSpPr>
          <p:cNvPr id="65" name="文字方塊 64"/>
          <p:cNvSpPr txBox="1"/>
          <p:nvPr/>
        </p:nvSpPr>
        <p:spPr>
          <a:xfrm>
            <a:off x="7757673" y="3498948"/>
            <a:ext cx="99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=w</a:t>
            </a:r>
            <a:r>
              <a:rPr lang="en-US" altLang="zh-TW" sz="2400" baseline="30000" dirty="0">
                <a:solidFill>
                  <a:srgbClr val="0000FF"/>
                </a:solidFill>
              </a:rPr>
              <a:t>999</a:t>
            </a:r>
            <a:endParaRPr lang="zh-TW" altLang="en-US" sz="2400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0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4" grpId="0" animBg="1"/>
      <p:bldP spid="68" grpId="0"/>
      <p:bldP spid="69" grpId="0"/>
      <p:bldP spid="10" grpId="0" animBg="1"/>
      <p:bldP spid="70" grpId="0" animBg="1"/>
      <p:bldP spid="71" grpId="0"/>
      <p:bldP spid="75" grpId="0"/>
      <p:bldP spid="76" grpId="0"/>
      <p:bldP spid="77" grpId="0"/>
      <p:bldP spid="78" grpId="0" animBg="1"/>
      <p:bldP spid="79" grpId="0" animBg="1"/>
      <p:bldP spid="80" grpId="0"/>
      <p:bldP spid="81" grpId="0"/>
      <p:bldP spid="15" grpId="0" animBg="1"/>
      <p:bldP spid="84" grpId="0" animBg="1"/>
      <p:bldP spid="85" grpId="0" animBg="1"/>
      <p:bldP spid="86" grpId="0" animBg="1"/>
      <p:bldP spid="16" grpId="0" animBg="1"/>
      <p:bldP spid="87" grpId="0" animBg="1"/>
      <p:bldP spid="65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/>
          <p:cNvGrpSpPr/>
          <p:nvPr/>
        </p:nvGrpSpPr>
        <p:grpSpPr>
          <a:xfrm>
            <a:off x="5512891" y="2899787"/>
            <a:ext cx="2840433" cy="3729612"/>
            <a:chOff x="5674917" y="905495"/>
            <a:chExt cx="2840433" cy="3729612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4917" y="905495"/>
              <a:ext cx="2840433" cy="3729612"/>
            </a:xfrm>
            <a:prstGeom prst="rect">
              <a:avLst/>
            </a:prstGeom>
          </p:spPr>
        </p:pic>
        <p:sp>
          <p:nvSpPr>
            <p:cNvPr id="21" name="文字方塊 20"/>
            <p:cNvSpPr txBox="1"/>
            <p:nvPr/>
          </p:nvSpPr>
          <p:spPr>
            <a:xfrm>
              <a:off x="7176980" y="3010324"/>
              <a:ext cx="94886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FF0000"/>
                  </a:solidFill>
                </a:rPr>
                <a:t>add</a:t>
              </a:r>
              <a:endParaRPr lang="zh-TW" altLang="en-US" sz="2400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628650" y="1825624"/>
            <a:ext cx="5179722" cy="4710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03775"/>
          </a:xfrm>
        </p:spPr>
        <p:txBody>
          <a:bodyPr>
            <a:normAutofit/>
          </a:bodyPr>
          <a:lstStyle/>
          <a:p>
            <a:r>
              <a:rPr lang="en-US" altLang="zh-TW" dirty="0"/>
              <a:t>Long Short-term Memory (LSTM)</a:t>
            </a:r>
          </a:p>
          <a:p>
            <a:pPr lvl="1"/>
            <a:r>
              <a:rPr lang="en-US" altLang="zh-TW" sz="2800" dirty="0"/>
              <a:t>Can deal with gradient vanishing (not gradient explode)</a:t>
            </a:r>
          </a:p>
          <a:p>
            <a:pPr lvl="1"/>
            <a:endParaRPr lang="en-US" altLang="zh-TW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Helpful Techniques</a:t>
            </a:r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1142137" y="3086734"/>
            <a:ext cx="3631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Memory and input are </a:t>
            </a:r>
            <a:r>
              <a:rPr lang="en-US" altLang="zh-TW" sz="2400" b="1" i="1" u="sng" dirty="0"/>
              <a:t>added</a:t>
            </a:r>
            <a:endParaRPr lang="zh-TW" altLang="en-US" sz="2400" b="1" i="1" u="sng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1142137" y="3933596"/>
            <a:ext cx="4601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The influence never disappears unless forget gate is closed</a:t>
            </a:r>
            <a:endParaRPr lang="zh-TW" altLang="en-US" sz="2400" dirty="0"/>
          </a:p>
        </p:txBody>
      </p:sp>
      <p:sp>
        <p:nvSpPr>
          <p:cNvPr id="24" name="向右箭號 23"/>
          <p:cNvSpPr/>
          <p:nvPr/>
        </p:nvSpPr>
        <p:spPr>
          <a:xfrm>
            <a:off x="1331138" y="4915869"/>
            <a:ext cx="624114" cy="399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044591" y="4862121"/>
            <a:ext cx="330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No Gradient vanishing</a:t>
            </a:r>
            <a:endParaRPr lang="zh-TW" altLang="en-US" sz="24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2044590" y="5227888"/>
            <a:ext cx="330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(If forget gate is opened.)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4572000" y="6393325"/>
            <a:ext cx="2039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[Cho, EMNLP’14]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294474" y="5731808"/>
            <a:ext cx="4277526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Gated Recurrent Unit (GRU): </a:t>
            </a:r>
          </a:p>
          <a:p>
            <a:pPr algn="ctr"/>
            <a:r>
              <a:rPr lang="en-US" altLang="zh-TW" sz="2800" dirty="0"/>
              <a:t>simpler than LSTM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9397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/>
      <p:bldP spid="26" grpId="0"/>
      <p:bldP spid="13" grpId="0"/>
      <p:bldP spid="14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Helpful Techniques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283" y="2635963"/>
            <a:ext cx="3165023" cy="176956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54482" y="5257253"/>
            <a:ext cx="7717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Vanilla</a:t>
            </a:r>
            <a:r>
              <a:rPr lang="zh-TW" altLang="en-US" sz="2400" dirty="0"/>
              <a:t> </a:t>
            </a:r>
            <a:r>
              <a:rPr lang="en-US" altLang="zh-TW" sz="2400" dirty="0"/>
              <a:t>RNN Initialized with Identity matrix + </a:t>
            </a:r>
            <a:r>
              <a:rPr lang="en-US" altLang="zh-TW" sz="2400" dirty="0" err="1"/>
              <a:t>ReLU</a:t>
            </a:r>
            <a:r>
              <a:rPr lang="en-US" altLang="zh-TW" sz="2400" dirty="0"/>
              <a:t> activation function </a:t>
            </a:r>
            <a:r>
              <a:rPr lang="en-US" altLang="zh-TW" dirty="0">
                <a:solidFill>
                  <a:srgbClr val="0000FF"/>
                </a:solidFill>
              </a:rPr>
              <a:t>[Quoc V. Le, arXiv’15]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4482" y="6081554"/>
            <a:ext cx="852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Outperform or be comparable with LSTM in 4 different tasks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2368882" y="4609644"/>
            <a:ext cx="2534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[Jan </a:t>
            </a:r>
            <a:r>
              <a:rPr lang="en-US" altLang="zh-TW" dirty="0" err="1">
                <a:solidFill>
                  <a:srgbClr val="0000FF"/>
                </a:solidFill>
              </a:rPr>
              <a:t>Koutnik</a:t>
            </a:r>
            <a:r>
              <a:rPr lang="en-US" altLang="zh-TW" dirty="0">
                <a:solidFill>
                  <a:srgbClr val="0000FF"/>
                </a:solidFill>
              </a:rPr>
              <a:t>, JMLR’14]</a:t>
            </a:r>
          </a:p>
        </p:txBody>
      </p:sp>
      <p:sp>
        <p:nvSpPr>
          <p:cNvPr id="12" name="矩形 11"/>
          <p:cNvSpPr/>
          <p:nvPr/>
        </p:nvSpPr>
        <p:spPr>
          <a:xfrm>
            <a:off x="1402776" y="1953346"/>
            <a:ext cx="2116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400" dirty="0"/>
              <a:t>Clockwise RNN </a:t>
            </a:r>
          </a:p>
        </p:txBody>
      </p:sp>
      <p:sp>
        <p:nvSpPr>
          <p:cNvPr id="13" name="矩形 12"/>
          <p:cNvSpPr/>
          <p:nvPr/>
        </p:nvSpPr>
        <p:spPr>
          <a:xfrm>
            <a:off x="6207288" y="4564117"/>
            <a:ext cx="2646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[Tomas </a:t>
            </a:r>
            <a:r>
              <a:rPr lang="en-US" altLang="zh-TW" dirty="0" err="1">
                <a:solidFill>
                  <a:srgbClr val="0000FF"/>
                </a:solidFill>
              </a:rPr>
              <a:t>Mikolov</a:t>
            </a:r>
            <a:r>
              <a:rPr lang="en-US" altLang="zh-TW" dirty="0">
                <a:solidFill>
                  <a:srgbClr val="0000FF"/>
                </a:solidFill>
              </a:rPr>
              <a:t>, ICLR’15]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03567" y="1769857"/>
            <a:ext cx="3778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400" dirty="0"/>
              <a:t>Structurally Constrained Recurrent Network (SCRN)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82" y="2619168"/>
            <a:ext cx="4485457" cy="18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9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More Applications ……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315227" y="4829867"/>
            <a:ext cx="1080000" cy="43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334276" y="3681656"/>
            <a:ext cx="108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315227" y="2560297"/>
            <a:ext cx="108000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085325" y="4815460"/>
            <a:ext cx="1080000" cy="43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104374" y="3701755"/>
            <a:ext cx="108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561443" y="3657437"/>
            <a:ext cx="1080000" cy="43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104374" y="2567831"/>
            <a:ext cx="108000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6902115" y="4821678"/>
            <a:ext cx="1080000" cy="43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921164" y="3707973"/>
            <a:ext cx="1080000" cy="43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378233" y="3701755"/>
            <a:ext cx="1080000" cy="43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944117" y="2586783"/>
            <a:ext cx="1080000" cy="432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上箭號 14"/>
          <p:cNvSpPr/>
          <p:nvPr/>
        </p:nvSpPr>
        <p:spPr>
          <a:xfrm>
            <a:off x="1659428" y="4178579"/>
            <a:ext cx="386677" cy="57941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上箭號 15"/>
          <p:cNvSpPr/>
          <p:nvPr/>
        </p:nvSpPr>
        <p:spPr>
          <a:xfrm>
            <a:off x="1659429" y="3034995"/>
            <a:ext cx="386677" cy="57941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684307" y="3082636"/>
            <a:ext cx="104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store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8" name="手繪多邊形 17"/>
          <p:cNvSpPr/>
          <p:nvPr/>
        </p:nvSpPr>
        <p:spPr>
          <a:xfrm flipH="1">
            <a:off x="2395226" y="3426305"/>
            <a:ext cx="672579" cy="319619"/>
          </a:xfrm>
          <a:custGeom>
            <a:avLst/>
            <a:gdLst>
              <a:gd name="connsiteX0" fmla="*/ 3924300 w 3924300"/>
              <a:gd name="connsiteY0" fmla="*/ 628749 h 628749"/>
              <a:gd name="connsiteX1" fmla="*/ 1714500 w 3924300"/>
              <a:gd name="connsiteY1" fmla="*/ 99 h 628749"/>
              <a:gd name="connsiteX2" fmla="*/ 0 w 3924300"/>
              <a:gd name="connsiteY2" fmla="*/ 590649 h 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4300" h="628749">
                <a:moveTo>
                  <a:pt x="3924300" y="628749"/>
                </a:moveTo>
                <a:cubicBezTo>
                  <a:pt x="3146425" y="317599"/>
                  <a:pt x="2368550" y="6449"/>
                  <a:pt x="1714500" y="99"/>
                </a:cubicBezTo>
                <a:cubicBezTo>
                  <a:pt x="1060450" y="-6251"/>
                  <a:pt x="530225" y="292199"/>
                  <a:pt x="0" y="590649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5451296" y="3082636"/>
            <a:ext cx="104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store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449555" y="4804952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190588" y="4815460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7030331" y="4811943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1398980" y="2546393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210837" y="2527580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7074543" y="2551841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sp>
        <p:nvSpPr>
          <p:cNvPr id="26" name="向上箭號 25"/>
          <p:cNvSpPr/>
          <p:nvPr/>
        </p:nvSpPr>
        <p:spPr>
          <a:xfrm>
            <a:off x="4454443" y="4205408"/>
            <a:ext cx="386677" cy="57941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向上箭號 26"/>
          <p:cNvSpPr/>
          <p:nvPr/>
        </p:nvSpPr>
        <p:spPr>
          <a:xfrm>
            <a:off x="4454444" y="3061824"/>
            <a:ext cx="386677" cy="57941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向上箭號 27"/>
          <p:cNvSpPr/>
          <p:nvPr/>
        </p:nvSpPr>
        <p:spPr>
          <a:xfrm>
            <a:off x="7272158" y="4209475"/>
            <a:ext cx="386677" cy="57941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向上箭號 28"/>
          <p:cNvSpPr/>
          <p:nvPr/>
        </p:nvSpPr>
        <p:spPr>
          <a:xfrm>
            <a:off x="7272159" y="3065891"/>
            <a:ext cx="386677" cy="57941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弧形箭號 (上彎) 29"/>
          <p:cNvSpPr/>
          <p:nvPr/>
        </p:nvSpPr>
        <p:spPr>
          <a:xfrm>
            <a:off x="3116647" y="4133262"/>
            <a:ext cx="1381017" cy="568649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1" name="弧形箭號 (上彎) 30"/>
          <p:cNvSpPr/>
          <p:nvPr/>
        </p:nvSpPr>
        <p:spPr>
          <a:xfrm>
            <a:off x="5850328" y="4138524"/>
            <a:ext cx="1381017" cy="568649"/>
          </a:xfrm>
          <a:prstGeom prst="curved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" name="手繪多邊形 31"/>
          <p:cNvSpPr/>
          <p:nvPr/>
        </p:nvSpPr>
        <p:spPr>
          <a:xfrm flipH="1">
            <a:off x="5158012" y="3419343"/>
            <a:ext cx="672579" cy="319619"/>
          </a:xfrm>
          <a:custGeom>
            <a:avLst/>
            <a:gdLst>
              <a:gd name="connsiteX0" fmla="*/ 3924300 w 3924300"/>
              <a:gd name="connsiteY0" fmla="*/ 628749 h 628749"/>
              <a:gd name="connsiteX1" fmla="*/ 1714500 w 3924300"/>
              <a:gd name="connsiteY1" fmla="*/ 99 h 628749"/>
              <a:gd name="connsiteX2" fmla="*/ 0 w 3924300"/>
              <a:gd name="connsiteY2" fmla="*/ 590649 h 6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4300" h="628749">
                <a:moveTo>
                  <a:pt x="3924300" y="628749"/>
                </a:moveTo>
                <a:cubicBezTo>
                  <a:pt x="3146425" y="317599"/>
                  <a:pt x="2368550" y="6449"/>
                  <a:pt x="1714500" y="99"/>
                </a:cubicBezTo>
                <a:cubicBezTo>
                  <a:pt x="1060450" y="-6251"/>
                  <a:pt x="530225" y="292199"/>
                  <a:pt x="0" y="590649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1754068" y="3306644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2746025" y="3636573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5515671" y="3674474"/>
            <a:ext cx="90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4686212" y="3326569"/>
            <a:ext cx="57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7517053" y="3318187"/>
            <a:ext cx="572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sp>
        <p:nvSpPr>
          <p:cNvPr id="38" name="矩形 37"/>
          <p:cNvSpPr/>
          <p:nvPr/>
        </p:nvSpPr>
        <p:spPr>
          <a:xfrm>
            <a:off x="1928588" y="5896186"/>
            <a:ext cx="5588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400" dirty="0"/>
              <a:t>arrive     </a:t>
            </a:r>
            <a:r>
              <a:rPr lang="en-US" altLang="zh-TW" sz="2400" dirty="0">
                <a:solidFill>
                  <a:srgbClr val="FF0000"/>
                </a:solidFill>
              </a:rPr>
              <a:t>Taipei     </a:t>
            </a:r>
            <a:r>
              <a:rPr lang="en-US" altLang="zh-TW" sz="2400" dirty="0"/>
              <a:t>on     </a:t>
            </a:r>
            <a:r>
              <a:rPr lang="en-US" altLang="zh-TW" sz="2400" dirty="0">
                <a:solidFill>
                  <a:srgbClr val="0000FF"/>
                </a:solidFill>
              </a:rPr>
              <a:t>November     2</a:t>
            </a:r>
            <a:r>
              <a:rPr lang="en-US" altLang="zh-TW" sz="2400" baseline="30000" dirty="0">
                <a:solidFill>
                  <a:srgbClr val="0000FF"/>
                </a:solidFill>
              </a:rPr>
              <a:t>nd</a:t>
            </a:r>
            <a:r>
              <a:rPr lang="en-US" altLang="zh-TW" sz="2400" dirty="0"/>
              <a:t> </a:t>
            </a:r>
            <a:endParaRPr lang="en-US" altLang="zh-TW" sz="2400" dirty="0">
              <a:solidFill>
                <a:srgbClr val="FFC000"/>
              </a:solidFill>
            </a:endParaRPr>
          </a:p>
        </p:txBody>
      </p:sp>
      <p:pic>
        <p:nvPicPr>
          <p:cNvPr id="39" name="Picture 8" descr="User Symbol Blue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19" y="5875281"/>
            <a:ext cx="497114" cy="76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圓角矩形圖說文字 39"/>
          <p:cNvSpPr/>
          <p:nvPr/>
        </p:nvSpPr>
        <p:spPr>
          <a:xfrm>
            <a:off x="2196914" y="5875281"/>
            <a:ext cx="5320139" cy="511860"/>
          </a:xfrm>
          <a:prstGeom prst="wedgeRoundRectCallout">
            <a:avLst>
              <a:gd name="adj1" fmla="val -61795"/>
              <a:gd name="adj2" fmla="val 34144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單箭頭接點 40"/>
          <p:cNvCxnSpPr>
            <a:endCxn id="20" idx="2"/>
          </p:cNvCxnSpPr>
          <p:nvPr/>
        </p:nvCxnSpPr>
        <p:spPr>
          <a:xfrm flipH="1" flipV="1">
            <a:off x="1903341" y="5266617"/>
            <a:ext cx="878655" cy="785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/>
          <p:nvPr/>
        </p:nvCxnSpPr>
        <p:spPr>
          <a:xfrm flipV="1">
            <a:off x="3803819" y="5243927"/>
            <a:ext cx="783706" cy="7940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/>
          <p:nvPr/>
        </p:nvCxnSpPr>
        <p:spPr>
          <a:xfrm flipV="1">
            <a:off x="4768388" y="5283443"/>
            <a:ext cx="2503770" cy="7495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/>
          <p:cNvSpPr txBox="1"/>
          <p:nvPr/>
        </p:nvSpPr>
        <p:spPr>
          <a:xfrm>
            <a:off x="570295" y="1620387"/>
            <a:ext cx="269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Probability of “arrive” in each slot</a:t>
            </a:r>
            <a:endParaRPr lang="zh-TW" altLang="en-US" sz="2400" dirty="0"/>
          </a:p>
        </p:txBody>
      </p:sp>
      <p:sp>
        <p:nvSpPr>
          <p:cNvPr id="45" name="文字方塊 44"/>
          <p:cNvSpPr txBox="1"/>
          <p:nvPr/>
        </p:nvSpPr>
        <p:spPr>
          <a:xfrm>
            <a:off x="3472185" y="1611897"/>
            <a:ext cx="269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Probability of “</a:t>
            </a:r>
            <a:r>
              <a:rPr lang="en-US" altLang="zh-TW" sz="2400" dirty="0">
                <a:solidFill>
                  <a:srgbClr val="FF0000"/>
                </a:solidFill>
              </a:rPr>
              <a:t>Taipei</a:t>
            </a:r>
            <a:r>
              <a:rPr lang="en-US" altLang="zh-TW" sz="2400" dirty="0"/>
              <a:t>” in each slot</a:t>
            </a:r>
            <a:endParaRPr lang="zh-TW" altLang="en-US" sz="24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6387886" y="1622335"/>
            <a:ext cx="2331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Probability of “on” in each slot</a:t>
            </a:r>
            <a:endParaRPr lang="zh-TW" altLang="en-US" sz="2400" dirty="0"/>
          </a:p>
        </p:txBody>
      </p:sp>
      <p:sp>
        <p:nvSpPr>
          <p:cNvPr id="47" name="文字方塊 46"/>
          <p:cNvSpPr txBox="1"/>
          <p:nvPr/>
        </p:nvSpPr>
        <p:spPr>
          <a:xfrm>
            <a:off x="1946825" y="2915243"/>
            <a:ext cx="5643125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Input and output are both sequences with the same length</a:t>
            </a:r>
            <a:endParaRPr lang="zh-TW" altLang="en-US" sz="2800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1952501" y="4139973"/>
            <a:ext cx="5643125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RNN can do more than that!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256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Deep learning </a:t>
            </a:r>
            <a:br>
              <a:rPr lang="en-US" altLang="zh-TW" dirty="0"/>
            </a:br>
            <a:r>
              <a:rPr lang="en-US" altLang="zh-TW" dirty="0"/>
              <a:t>attracts lots of attention.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 believe you have seen lots of exciting results before.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230448" y="6176963"/>
            <a:ext cx="6683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This talk focuses on the basic techniques.</a:t>
            </a:r>
            <a:endParaRPr lang="zh-TW" altLang="en-US" sz="2800" dirty="0"/>
          </a:p>
        </p:txBody>
      </p:sp>
      <p:pic>
        <p:nvPicPr>
          <p:cNvPr id="82946" name="Picture 2" descr="Deep learning trends at Google. Source: SIGMOD/Jeff D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30" y="2381252"/>
            <a:ext cx="6211383" cy="36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81461" y="5107408"/>
            <a:ext cx="2367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arial" panose="020B0604020202020204" pitchFamily="34" charset="0"/>
              </a:rPr>
              <a:t>Deep learning trends at Google. Source: SIGMOD/Jeff Dean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750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26217" y="2617301"/>
            <a:ext cx="5940000" cy="143564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26468" y="4736078"/>
            <a:ext cx="2160000" cy="7110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154004" y="1225508"/>
            <a:ext cx="951870" cy="5130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603224" y="3267468"/>
            <a:ext cx="1215431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8 layers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4553549" y="2089406"/>
            <a:ext cx="141615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19 layers</a:t>
            </a:r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099194" y="1065629"/>
            <a:ext cx="141615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22 layers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893548" y="6214211"/>
            <a:ext cx="246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AlexNet</a:t>
            </a:r>
            <a:r>
              <a:rPr lang="en-US" altLang="zh-TW" sz="2400" dirty="0"/>
              <a:t> (2012)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647336" y="6260151"/>
            <a:ext cx="1870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VGG (2014)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953756" y="6228240"/>
            <a:ext cx="245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GoogleNet</a:t>
            </a:r>
            <a:r>
              <a:rPr lang="en-US" altLang="zh-TW" sz="2400" dirty="0"/>
              <a:t> (2014)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789648" y="4571387"/>
            <a:ext cx="127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16.4%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053233" y="4016348"/>
            <a:ext cx="127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7.3%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527495" y="3790508"/>
            <a:ext cx="127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6.7%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14796" y="1853463"/>
            <a:ext cx="25038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http://cs231n.stanford.edu/slides/winter1516_lecture8.pdf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69439" y="258408"/>
            <a:ext cx="532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/>
              <a:t>Deep = Many hidden layers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7190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Many to one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Input is a vector sequence, but output is only one vector</a:t>
            </a:r>
            <a:endParaRPr lang="zh-TW" altLang="en-US" sz="2400" b="1" i="1" u="sng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90314" y="2431569"/>
            <a:ext cx="2714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Sentiment Analysis</a:t>
            </a:r>
            <a:endParaRPr lang="zh-TW" altLang="en-US" sz="2400" b="1" i="1" u="sng" dirty="0"/>
          </a:p>
        </p:txBody>
      </p:sp>
      <p:sp>
        <p:nvSpPr>
          <p:cNvPr id="18" name="矩形 17"/>
          <p:cNvSpPr/>
          <p:nvPr/>
        </p:nvSpPr>
        <p:spPr>
          <a:xfrm>
            <a:off x="1254755" y="4949260"/>
            <a:ext cx="461666" cy="90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2213679" y="4949260"/>
            <a:ext cx="465153" cy="90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5275824" y="4952035"/>
            <a:ext cx="465153" cy="90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6238235" y="4952035"/>
            <a:ext cx="465153" cy="90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7200646" y="4952035"/>
            <a:ext cx="465153" cy="90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34" name="直線單箭頭接點 33"/>
          <p:cNvCxnSpPr/>
          <p:nvPr/>
        </p:nvCxnSpPr>
        <p:spPr>
          <a:xfrm flipV="1">
            <a:off x="7423176" y="4629092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>
            <a:endCxn id="19" idx="1"/>
          </p:cNvCxnSpPr>
          <p:nvPr/>
        </p:nvCxnSpPr>
        <p:spPr>
          <a:xfrm>
            <a:off x="1734721" y="5399260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>
            <a:off x="2685142" y="5402035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5751922" y="5407585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>
            <a:off x="6702336" y="5410360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>
            <a:off x="4796866" y="5402035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flipV="1">
            <a:off x="1506359" y="5849260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flipV="1">
            <a:off x="2461711" y="5849260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4110200" y="5054767"/>
            <a:ext cx="110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B050"/>
                </a:solidFill>
              </a:rPr>
              <a:t>……</a:t>
            </a:r>
            <a:endParaRPr lang="zh-TW" altLang="en-US" sz="2800" dirty="0">
              <a:solidFill>
                <a:srgbClr val="00B050"/>
              </a:solidFill>
            </a:endParaRPr>
          </a:p>
        </p:txBody>
      </p:sp>
      <p:cxnSp>
        <p:nvCxnSpPr>
          <p:cNvPr id="43" name="直線單箭頭接點 42"/>
          <p:cNvCxnSpPr/>
          <p:nvPr/>
        </p:nvCxnSpPr>
        <p:spPr>
          <a:xfrm flipV="1">
            <a:off x="5515862" y="5849260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/>
          <p:nvPr/>
        </p:nvCxnSpPr>
        <p:spPr>
          <a:xfrm flipV="1">
            <a:off x="6487839" y="5849260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flipV="1">
            <a:off x="7453044" y="5849260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1254755" y="616397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我</a:t>
            </a:r>
            <a:endParaRPr lang="en-US" altLang="zh-TW" sz="2400" dirty="0"/>
          </a:p>
        </p:txBody>
      </p:sp>
      <p:sp>
        <p:nvSpPr>
          <p:cNvPr id="47" name="矩形 46"/>
          <p:cNvSpPr/>
          <p:nvPr/>
        </p:nvSpPr>
        <p:spPr>
          <a:xfrm>
            <a:off x="3197347" y="4952035"/>
            <a:ext cx="465153" cy="90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48" name="直線單箭頭接點 47"/>
          <p:cNvCxnSpPr/>
          <p:nvPr/>
        </p:nvCxnSpPr>
        <p:spPr>
          <a:xfrm>
            <a:off x="3668810" y="5404810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flipV="1">
            <a:off x="3445379" y="5852035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2214881" y="6150256"/>
            <a:ext cx="492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/>
              <a:t>覺</a:t>
            </a:r>
            <a:endParaRPr lang="en-US" altLang="zh-TW" sz="2400" dirty="0"/>
          </a:p>
        </p:txBody>
      </p:sp>
      <p:sp>
        <p:nvSpPr>
          <p:cNvPr id="51" name="矩形 50"/>
          <p:cNvSpPr/>
          <p:nvPr/>
        </p:nvSpPr>
        <p:spPr>
          <a:xfrm>
            <a:off x="5275824" y="620282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太</a:t>
            </a:r>
            <a:endParaRPr lang="en-US" altLang="zh-TW" sz="2400" dirty="0"/>
          </a:p>
        </p:txBody>
      </p:sp>
      <p:sp>
        <p:nvSpPr>
          <p:cNvPr id="52" name="矩形 51"/>
          <p:cNvSpPr/>
          <p:nvPr/>
        </p:nvSpPr>
        <p:spPr>
          <a:xfrm>
            <a:off x="3199157" y="617356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得</a:t>
            </a:r>
            <a:endParaRPr lang="en-US" altLang="zh-TW" sz="2400" dirty="0"/>
          </a:p>
        </p:txBody>
      </p:sp>
      <p:sp>
        <p:nvSpPr>
          <p:cNvPr id="53" name="矩形 52"/>
          <p:cNvSpPr/>
          <p:nvPr/>
        </p:nvSpPr>
        <p:spPr>
          <a:xfrm>
            <a:off x="6245137" y="620694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糟</a:t>
            </a:r>
            <a:endParaRPr lang="en-US" altLang="zh-TW" sz="2400" dirty="0"/>
          </a:p>
        </p:txBody>
      </p:sp>
      <p:sp>
        <p:nvSpPr>
          <p:cNvPr id="54" name="矩形 53"/>
          <p:cNvSpPr/>
          <p:nvPr/>
        </p:nvSpPr>
        <p:spPr>
          <a:xfrm>
            <a:off x="7219551" y="618279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了</a:t>
            </a:r>
            <a:endParaRPr lang="en-US" altLang="zh-TW" sz="2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7157350" y="2372551"/>
            <a:ext cx="465153" cy="2256614"/>
            <a:chOff x="6774969" y="2139801"/>
            <a:chExt cx="465153" cy="2256614"/>
          </a:xfrm>
        </p:grpSpPr>
        <p:sp>
          <p:nvSpPr>
            <p:cNvPr id="26" name="矩形 25"/>
            <p:cNvSpPr/>
            <p:nvPr/>
          </p:nvSpPr>
          <p:spPr>
            <a:xfrm>
              <a:off x="6774969" y="2139801"/>
              <a:ext cx="465153" cy="225661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橢圓 3"/>
            <p:cNvSpPr/>
            <p:nvPr/>
          </p:nvSpPr>
          <p:spPr>
            <a:xfrm>
              <a:off x="6816791" y="2587914"/>
              <a:ext cx="381507" cy="38150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/>
            <p:cNvSpPr/>
            <p:nvPr/>
          </p:nvSpPr>
          <p:spPr>
            <a:xfrm>
              <a:off x="6816791" y="3499459"/>
              <a:ext cx="381507" cy="381507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橢圓 55"/>
            <p:cNvSpPr/>
            <p:nvPr/>
          </p:nvSpPr>
          <p:spPr>
            <a:xfrm>
              <a:off x="6816791" y="3037957"/>
              <a:ext cx="381507" cy="38150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橢圓 56"/>
            <p:cNvSpPr/>
            <p:nvPr/>
          </p:nvSpPr>
          <p:spPr>
            <a:xfrm>
              <a:off x="6818786" y="3934184"/>
              <a:ext cx="381507" cy="381507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橢圓 57"/>
            <p:cNvSpPr/>
            <p:nvPr/>
          </p:nvSpPr>
          <p:spPr>
            <a:xfrm>
              <a:off x="6816791" y="2156426"/>
              <a:ext cx="381507" cy="38150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9" name="矩形 58"/>
          <p:cNvSpPr/>
          <p:nvPr/>
        </p:nvSpPr>
        <p:spPr>
          <a:xfrm>
            <a:off x="7632246" y="234862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超好雷</a:t>
            </a:r>
            <a:endParaRPr lang="zh-TW" altLang="en-US" sz="2400" dirty="0"/>
          </a:p>
        </p:txBody>
      </p:sp>
      <p:sp>
        <p:nvSpPr>
          <p:cNvPr id="60" name="矩形 59"/>
          <p:cNvSpPr/>
          <p:nvPr/>
        </p:nvSpPr>
        <p:spPr>
          <a:xfrm>
            <a:off x="7635283" y="2780584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好雷</a:t>
            </a:r>
            <a:endParaRPr lang="zh-TW" altLang="en-US" sz="2400" dirty="0"/>
          </a:p>
        </p:txBody>
      </p:sp>
      <p:sp>
        <p:nvSpPr>
          <p:cNvPr id="61" name="矩形 60"/>
          <p:cNvSpPr/>
          <p:nvPr/>
        </p:nvSpPr>
        <p:spPr>
          <a:xfrm>
            <a:off x="7621594" y="321254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00B050"/>
                </a:solidFill>
              </a:rPr>
              <a:t>普雷</a:t>
            </a:r>
          </a:p>
        </p:txBody>
      </p:sp>
      <p:sp>
        <p:nvSpPr>
          <p:cNvPr id="62" name="矩形 61"/>
          <p:cNvSpPr/>
          <p:nvPr/>
        </p:nvSpPr>
        <p:spPr>
          <a:xfrm>
            <a:off x="7628438" y="3690021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0000FF"/>
                </a:solidFill>
              </a:rPr>
              <a:t>負雷</a:t>
            </a:r>
            <a:endParaRPr lang="zh-TW" altLang="en-US" sz="2400" dirty="0"/>
          </a:p>
        </p:txBody>
      </p:sp>
      <p:sp>
        <p:nvSpPr>
          <p:cNvPr id="63" name="矩形 62"/>
          <p:cNvSpPr/>
          <p:nvPr/>
        </p:nvSpPr>
        <p:spPr>
          <a:xfrm>
            <a:off x="7648828" y="4121980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0000FF"/>
                </a:solidFill>
              </a:rPr>
              <a:t>超負雷</a:t>
            </a:r>
            <a:endParaRPr lang="zh-TW" altLang="en-US" sz="2400" dirty="0"/>
          </a:p>
        </p:txBody>
      </p:sp>
      <p:sp>
        <p:nvSpPr>
          <p:cNvPr id="64" name="摺角紙張 63"/>
          <p:cNvSpPr/>
          <p:nvPr/>
        </p:nvSpPr>
        <p:spPr>
          <a:xfrm>
            <a:off x="671395" y="3091837"/>
            <a:ext cx="1828800" cy="889098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看了這部電影覺得很高興 </a:t>
            </a:r>
            <a:r>
              <a:rPr lang="en-US" altLang="zh-TW" dirty="0"/>
              <a:t>…….</a:t>
            </a:r>
            <a:endParaRPr lang="zh-TW" altLang="en-US" dirty="0"/>
          </a:p>
        </p:txBody>
      </p:sp>
      <p:sp>
        <p:nvSpPr>
          <p:cNvPr id="65" name="摺角紙張 64"/>
          <p:cNvSpPr/>
          <p:nvPr/>
        </p:nvSpPr>
        <p:spPr>
          <a:xfrm>
            <a:off x="2764966" y="3108271"/>
            <a:ext cx="1828800" cy="889098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這部電影太糟了</a:t>
            </a:r>
            <a:endParaRPr lang="en-US" altLang="zh-TW" dirty="0"/>
          </a:p>
          <a:p>
            <a:pPr algn="ctr"/>
            <a:r>
              <a:rPr lang="en-US" altLang="zh-TW" dirty="0"/>
              <a:t>…….</a:t>
            </a:r>
            <a:endParaRPr lang="zh-TW" altLang="en-US" dirty="0"/>
          </a:p>
        </p:txBody>
      </p:sp>
      <p:sp>
        <p:nvSpPr>
          <p:cNvPr id="66" name="摺角紙張 65"/>
          <p:cNvSpPr/>
          <p:nvPr/>
        </p:nvSpPr>
        <p:spPr>
          <a:xfrm>
            <a:off x="4869414" y="3091837"/>
            <a:ext cx="1828800" cy="889098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這部電影很棒 </a:t>
            </a:r>
            <a:r>
              <a:rPr lang="en-US" altLang="zh-TW" dirty="0"/>
              <a:t>…….</a:t>
            </a:r>
            <a:endParaRPr lang="zh-TW" altLang="en-US" dirty="0"/>
          </a:p>
        </p:txBody>
      </p:sp>
      <p:sp>
        <p:nvSpPr>
          <p:cNvPr id="67" name="文字方塊 66"/>
          <p:cNvSpPr txBox="1"/>
          <p:nvPr/>
        </p:nvSpPr>
        <p:spPr>
          <a:xfrm>
            <a:off x="557524" y="4005492"/>
            <a:ext cx="214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Positive (</a:t>
            </a:r>
            <a:r>
              <a:rPr lang="zh-TW" altLang="en-US" sz="2400" dirty="0">
                <a:solidFill>
                  <a:srgbClr val="FF0000"/>
                </a:solidFill>
              </a:rPr>
              <a:t>正雷</a:t>
            </a:r>
            <a:r>
              <a:rPr lang="en-US" altLang="zh-TW" sz="2400" dirty="0">
                <a:solidFill>
                  <a:srgbClr val="FF0000"/>
                </a:solidFill>
              </a:rPr>
              <a:t>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2635290" y="4005491"/>
            <a:ext cx="214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Negative (</a:t>
            </a:r>
            <a:r>
              <a:rPr lang="zh-TW" altLang="en-US" sz="2400" dirty="0">
                <a:solidFill>
                  <a:srgbClr val="0000FF"/>
                </a:solidFill>
              </a:rPr>
              <a:t>負雷</a:t>
            </a:r>
            <a:r>
              <a:rPr lang="en-US" altLang="zh-TW" sz="2400" dirty="0">
                <a:solidFill>
                  <a:srgbClr val="0000FF"/>
                </a:solidFill>
              </a:rPr>
              <a:t>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4869414" y="4008657"/>
            <a:ext cx="214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Positive (</a:t>
            </a:r>
            <a:r>
              <a:rPr lang="zh-TW" altLang="en-US" sz="2400" dirty="0">
                <a:solidFill>
                  <a:srgbClr val="FF0000"/>
                </a:solidFill>
              </a:rPr>
              <a:t>正雷</a:t>
            </a:r>
            <a:r>
              <a:rPr lang="en-US" altLang="zh-TW" sz="2400" dirty="0">
                <a:solidFill>
                  <a:srgbClr val="FF0000"/>
                </a:solidFill>
              </a:rPr>
              <a:t>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4160963" y="6072139"/>
            <a:ext cx="110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9710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  <p:bldP spid="19" grpId="0" animBg="1"/>
      <p:bldP spid="20" grpId="0" animBg="1"/>
      <p:bldP spid="21" grpId="0" animBg="1"/>
      <p:bldP spid="22" grpId="0" animBg="1"/>
      <p:bldP spid="42" grpId="0"/>
      <p:bldP spid="46" grpId="0"/>
      <p:bldP spid="47" grpId="0" animBg="1"/>
      <p:bldP spid="50" grpId="0"/>
      <p:bldP spid="51" grpId="0"/>
      <p:bldP spid="52" grpId="0"/>
      <p:bldP spid="53" grpId="0"/>
      <p:bldP spid="54" grpId="0"/>
      <p:bldP spid="59" grpId="0"/>
      <p:bldP spid="60" grpId="0"/>
      <p:bldP spid="61" grpId="0"/>
      <p:bldP spid="62" grpId="0"/>
      <p:bldP spid="63" grpId="0"/>
      <p:bldP spid="64" grpId="0" animBg="1"/>
      <p:bldP spid="65" grpId="0" animBg="1"/>
      <p:bldP spid="66" grpId="0" animBg="1"/>
      <p:bldP spid="67" grpId="0"/>
      <p:bldP spid="68" grpId="0"/>
      <p:bldP spid="69" grpId="0"/>
      <p:bldP spid="70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Many to one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Input is a vector sequence, but output is only one vector</a:t>
            </a:r>
            <a:endParaRPr lang="zh-TW" altLang="en-US" sz="2400" b="1" i="1" u="sng" dirty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45194" y="2766207"/>
            <a:ext cx="1958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Key Term </a:t>
            </a:r>
          </a:p>
          <a:p>
            <a:pPr algn="ctr"/>
            <a:r>
              <a:rPr lang="en-US" altLang="zh-TW" sz="2400" b="1" i="1" u="sng" dirty="0"/>
              <a:t>Extraction</a:t>
            </a:r>
            <a:endParaRPr lang="zh-TW" altLang="en-US" sz="2400" b="1" i="1" u="sng" dirty="0"/>
          </a:p>
        </p:txBody>
      </p:sp>
      <p:sp>
        <p:nvSpPr>
          <p:cNvPr id="5" name="矩形 4"/>
          <p:cNvSpPr/>
          <p:nvPr/>
        </p:nvSpPr>
        <p:spPr>
          <a:xfrm>
            <a:off x="5474797" y="860361"/>
            <a:ext cx="304055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73" eaLnBrk="0" hangingPunct="0"/>
            <a:r>
              <a:rPr kumimoji="1" lang="en-US" altLang="zh-TW" sz="1500" dirty="0">
                <a:solidFill>
                  <a:srgbClr val="0000FF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[Shen &amp; Lee, </a:t>
            </a:r>
            <a:r>
              <a:rPr kumimoji="1" lang="en-US" altLang="zh-TW" sz="1500" dirty="0" err="1">
                <a:solidFill>
                  <a:srgbClr val="0000FF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Interspeech</a:t>
            </a:r>
            <a:r>
              <a:rPr kumimoji="1" lang="en-US" altLang="zh-TW" sz="1500" dirty="0">
                <a:solidFill>
                  <a:srgbClr val="0000FF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16] </a:t>
            </a:r>
          </a:p>
        </p:txBody>
      </p:sp>
      <p:cxnSp>
        <p:nvCxnSpPr>
          <p:cNvPr id="6" name="直線箭頭接點 74"/>
          <p:cNvCxnSpPr/>
          <p:nvPr/>
        </p:nvCxnSpPr>
        <p:spPr>
          <a:xfrm>
            <a:off x="4137688" y="4760336"/>
            <a:ext cx="0" cy="48289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向下箭號 132"/>
          <p:cNvSpPr/>
          <p:nvPr/>
        </p:nvSpPr>
        <p:spPr>
          <a:xfrm rot="16200000">
            <a:off x="2859138" y="4549328"/>
            <a:ext cx="296619" cy="330988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73" eaLnBrk="0" hangingPunct="0"/>
            <a:endParaRPr kumimoji="1" lang="zh-TW" altLang="en-US" sz="1500">
              <a:solidFill>
                <a:prstClr val="black"/>
              </a:solidFill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193039" y="5837503"/>
            <a:ext cx="2385608" cy="578044"/>
            <a:chOff x="2150526" y="6006369"/>
            <a:chExt cx="3180810" cy="770726"/>
          </a:xfrm>
        </p:grpSpPr>
        <p:cxnSp>
          <p:nvCxnSpPr>
            <p:cNvPr id="9" name="直線箭頭接點 40"/>
            <p:cNvCxnSpPr/>
            <p:nvPr/>
          </p:nvCxnSpPr>
          <p:spPr>
            <a:xfrm>
              <a:off x="2395106" y="6203039"/>
              <a:ext cx="2676447" cy="147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2150526" y="6452061"/>
              <a:ext cx="3180810" cy="325034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5"/>
            </a:lnRef>
            <a:fillRef idx="1003">
              <a:schemeClr val="lt2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3" eaLnBrk="0" hangingPunct="0"/>
              <a:r>
                <a:rPr kumimoji="1" lang="el-GR" altLang="zh-TW" sz="1125" dirty="0">
                  <a:solidFill>
                    <a:sysClr val="windowText" lastClr="000000"/>
                  </a:solidFill>
                </a:rPr>
                <a:t>α</a:t>
              </a:r>
              <a:r>
                <a:rPr kumimoji="1" lang="en-US" altLang="zh-TW" sz="1125" baseline="-25000" dirty="0">
                  <a:solidFill>
                    <a:sysClr val="windowText" lastClr="000000"/>
                  </a:solidFill>
                </a:rPr>
                <a:t>1</a:t>
              </a:r>
              <a:r>
                <a:rPr kumimoji="1" lang="en-US" altLang="zh-TW" sz="1125" dirty="0">
                  <a:solidFill>
                    <a:sysClr val="windowText" lastClr="000000"/>
                  </a:solidFill>
                </a:rPr>
                <a:t>      </a:t>
              </a:r>
              <a:r>
                <a:rPr kumimoji="1" lang="el-GR" altLang="zh-TW" sz="1125" dirty="0">
                  <a:solidFill>
                    <a:sysClr val="windowText" lastClr="000000"/>
                  </a:solidFill>
                </a:rPr>
                <a:t>α</a:t>
              </a:r>
              <a:r>
                <a:rPr kumimoji="1" lang="en-US" altLang="zh-TW" sz="1125" baseline="-25000" dirty="0">
                  <a:solidFill>
                    <a:sysClr val="windowText" lastClr="000000"/>
                  </a:solidFill>
                </a:rPr>
                <a:t>2</a:t>
              </a:r>
              <a:r>
                <a:rPr kumimoji="1" lang="en-US" altLang="zh-TW" sz="1125" dirty="0">
                  <a:solidFill>
                    <a:sysClr val="windowText" lastClr="000000"/>
                  </a:solidFill>
                </a:rPr>
                <a:t>       </a:t>
              </a:r>
              <a:r>
                <a:rPr kumimoji="1" lang="el-GR" altLang="zh-TW" sz="1125" dirty="0">
                  <a:solidFill>
                    <a:sysClr val="windowText" lastClr="000000"/>
                  </a:solidFill>
                </a:rPr>
                <a:t>α</a:t>
              </a:r>
              <a:r>
                <a:rPr kumimoji="1" lang="en-US" altLang="zh-TW" sz="1125" baseline="-25000" dirty="0">
                  <a:solidFill>
                    <a:sysClr val="windowText" lastClr="000000"/>
                  </a:solidFill>
                </a:rPr>
                <a:t>3</a:t>
              </a:r>
              <a:r>
                <a:rPr kumimoji="1" lang="en-US" altLang="zh-TW" sz="1125" dirty="0">
                  <a:solidFill>
                    <a:sysClr val="windowText" lastClr="000000"/>
                  </a:solidFill>
                </a:rPr>
                <a:t>       </a:t>
              </a:r>
              <a:r>
                <a:rPr kumimoji="1" lang="el-GR" altLang="zh-TW" sz="1125" dirty="0">
                  <a:solidFill>
                    <a:sysClr val="windowText" lastClr="000000"/>
                  </a:solidFill>
                </a:rPr>
                <a:t>α</a:t>
              </a:r>
              <a:r>
                <a:rPr kumimoji="1" lang="en-US" altLang="zh-TW" sz="1125" baseline="-25000" dirty="0">
                  <a:solidFill>
                    <a:sysClr val="windowText" lastClr="000000"/>
                  </a:solidFill>
                </a:rPr>
                <a:t>4</a:t>
              </a:r>
              <a:r>
                <a:rPr kumimoji="1" lang="en-US" altLang="zh-TW" sz="1125" dirty="0">
                  <a:solidFill>
                    <a:sysClr val="windowText" lastClr="000000"/>
                  </a:solidFill>
                </a:rPr>
                <a:t>       …       </a:t>
              </a:r>
              <a:r>
                <a:rPr kumimoji="1" lang="el-GR" altLang="zh-TW" sz="1125" dirty="0">
                  <a:solidFill>
                    <a:sysClr val="windowText" lastClr="000000"/>
                  </a:solidFill>
                </a:rPr>
                <a:t>α</a:t>
              </a:r>
              <a:r>
                <a:rPr kumimoji="1" lang="en-US" altLang="zh-TW" sz="1125" baseline="-25000" dirty="0">
                  <a:solidFill>
                    <a:sysClr val="windowText" lastClr="000000"/>
                  </a:solidFill>
                </a:rPr>
                <a:t>T</a:t>
              </a:r>
              <a:r>
                <a:rPr kumimoji="1" lang="en-US" altLang="zh-TW" sz="1125" dirty="0">
                  <a:solidFill>
                    <a:sysClr val="windowText" lastClr="000000"/>
                  </a:solidFill>
                </a:rPr>
                <a:t> </a:t>
              </a:r>
              <a:endParaRPr kumimoji="1" lang="zh-TW" altLang="en-US" sz="1125" baseline="-25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1" name="直線箭頭接點 77"/>
            <p:cNvCxnSpPr/>
            <p:nvPr/>
          </p:nvCxnSpPr>
          <p:spPr>
            <a:xfrm>
              <a:off x="2299056" y="6006369"/>
              <a:ext cx="0" cy="4456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箭頭接點 78"/>
            <p:cNvCxnSpPr/>
            <p:nvPr/>
          </p:nvCxnSpPr>
          <p:spPr>
            <a:xfrm>
              <a:off x="2858522" y="6006369"/>
              <a:ext cx="0" cy="4456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箭頭接點 79"/>
            <p:cNvCxnSpPr/>
            <p:nvPr/>
          </p:nvCxnSpPr>
          <p:spPr>
            <a:xfrm>
              <a:off x="3417987" y="6006369"/>
              <a:ext cx="1005" cy="4456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箭頭接點 80"/>
            <p:cNvCxnSpPr/>
            <p:nvPr/>
          </p:nvCxnSpPr>
          <p:spPr>
            <a:xfrm>
              <a:off x="3977453" y="6006369"/>
              <a:ext cx="1005" cy="4456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箭頭接點 81"/>
            <p:cNvCxnSpPr/>
            <p:nvPr/>
          </p:nvCxnSpPr>
          <p:spPr>
            <a:xfrm>
              <a:off x="5167603" y="6006369"/>
              <a:ext cx="1005" cy="4456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群組 15"/>
            <p:cNvGrpSpPr/>
            <p:nvPr/>
          </p:nvGrpSpPr>
          <p:grpSpPr>
            <a:xfrm rot="10800000" flipH="1">
              <a:off x="2203006" y="6106990"/>
              <a:ext cx="192100" cy="192099"/>
              <a:chOff x="14020800" y="9214338"/>
              <a:chExt cx="914400" cy="914400"/>
            </a:xfrm>
            <a:solidFill>
              <a:schemeClr val="bg1"/>
            </a:solidFill>
          </p:grpSpPr>
          <p:sp>
            <p:nvSpPr>
              <p:cNvPr id="29" name="橢圓 28"/>
              <p:cNvSpPr/>
              <p:nvPr/>
            </p:nvSpPr>
            <p:spPr>
              <a:xfrm>
                <a:off x="14020800" y="9214338"/>
                <a:ext cx="914400" cy="9144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3" eaLnBrk="0" hangingPunct="0"/>
                <a:endParaRPr kumimoji="1" lang="zh-TW" altLang="en-US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14291680" y="9485218"/>
                <a:ext cx="372640" cy="3726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3" eaLnBrk="0" hangingPunct="0"/>
                <a:endParaRPr kumimoji="1" lang="zh-TW" altLang="en-US" sz="15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群組 16"/>
            <p:cNvGrpSpPr/>
            <p:nvPr/>
          </p:nvGrpSpPr>
          <p:grpSpPr>
            <a:xfrm rot="10800000" flipH="1">
              <a:off x="2761668" y="6106990"/>
              <a:ext cx="192100" cy="192099"/>
              <a:chOff x="14020800" y="9214338"/>
              <a:chExt cx="914400" cy="914400"/>
            </a:xfrm>
            <a:solidFill>
              <a:schemeClr val="bg1"/>
            </a:solidFill>
          </p:grpSpPr>
          <p:sp>
            <p:nvSpPr>
              <p:cNvPr id="27" name="橢圓 26"/>
              <p:cNvSpPr/>
              <p:nvPr/>
            </p:nvSpPr>
            <p:spPr>
              <a:xfrm>
                <a:off x="14020800" y="9214338"/>
                <a:ext cx="914400" cy="9144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3" eaLnBrk="0" hangingPunct="0"/>
                <a:endParaRPr kumimoji="1" lang="zh-TW" altLang="en-US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橢圓 27"/>
              <p:cNvSpPr/>
              <p:nvPr/>
            </p:nvSpPr>
            <p:spPr>
              <a:xfrm>
                <a:off x="14291680" y="9485218"/>
                <a:ext cx="372640" cy="3726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3" eaLnBrk="0" hangingPunct="0"/>
                <a:endParaRPr kumimoji="1" lang="zh-TW" altLang="en-US" sz="15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8" name="群組 17"/>
            <p:cNvGrpSpPr/>
            <p:nvPr/>
          </p:nvGrpSpPr>
          <p:grpSpPr>
            <a:xfrm rot="10800000" flipH="1">
              <a:off x="3321133" y="6108462"/>
              <a:ext cx="192100" cy="192099"/>
              <a:chOff x="14020800" y="9214338"/>
              <a:chExt cx="914400" cy="914400"/>
            </a:xfrm>
            <a:solidFill>
              <a:schemeClr val="bg1"/>
            </a:solidFill>
          </p:grpSpPr>
          <p:sp>
            <p:nvSpPr>
              <p:cNvPr id="25" name="橢圓 24"/>
              <p:cNvSpPr/>
              <p:nvPr/>
            </p:nvSpPr>
            <p:spPr>
              <a:xfrm>
                <a:off x="14020800" y="9214338"/>
                <a:ext cx="914400" cy="9144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3" eaLnBrk="0" hangingPunct="0"/>
                <a:endParaRPr kumimoji="1" lang="zh-TW" altLang="en-US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橢圓 25"/>
              <p:cNvSpPr/>
              <p:nvPr/>
            </p:nvSpPr>
            <p:spPr>
              <a:xfrm>
                <a:off x="14291680" y="9485218"/>
                <a:ext cx="372640" cy="3726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3" eaLnBrk="0" hangingPunct="0"/>
                <a:endParaRPr kumimoji="1" lang="zh-TW" altLang="en-US" sz="15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9" name="群組 18"/>
            <p:cNvGrpSpPr/>
            <p:nvPr/>
          </p:nvGrpSpPr>
          <p:grpSpPr>
            <a:xfrm rot="10800000" flipH="1">
              <a:off x="3880664" y="6108462"/>
              <a:ext cx="192100" cy="192099"/>
              <a:chOff x="14020800" y="9214338"/>
              <a:chExt cx="914400" cy="914400"/>
            </a:xfrm>
            <a:solidFill>
              <a:schemeClr val="bg1"/>
            </a:solidFill>
          </p:grpSpPr>
          <p:sp>
            <p:nvSpPr>
              <p:cNvPr id="23" name="橢圓 22"/>
              <p:cNvSpPr/>
              <p:nvPr/>
            </p:nvSpPr>
            <p:spPr>
              <a:xfrm>
                <a:off x="14020800" y="9214338"/>
                <a:ext cx="914400" cy="9144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3" eaLnBrk="0" hangingPunct="0"/>
                <a:endParaRPr kumimoji="1" lang="zh-TW" altLang="en-US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橢圓 23"/>
              <p:cNvSpPr/>
              <p:nvPr/>
            </p:nvSpPr>
            <p:spPr>
              <a:xfrm>
                <a:off x="14291680" y="9485218"/>
                <a:ext cx="372640" cy="3726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3" eaLnBrk="0" hangingPunct="0"/>
                <a:endParaRPr kumimoji="1" lang="zh-TW" altLang="en-US" sz="15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" name="群組 19"/>
            <p:cNvGrpSpPr/>
            <p:nvPr/>
          </p:nvGrpSpPr>
          <p:grpSpPr>
            <a:xfrm rot="10800000" flipH="1">
              <a:off x="5071553" y="6108462"/>
              <a:ext cx="192100" cy="192099"/>
              <a:chOff x="14020800" y="9214338"/>
              <a:chExt cx="914400" cy="914400"/>
            </a:xfrm>
            <a:solidFill>
              <a:schemeClr val="bg1"/>
            </a:solidFill>
          </p:grpSpPr>
          <p:sp>
            <p:nvSpPr>
              <p:cNvPr id="21" name="橢圓 20"/>
              <p:cNvSpPr/>
              <p:nvPr/>
            </p:nvSpPr>
            <p:spPr>
              <a:xfrm>
                <a:off x="14020800" y="9214338"/>
                <a:ext cx="914400" cy="914400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3" eaLnBrk="0" hangingPunct="0"/>
                <a:endParaRPr kumimoji="1" lang="zh-TW" altLang="en-US" sz="15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橢圓 21"/>
              <p:cNvSpPr/>
              <p:nvPr/>
            </p:nvSpPr>
            <p:spPr>
              <a:xfrm>
                <a:off x="14291680" y="9485218"/>
                <a:ext cx="372640" cy="3726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3" eaLnBrk="0" hangingPunct="0"/>
                <a:endParaRPr kumimoji="1" lang="zh-TW" altLang="en-US" sz="15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1" name="矩形 30"/>
          <p:cNvSpPr/>
          <p:nvPr/>
        </p:nvSpPr>
        <p:spPr>
          <a:xfrm>
            <a:off x="6083711" y="5349468"/>
            <a:ext cx="1928614" cy="243776"/>
          </a:xfrm>
          <a:prstGeom prst="rect">
            <a:avLst/>
          </a:prstGeom>
          <a:gradFill>
            <a:gsLst>
              <a:gs pos="0">
                <a:schemeClr val="tx2">
                  <a:lumMod val="9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45000" t="65000" r="125000" b="100000"/>
            </a:path>
          </a:gradFill>
          <a:ln w="28575">
            <a:solidFill>
              <a:schemeClr val="bg2"/>
            </a:solidFill>
          </a:ln>
        </p:spPr>
        <p:style>
          <a:lnRef idx="1">
            <a:schemeClr val="accent5"/>
          </a:lnRef>
          <a:fillRef idx="1003">
            <a:schemeClr val="lt2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 defTabSz="685773" eaLnBrk="0" hangingPunct="0"/>
            <a:r>
              <a:rPr kumimoji="1" lang="el-GR" altLang="zh-TW" sz="1500" dirty="0">
                <a:solidFill>
                  <a:prstClr val="white"/>
                </a:solidFill>
              </a:rPr>
              <a:t>Σα</a:t>
            </a:r>
            <a:r>
              <a:rPr kumimoji="1" lang="en-US" altLang="zh-TW" sz="1500" baseline="-25000" dirty="0" err="1">
                <a:solidFill>
                  <a:prstClr val="white"/>
                </a:solidFill>
              </a:rPr>
              <a:t>i</a:t>
            </a:r>
            <a:r>
              <a:rPr kumimoji="1" lang="en-US" altLang="zh-TW" sz="1500" dirty="0" err="1">
                <a:solidFill>
                  <a:prstClr val="white"/>
                </a:solidFill>
              </a:rPr>
              <a:t>V</a:t>
            </a:r>
            <a:r>
              <a:rPr kumimoji="1" lang="en-US" altLang="zh-TW" sz="1500" baseline="-25000" dirty="0" err="1">
                <a:solidFill>
                  <a:prstClr val="white"/>
                </a:solidFill>
              </a:rPr>
              <a:t>i</a:t>
            </a:r>
            <a:endParaRPr kumimoji="1" lang="en-US" altLang="zh-TW" sz="1500" baseline="-25000" dirty="0">
              <a:solidFill>
                <a:prstClr val="white"/>
              </a:solidFill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3103922" y="4592291"/>
            <a:ext cx="2552443" cy="168058"/>
            <a:chOff x="2031701" y="4346086"/>
            <a:chExt cx="3403257" cy="224077"/>
          </a:xfrm>
        </p:grpSpPr>
        <p:sp>
          <p:nvSpPr>
            <p:cNvPr id="33" name="矩形 32"/>
            <p:cNvSpPr/>
            <p:nvPr/>
          </p:nvSpPr>
          <p:spPr>
            <a:xfrm>
              <a:off x="3710098" y="4381884"/>
              <a:ext cx="534710" cy="1882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black"/>
                  </a:solidFill>
                </a:rPr>
                <a:t>x</a:t>
              </a:r>
              <a:r>
                <a:rPr kumimoji="1" lang="en-US" altLang="zh-TW" sz="1500" baseline="-25000" dirty="0">
                  <a:solidFill>
                    <a:prstClr val="black"/>
                  </a:solidFill>
                </a:rPr>
                <a:t>4</a:t>
              </a:r>
              <a:endParaRPr kumimoji="1" lang="zh-TW" altLang="en-US" sz="1500" baseline="-25000" dirty="0">
                <a:solidFill>
                  <a:prstClr val="black"/>
                </a:solidFill>
              </a:endParaRPr>
            </a:p>
          </p:txBody>
        </p:sp>
        <p:grpSp>
          <p:nvGrpSpPr>
            <p:cNvPr id="34" name="群組 33"/>
            <p:cNvGrpSpPr/>
            <p:nvPr/>
          </p:nvGrpSpPr>
          <p:grpSpPr>
            <a:xfrm>
              <a:off x="2031701" y="4346086"/>
              <a:ext cx="3403257" cy="224077"/>
              <a:chOff x="2031701" y="4346086"/>
              <a:chExt cx="3403257" cy="224077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3150632" y="4381884"/>
                <a:ext cx="534710" cy="1882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 defTabSz="685773" eaLnBrk="0" hangingPunct="0"/>
                <a:r>
                  <a:rPr kumimoji="1" lang="en-US" altLang="zh-TW" sz="1500" dirty="0">
                    <a:solidFill>
                      <a:prstClr val="black"/>
                    </a:solidFill>
                  </a:rPr>
                  <a:t>x</a:t>
                </a:r>
                <a:r>
                  <a:rPr kumimoji="1" lang="en-US" altLang="zh-TW" sz="1500" baseline="-25000" dirty="0">
                    <a:solidFill>
                      <a:prstClr val="black"/>
                    </a:solidFill>
                  </a:rPr>
                  <a:t>3</a:t>
                </a:r>
                <a:endParaRPr kumimoji="1" lang="zh-TW" altLang="en-US" sz="1500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2591167" y="4381884"/>
                <a:ext cx="534710" cy="1882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 defTabSz="685773" eaLnBrk="0" hangingPunct="0"/>
                <a:r>
                  <a:rPr kumimoji="1" lang="en-US" altLang="zh-TW" sz="1500" dirty="0">
                    <a:solidFill>
                      <a:prstClr val="black"/>
                    </a:solidFill>
                  </a:rPr>
                  <a:t>x</a:t>
                </a:r>
                <a:r>
                  <a:rPr kumimoji="1" lang="en-US" altLang="zh-TW" sz="1500" baseline="-25000" dirty="0">
                    <a:solidFill>
                      <a:prstClr val="black"/>
                    </a:solidFill>
                  </a:rPr>
                  <a:t>2</a:t>
                </a:r>
                <a:endParaRPr kumimoji="1" lang="zh-TW" altLang="en-US" sz="1500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2031701" y="4381884"/>
                <a:ext cx="534710" cy="1882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 defTabSz="685773" eaLnBrk="0" hangingPunct="0"/>
                <a:r>
                  <a:rPr kumimoji="1" lang="en-US" altLang="zh-TW" sz="1500" dirty="0">
                    <a:solidFill>
                      <a:prstClr val="black"/>
                    </a:solidFill>
                  </a:rPr>
                  <a:t>x</a:t>
                </a:r>
                <a:r>
                  <a:rPr kumimoji="1" lang="en-US" altLang="zh-TW" sz="1500" baseline="-25000" dirty="0">
                    <a:solidFill>
                      <a:prstClr val="black"/>
                    </a:solidFill>
                  </a:rPr>
                  <a:t>1</a:t>
                </a:r>
                <a:endParaRPr kumimoji="1" lang="zh-TW" altLang="en-US" sz="1500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4900248" y="4381884"/>
                <a:ext cx="534710" cy="1882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 defTabSz="685773" eaLnBrk="0" hangingPunct="0"/>
                <a:r>
                  <a:rPr kumimoji="1" lang="en-US" altLang="zh-TW" sz="1500" dirty="0" err="1">
                    <a:solidFill>
                      <a:prstClr val="black"/>
                    </a:solidFill>
                  </a:rPr>
                  <a:t>x</a:t>
                </a:r>
                <a:r>
                  <a:rPr kumimoji="1" lang="en-US" altLang="zh-TW" sz="1500" baseline="-25000" dirty="0" err="1">
                    <a:solidFill>
                      <a:prstClr val="black"/>
                    </a:solidFill>
                  </a:rPr>
                  <a:t>T</a:t>
                </a:r>
                <a:endParaRPr kumimoji="1" lang="zh-TW" altLang="en-US" sz="1500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4301986" y="4346086"/>
                <a:ext cx="534710" cy="1931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73" eaLnBrk="0" hangingPunct="0"/>
                <a:r>
                  <a:rPr kumimoji="1" lang="en-US" altLang="zh-TW" sz="1500" b="1" dirty="0">
                    <a:solidFill>
                      <a:prstClr val="black"/>
                    </a:solidFill>
                  </a:rPr>
                  <a:t>…</a:t>
                </a:r>
                <a:endParaRPr kumimoji="1" lang="zh-TW" altLang="en-US" sz="1500" b="1" baseline="-250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0" name="群組 39"/>
          <p:cNvGrpSpPr/>
          <p:nvPr/>
        </p:nvGrpSpPr>
        <p:grpSpPr>
          <a:xfrm>
            <a:off x="3119416" y="4760336"/>
            <a:ext cx="2551840" cy="1077150"/>
            <a:chOff x="2052361" y="4570163"/>
            <a:chExt cx="3402453" cy="1436205"/>
          </a:xfrm>
        </p:grpSpPr>
        <p:sp>
          <p:nvSpPr>
            <p:cNvPr id="41" name="矩形 40"/>
            <p:cNvSpPr/>
            <p:nvPr/>
          </p:nvSpPr>
          <p:spPr>
            <a:xfrm flipV="1">
              <a:off x="2150526" y="5214020"/>
              <a:ext cx="297061" cy="792348"/>
            </a:xfrm>
            <a:prstGeom prst="rect">
              <a:avLst/>
            </a:prstGeom>
            <a:gradFill flip="none" rotWithShape="1">
              <a:gsLst>
                <a:gs pos="0">
                  <a:srgbClr val="DDB3B6"/>
                </a:gs>
                <a:gs pos="62000">
                  <a:srgbClr val="DDB3B6"/>
                </a:gs>
                <a:gs pos="100000">
                  <a:srgbClr val="DD797C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DD797C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 dirty="0">
                <a:solidFill>
                  <a:prstClr val="black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flipV="1">
              <a:off x="2709991" y="5214020"/>
              <a:ext cx="297061" cy="792348"/>
            </a:xfrm>
            <a:prstGeom prst="rect">
              <a:avLst/>
            </a:prstGeom>
            <a:gradFill flip="none" rotWithShape="1">
              <a:gsLst>
                <a:gs pos="0">
                  <a:srgbClr val="DDB3B6"/>
                </a:gs>
                <a:gs pos="62000">
                  <a:srgbClr val="DDB3B6"/>
                </a:gs>
                <a:gs pos="100000">
                  <a:srgbClr val="DD797C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DD797C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 flipV="1">
              <a:off x="3269457" y="5214020"/>
              <a:ext cx="297061" cy="792348"/>
            </a:xfrm>
            <a:prstGeom prst="rect">
              <a:avLst/>
            </a:prstGeom>
            <a:gradFill flip="none" rotWithShape="1">
              <a:gsLst>
                <a:gs pos="0">
                  <a:srgbClr val="DDB3B6"/>
                </a:gs>
                <a:gs pos="62000">
                  <a:srgbClr val="DDB3B6"/>
                </a:gs>
                <a:gs pos="100000">
                  <a:srgbClr val="DD797C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DD797C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 flipV="1">
              <a:off x="3828922" y="5214020"/>
              <a:ext cx="297061" cy="792348"/>
            </a:xfrm>
            <a:prstGeom prst="rect">
              <a:avLst/>
            </a:prstGeom>
            <a:gradFill flip="none" rotWithShape="1">
              <a:gsLst>
                <a:gs pos="0">
                  <a:srgbClr val="DDB3B6"/>
                </a:gs>
                <a:gs pos="62000">
                  <a:srgbClr val="DDB3B6"/>
                </a:gs>
                <a:gs pos="100000">
                  <a:srgbClr val="DD797C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DD797C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 flipV="1">
              <a:off x="5019073" y="5214020"/>
              <a:ext cx="297061" cy="792348"/>
            </a:xfrm>
            <a:prstGeom prst="rect">
              <a:avLst/>
            </a:prstGeom>
            <a:gradFill flip="none" rotWithShape="1">
              <a:gsLst>
                <a:gs pos="0">
                  <a:srgbClr val="DDB3B6"/>
                </a:gs>
                <a:gs pos="62000">
                  <a:srgbClr val="DDB3B6"/>
                </a:gs>
                <a:gs pos="100000">
                  <a:srgbClr val="DD797C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DD797C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 flipV="1">
              <a:off x="4301986" y="5550253"/>
              <a:ext cx="534710" cy="1931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3" eaLnBrk="0" hangingPunct="0"/>
              <a:r>
                <a:rPr kumimoji="1" lang="en-US" altLang="zh-TW" sz="1500" b="1" dirty="0">
                  <a:solidFill>
                    <a:prstClr val="black"/>
                  </a:solidFill>
                </a:rPr>
                <a:t>…</a:t>
              </a:r>
              <a:endParaRPr kumimoji="1" lang="zh-TW" altLang="en-US" sz="1500" b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3169684" y="5436538"/>
              <a:ext cx="534710" cy="310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black"/>
                  </a:solidFill>
                </a:rPr>
                <a:t>V</a:t>
              </a:r>
              <a:r>
                <a:rPr kumimoji="1" lang="en-US" altLang="zh-TW" sz="1500" baseline="-25000" dirty="0">
                  <a:solidFill>
                    <a:prstClr val="black"/>
                  </a:solidFill>
                </a:rPr>
                <a:t>3</a:t>
              </a:r>
              <a:endParaRPr kumimoji="1" lang="zh-TW" altLang="en-US" sz="15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611023" y="5436538"/>
              <a:ext cx="534710" cy="310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black"/>
                  </a:solidFill>
                </a:rPr>
                <a:t>V</a:t>
              </a:r>
              <a:r>
                <a:rPr kumimoji="1" lang="en-US" altLang="zh-TW" sz="1500" baseline="-25000" dirty="0">
                  <a:solidFill>
                    <a:prstClr val="black"/>
                  </a:solidFill>
                </a:rPr>
                <a:t>2</a:t>
              </a:r>
              <a:endParaRPr kumimoji="1" lang="zh-TW" altLang="en-US" sz="15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052361" y="5436538"/>
              <a:ext cx="534710" cy="310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black"/>
                  </a:solidFill>
                </a:rPr>
                <a:t>V</a:t>
              </a:r>
              <a:r>
                <a:rPr kumimoji="1" lang="en-US" altLang="zh-TW" sz="1500" baseline="-25000" dirty="0">
                  <a:solidFill>
                    <a:prstClr val="black"/>
                  </a:solidFill>
                </a:rPr>
                <a:t>1</a:t>
              </a:r>
              <a:endParaRPr kumimoji="1" lang="zh-TW" altLang="en-US" sz="15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3729954" y="5436538"/>
              <a:ext cx="534710" cy="310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black"/>
                  </a:solidFill>
                </a:rPr>
                <a:t>V</a:t>
              </a:r>
              <a:r>
                <a:rPr kumimoji="1" lang="en-US" altLang="zh-TW" sz="1500" baseline="-25000" dirty="0">
                  <a:solidFill>
                    <a:prstClr val="black"/>
                  </a:solidFill>
                </a:rPr>
                <a:t>4</a:t>
              </a:r>
              <a:endParaRPr kumimoji="1" lang="zh-TW" altLang="en-US" sz="15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920104" y="5436538"/>
              <a:ext cx="534710" cy="310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black"/>
                  </a:solidFill>
                </a:rPr>
                <a:t>V</a:t>
              </a:r>
              <a:r>
                <a:rPr kumimoji="1" lang="en-US" altLang="zh-TW" sz="1500" baseline="-25000" dirty="0">
                  <a:solidFill>
                    <a:prstClr val="black"/>
                  </a:solidFill>
                </a:rPr>
                <a:t>T</a:t>
              </a:r>
              <a:endParaRPr kumimoji="1" lang="zh-TW" altLang="en-US" sz="1500" baseline="-25000" dirty="0">
                <a:solidFill>
                  <a:prstClr val="black"/>
                </a:solidFill>
              </a:endParaRPr>
            </a:p>
          </p:txBody>
        </p:sp>
        <p:cxnSp>
          <p:nvCxnSpPr>
            <p:cNvPr id="52" name="直線箭頭接點 71"/>
            <p:cNvCxnSpPr/>
            <p:nvPr/>
          </p:nvCxnSpPr>
          <p:spPr>
            <a:xfrm flipH="1">
              <a:off x="2299056" y="4570163"/>
              <a:ext cx="0" cy="6438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箭頭接點 72"/>
            <p:cNvCxnSpPr/>
            <p:nvPr/>
          </p:nvCxnSpPr>
          <p:spPr>
            <a:xfrm>
              <a:off x="2858522" y="4576199"/>
              <a:ext cx="0" cy="6438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箭頭接點 74"/>
            <p:cNvCxnSpPr/>
            <p:nvPr/>
          </p:nvCxnSpPr>
          <p:spPr>
            <a:xfrm>
              <a:off x="3977453" y="4570163"/>
              <a:ext cx="0" cy="6438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箭頭接點 75"/>
            <p:cNvCxnSpPr/>
            <p:nvPr/>
          </p:nvCxnSpPr>
          <p:spPr>
            <a:xfrm>
              <a:off x="5167603" y="4570163"/>
              <a:ext cx="0" cy="6438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矩形 55"/>
            <p:cNvSpPr/>
            <p:nvPr/>
          </p:nvSpPr>
          <p:spPr>
            <a:xfrm>
              <a:off x="2150526" y="4687268"/>
              <a:ext cx="3165608" cy="302471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black"/>
                  </a:solidFill>
                </a:rPr>
                <a:t>Embedding Layer</a:t>
              </a:r>
              <a:endParaRPr kumimoji="1" lang="zh-TW" altLang="en-US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2950993" y="2514253"/>
            <a:ext cx="2504855" cy="3470753"/>
            <a:chOff x="1827797" y="1575369"/>
            <a:chExt cx="3339807" cy="4627670"/>
          </a:xfrm>
        </p:grpSpPr>
        <p:cxnSp>
          <p:nvCxnSpPr>
            <p:cNvPr id="58" name="肘形接點 97"/>
            <p:cNvCxnSpPr>
              <a:stCxn id="60" idx="2"/>
            </p:cNvCxnSpPr>
            <p:nvPr/>
          </p:nvCxnSpPr>
          <p:spPr>
            <a:xfrm rot="16200000" flipH="1">
              <a:off x="-282405" y="3717629"/>
              <a:ext cx="4607924" cy="362896"/>
            </a:xfrm>
            <a:prstGeom prst="bentConnector3">
              <a:avLst>
                <a:gd name="adj1" fmla="val 100011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肘形接點 109"/>
            <p:cNvCxnSpPr/>
            <p:nvPr/>
          </p:nvCxnSpPr>
          <p:spPr>
            <a:xfrm rot="16200000" flipV="1">
              <a:off x="3440426" y="-2763"/>
              <a:ext cx="139173" cy="3315183"/>
            </a:xfrm>
            <a:prstGeom prst="bentConnector2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矩形 59"/>
            <p:cNvSpPr/>
            <p:nvPr/>
          </p:nvSpPr>
          <p:spPr>
            <a:xfrm>
              <a:off x="1827797" y="1575369"/>
              <a:ext cx="24624" cy="197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white"/>
                </a:solidFill>
              </a:endParaRPr>
            </a:p>
          </p:txBody>
        </p:sp>
      </p:grpSp>
      <p:grpSp>
        <p:nvGrpSpPr>
          <p:cNvPr id="61" name="群組 60"/>
          <p:cNvGrpSpPr/>
          <p:nvPr/>
        </p:nvGrpSpPr>
        <p:grpSpPr>
          <a:xfrm>
            <a:off x="3119416" y="3565705"/>
            <a:ext cx="2551840" cy="1053436"/>
            <a:chOff x="2052361" y="2977304"/>
            <a:chExt cx="3402453" cy="1404581"/>
          </a:xfrm>
        </p:grpSpPr>
        <p:cxnSp>
          <p:nvCxnSpPr>
            <p:cNvPr id="62" name="直線箭頭接點 47"/>
            <p:cNvCxnSpPr/>
            <p:nvPr/>
          </p:nvCxnSpPr>
          <p:spPr>
            <a:xfrm flipH="1" flipV="1">
              <a:off x="2299056" y="3769653"/>
              <a:ext cx="0" cy="6122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箭頭接點 48"/>
            <p:cNvCxnSpPr>
              <a:stCxn id="65" idx="0"/>
            </p:cNvCxnSpPr>
            <p:nvPr/>
          </p:nvCxnSpPr>
          <p:spPr>
            <a:xfrm flipV="1">
              <a:off x="2858522" y="3769653"/>
              <a:ext cx="0" cy="6122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箭頭接點 50"/>
            <p:cNvCxnSpPr>
              <a:stCxn id="64" idx="0"/>
            </p:cNvCxnSpPr>
            <p:nvPr/>
          </p:nvCxnSpPr>
          <p:spPr>
            <a:xfrm flipH="1" flipV="1">
              <a:off x="3417987" y="3769653"/>
              <a:ext cx="0" cy="6122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箭頭接點 51"/>
            <p:cNvCxnSpPr/>
            <p:nvPr/>
          </p:nvCxnSpPr>
          <p:spPr>
            <a:xfrm flipV="1">
              <a:off x="3977453" y="3769653"/>
              <a:ext cx="0" cy="6122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箭頭接點 52"/>
            <p:cNvCxnSpPr/>
            <p:nvPr/>
          </p:nvCxnSpPr>
          <p:spPr>
            <a:xfrm flipV="1">
              <a:off x="5167603" y="3769653"/>
              <a:ext cx="0" cy="6122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 flipV="1">
              <a:off x="2150526" y="2977304"/>
              <a:ext cx="297061" cy="792348"/>
            </a:xfrm>
            <a:prstGeom prst="rect">
              <a:avLst/>
            </a:prstGeom>
            <a:gradFill flip="none" rotWithShape="1">
              <a:gsLst>
                <a:gs pos="0">
                  <a:srgbClr val="DDB3B6"/>
                </a:gs>
                <a:gs pos="62000">
                  <a:srgbClr val="DDB3B6"/>
                </a:gs>
                <a:gs pos="100000">
                  <a:srgbClr val="DD797C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DD797C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 dirty="0">
                <a:solidFill>
                  <a:prstClr val="black"/>
                </a:solidFill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 flipV="1">
              <a:off x="2709991" y="2977304"/>
              <a:ext cx="297061" cy="792348"/>
            </a:xfrm>
            <a:prstGeom prst="rect">
              <a:avLst/>
            </a:prstGeom>
            <a:gradFill flip="none" rotWithShape="1">
              <a:gsLst>
                <a:gs pos="0">
                  <a:srgbClr val="DDB3B6"/>
                </a:gs>
                <a:gs pos="62000">
                  <a:srgbClr val="DDB3B6"/>
                </a:gs>
                <a:gs pos="100000">
                  <a:srgbClr val="DD797C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DD797C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 flipV="1">
              <a:off x="3269457" y="2977304"/>
              <a:ext cx="297061" cy="792348"/>
            </a:xfrm>
            <a:prstGeom prst="rect">
              <a:avLst/>
            </a:prstGeom>
            <a:gradFill flip="none" rotWithShape="1">
              <a:gsLst>
                <a:gs pos="0">
                  <a:srgbClr val="DDB3B6"/>
                </a:gs>
                <a:gs pos="62000">
                  <a:srgbClr val="DDB3B6"/>
                </a:gs>
                <a:gs pos="100000">
                  <a:srgbClr val="DD797C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DD797C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 flipV="1">
              <a:off x="3828922" y="2977304"/>
              <a:ext cx="297061" cy="792348"/>
            </a:xfrm>
            <a:prstGeom prst="rect">
              <a:avLst/>
            </a:prstGeom>
            <a:gradFill flip="none" rotWithShape="1">
              <a:gsLst>
                <a:gs pos="0">
                  <a:srgbClr val="DDB3B6"/>
                </a:gs>
                <a:gs pos="62000">
                  <a:srgbClr val="DDB3B6"/>
                </a:gs>
                <a:gs pos="100000">
                  <a:srgbClr val="DD797C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DD797C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 flipV="1">
              <a:off x="5019073" y="2977304"/>
              <a:ext cx="297061" cy="792348"/>
            </a:xfrm>
            <a:prstGeom prst="rect">
              <a:avLst/>
            </a:prstGeom>
            <a:gradFill flip="none" rotWithShape="1">
              <a:gsLst>
                <a:gs pos="0">
                  <a:srgbClr val="DDB3B6"/>
                </a:gs>
                <a:gs pos="62000">
                  <a:srgbClr val="DDB3B6"/>
                </a:gs>
                <a:gs pos="100000">
                  <a:srgbClr val="DD797C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rgbClr val="DD797C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 flipV="1">
              <a:off x="4301986" y="3313537"/>
              <a:ext cx="534710" cy="1931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3" eaLnBrk="0" hangingPunct="0"/>
              <a:r>
                <a:rPr kumimoji="1" lang="en-US" altLang="zh-TW" sz="1500" b="1" dirty="0">
                  <a:solidFill>
                    <a:prstClr val="black"/>
                  </a:solidFill>
                </a:rPr>
                <a:t>…</a:t>
              </a:r>
              <a:endParaRPr kumimoji="1" lang="zh-TW" altLang="en-US" sz="1500" b="1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3169684" y="3199822"/>
              <a:ext cx="534710" cy="310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black"/>
                  </a:solidFill>
                </a:rPr>
                <a:t>V</a:t>
              </a:r>
              <a:r>
                <a:rPr kumimoji="1" lang="en-US" altLang="zh-TW" sz="1500" baseline="-25000" dirty="0">
                  <a:solidFill>
                    <a:prstClr val="black"/>
                  </a:solidFill>
                </a:rPr>
                <a:t>3</a:t>
              </a:r>
              <a:endParaRPr kumimoji="1" lang="zh-TW" altLang="en-US" sz="15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2611023" y="3199822"/>
              <a:ext cx="534710" cy="310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black"/>
                  </a:solidFill>
                </a:rPr>
                <a:t>V</a:t>
              </a:r>
              <a:r>
                <a:rPr kumimoji="1" lang="en-US" altLang="zh-TW" sz="1500" baseline="-25000" dirty="0">
                  <a:solidFill>
                    <a:prstClr val="black"/>
                  </a:solidFill>
                </a:rPr>
                <a:t>2</a:t>
              </a:r>
              <a:endParaRPr kumimoji="1" lang="zh-TW" altLang="en-US" sz="15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2052361" y="3199822"/>
              <a:ext cx="534710" cy="310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black"/>
                  </a:solidFill>
                </a:rPr>
                <a:t>V</a:t>
              </a:r>
              <a:r>
                <a:rPr kumimoji="1" lang="en-US" altLang="zh-TW" sz="1500" baseline="-25000" dirty="0">
                  <a:solidFill>
                    <a:prstClr val="black"/>
                  </a:solidFill>
                </a:rPr>
                <a:t>1</a:t>
              </a:r>
              <a:endParaRPr kumimoji="1" lang="zh-TW" altLang="en-US" sz="15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729954" y="3199822"/>
              <a:ext cx="534710" cy="310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black"/>
                  </a:solidFill>
                </a:rPr>
                <a:t>V</a:t>
              </a:r>
              <a:r>
                <a:rPr kumimoji="1" lang="en-US" altLang="zh-TW" sz="1500" baseline="-25000" dirty="0">
                  <a:solidFill>
                    <a:prstClr val="black"/>
                  </a:solidFill>
                </a:rPr>
                <a:t>4</a:t>
              </a:r>
              <a:endParaRPr kumimoji="1" lang="zh-TW" altLang="en-US" sz="1500" baseline="-25000" dirty="0">
                <a:solidFill>
                  <a:prstClr val="black"/>
                </a:solidFill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4920104" y="3199822"/>
              <a:ext cx="534710" cy="310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black"/>
                  </a:solidFill>
                </a:rPr>
                <a:t>V</a:t>
              </a:r>
              <a:r>
                <a:rPr kumimoji="1" lang="en-US" altLang="zh-TW" sz="1500" baseline="-25000" dirty="0">
                  <a:solidFill>
                    <a:prstClr val="black"/>
                  </a:solidFill>
                </a:rPr>
                <a:t>T</a:t>
              </a:r>
              <a:endParaRPr kumimoji="1" lang="zh-TW" altLang="en-US" sz="1500" baseline="-25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8" name="群組 77"/>
          <p:cNvGrpSpPr/>
          <p:nvPr/>
        </p:nvGrpSpPr>
        <p:grpSpPr>
          <a:xfrm>
            <a:off x="3193041" y="2446315"/>
            <a:ext cx="2619559" cy="1119393"/>
            <a:chOff x="1935473" y="1484779"/>
            <a:chExt cx="3143471" cy="1492519"/>
          </a:xfrm>
        </p:grpSpPr>
        <p:sp>
          <p:nvSpPr>
            <p:cNvPr id="79" name="矩形 78"/>
            <p:cNvSpPr/>
            <p:nvPr/>
          </p:nvSpPr>
          <p:spPr>
            <a:xfrm>
              <a:off x="1935473" y="1724409"/>
              <a:ext cx="267355" cy="1044375"/>
            </a:xfrm>
            <a:prstGeom prst="rect">
              <a:avLst/>
            </a:prstGeom>
            <a:ln w="254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2438991" y="1724409"/>
              <a:ext cx="267355" cy="1044375"/>
            </a:xfrm>
            <a:prstGeom prst="rect">
              <a:avLst/>
            </a:prstGeom>
            <a:ln w="254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2942511" y="1724409"/>
              <a:ext cx="267355" cy="1044375"/>
            </a:xfrm>
            <a:prstGeom prst="rect">
              <a:avLst/>
            </a:prstGeom>
            <a:ln w="254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3446029" y="1724409"/>
              <a:ext cx="267355" cy="1044375"/>
            </a:xfrm>
            <a:prstGeom prst="rect">
              <a:avLst/>
            </a:prstGeom>
            <a:ln w="254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4517165" y="1724409"/>
              <a:ext cx="267355" cy="1044375"/>
            </a:xfrm>
            <a:prstGeom prst="rect">
              <a:avLst/>
            </a:prstGeom>
            <a:ln w="254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cxnSp>
          <p:nvCxnSpPr>
            <p:cNvPr id="84" name="直線箭頭接點 104"/>
            <p:cNvCxnSpPr/>
            <p:nvPr/>
          </p:nvCxnSpPr>
          <p:spPr>
            <a:xfrm>
              <a:off x="2202828" y="2246596"/>
              <a:ext cx="236164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箭頭接點 105"/>
            <p:cNvCxnSpPr/>
            <p:nvPr/>
          </p:nvCxnSpPr>
          <p:spPr>
            <a:xfrm>
              <a:off x="2706347" y="2246596"/>
              <a:ext cx="236164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箭頭接點 106"/>
            <p:cNvCxnSpPr/>
            <p:nvPr/>
          </p:nvCxnSpPr>
          <p:spPr>
            <a:xfrm>
              <a:off x="3209866" y="2246596"/>
              <a:ext cx="236164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箭頭接點 107"/>
            <p:cNvCxnSpPr/>
            <p:nvPr/>
          </p:nvCxnSpPr>
          <p:spPr>
            <a:xfrm flipV="1">
              <a:off x="3713385" y="2246596"/>
              <a:ext cx="214160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箭頭接點 108"/>
            <p:cNvCxnSpPr/>
            <p:nvPr/>
          </p:nvCxnSpPr>
          <p:spPr>
            <a:xfrm>
              <a:off x="4303004" y="2246596"/>
              <a:ext cx="214160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矩形 88"/>
            <p:cNvSpPr/>
            <p:nvPr/>
          </p:nvSpPr>
          <p:spPr>
            <a:xfrm>
              <a:off x="4551017" y="1484779"/>
              <a:ext cx="527927" cy="2649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773" eaLnBrk="0" hangingPunct="0"/>
              <a:r>
                <a:rPr kumimoji="1" lang="en-US" altLang="zh-TW" sz="1500" b="1" dirty="0">
                  <a:solidFill>
                    <a:prstClr val="black"/>
                  </a:solidFill>
                </a:rPr>
                <a:t>O</a:t>
              </a:r>
              <a:r>
                <a:rPr kumimoji="1" lang="en-US" altLang="zh-TW" sz="1500" b="1" baseline="-25000" dirty="0">
                  <a:solidFill>
                    <a:prstClr val="black"/>
                  </a:solidFill>
                </a:rPr>
                <a:t>T</a:t>
              </a:r>
              <a:endParaRPr kumimoji="1" lang="zh-TW" altLang="en-US" sz="1500" b="1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3871787" y="2118813"/>
              <a:ext cx="481239" cy="193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3" eaLnBrk="0" hangingPunct="0"/>
              <a:r>
                <a:rPr kumimoji="1" lang="en-US" altLang="zh-TW" sz="1500" b="1" dirty="0">
                  <a:solidFill>
                    <a:prstClr val="black"/>
                  </a:solidFill>
                </a:rPr>
                <a:t>…</a:t>
              </a:r>
              <a:endParaRPr kumimoji="1" lang="zh-TW" altLang="en-US" sz="1500" b="1" baseline="-25000" dirty="0">
                <a:solidFill>
                  <a:prstClr val="black"/>
                </a:solidFill>
              </a:endParaRPr>
            </a:p>
          </p:txBody>
        </p:sp>
        <p:cxnSp>
          <p:nvCxnSpPr>
            <p:cNvPr id="91" name="直線箭頭接點 125"/>
            <p:cNvCxnSpPr/>
            <p:nvPr/>
          </p:nvCxnSpPr>
          <p:spPr>
            <a:xfrm flipV="1">
              <a:off x="2572669" y="2768786"/>
              <a:ext cx="0" cy="2085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摺角紙張 129"/>
          <p:cNvSpPr/>
          <p:nvPr/>
        </p:nvSpPr>
        <p:spPr>
          <a:xfrm>
            <a:off x="1516617" y="4150851"/>
            <a:ext cx="943314" cy="846770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 defTabSz="685773" eaLnBrk="0" hangingPunct="0"/>
            <a:endParaRPr kumimoji="1" lang="zh-TW" altLang="en-US" sz="1500" dirty="0">
              <a:solidFill>
                <a:srgbClr val="117EA7"/>
              </a:solidFill>
            </a:endParaRPr>
          </a:p>
        </p:txBody>
      </p:sp>
      <p:sp>
        <p:nvSpPr>
          <p:cNvPr id="93" name="摺角紙張 130"/>
          <p:cNvSpPr/>
          <p:nvPr/>
        </p:nvSpPr>
        <p:spPr>
          <a:xfrm>
            <a:off x="1585257" y="4258518"/>
            <a:ext cx="943314" cy="846770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 defTabSz="685773" eaLnBrk="0" hangingPunct="0"/>
            <a:endParaRPr kumimoji="1" lang="zh-TW" altLang="en-US" sz="1500" dirty="0">
              <a:solidFill>
                <a:srgbClr val="117EA7"/>
              </a:solidFill>
            </a:endParaRPr>
          </a:p>
        </p:txBody>
      </p:sp>
      <p:sp>
        <p:nvSpPr>
          <p:cNvPr id="94" name="摺角紙張 131"/>
          <p:cNvSpPr/>
          <p:nvPr/>
        </p:nvSpPr>
        <p:spPr>
          <a:xfrm>
            <a:off x="1655026" y="4359416"/>
            <a:ext cx="1053083" cy="846770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 defTabSz="685773" eaLnBrk="0" hangingPunct="0"/>
            <a:r>
              <a:rPr kumimoji="1" lang="en-US" altLang="zh-TW" sz="1500" dirty="0">
                <a:solidFill>
                  <a:prstClr val="black"/>
                </a:solidFill>
              </a:rPr>
              <a:t>document</a:t>
            </a:r>
            <a:endParaRPr kumimoji="1" lang="zh-TW" altLang="en-US" sz="1500" dirty="0">
              <a:solidFill>
                <a:prstClr val="black"/>
              </a:solidFill>
            </a:endParaRPr>
          </a:p>
        </p:txBody>
      </p:sp>
      <p:grpSp>
        <p:nvGrpSpPr>
          <p:cNvPr id="95" name="群組 94"/>
          <p:cNvGrpSpPr/>
          <p:nvPr/>
        </p:nvGrpSpPr>
        <p:grpSpPr>
          <a:xfrm>
            <a:off x="6095700" y="3636935"/>
            <a:ext cx="1928614" cy="1712533"/>
            <a:chOff x="5600914" y="2807822"/>
            <a:chExt cx="2571486" cy="2283378"/>
          </a:xfrm>
        </p:grpSpPr>
        <p:sp>
          <p:nvSpPr>
            <p:cNvPr id="96" name="矩形 95"/>
            <p:cNvSpPr/>
            <p:nvPr/>
          </p:nvSpPr>
          <p:spPr>
            <a:xfrm>
              <a:off x="5600914" y="3344113"/>
              <a:ext cx="2571486" cy="325034"/>
            </a:xfrm>
            <a:prstGeom prst="rect">
              <a:avLst/>
            </a:prstGeom>
            <a:gradFill>
              <a:gsLst>
                <a:gs pos="0">
                  <a:schemeClr val="tx2">
                    <a:lumMod val="90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path path="circle">
                <a:fillToRect l="45000" t="65000" r="125000" b="100000"/>
              </a:path>
            </a:gradFill>
            <a:ln w="28575">
              <a:solidFill>
                <a:schemeClr val="bg2"/>
              </a:solidFill>
            </a:ln>
          </p:spPr>
          <p:style>
            <a:lnRef idx="1">
              <a:schemeClr val="accent5"/>
            </a:lnRef>
            <a:fillRef idx="1003">
              <a:schemeClr val="lt2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white"/>
                  </a:solidFill>
                </a:rPr>
                <a:t>Output Layer</a:t>
              </a:r>
              <a:endParaRPr kumimoji="1" lang="zh-TW" altLang="en-US" sz="1500" dirty="0">
                <a:solidFill>
                  <a:prstClr val="white"/>
                </a:solidFill>
              </a:endParaRPr>
            </a:p>
          </p:txBody>
        </p:sp>
        <p:cxnSp>
          <p:nvCxnSpPr>
            <p:cNvPr id="97" name="直線箭頭接點 58"/>
            <p:cNvCxnSpPr/>
            <p:nvPr/>
          </p:nvCxnSpPr>
          <p:spPr>
            <a:xfrm flipV="1">
              <a:off x="6873957" y="3669148"/>
              <a:ext cx="0" cy="7020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箭頭接點 59"/>
            <p:cNvCxnSpPr/>
            <p:nvPr/>
          </p:nvCxnSpPr>
          <p:spPr>
            <a:xfrm flipV="1">
              <a:off x="6872143" y="4574047"/>
              <a:ext cx="0" cy="5171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向下箭號 133"/>
            <p:cNvSpPr/>
            <p:nvPr/>
          </p:nvSpPr>
          <p:spPr>
            <a:xfrm flipV="1">
              <a:off x="6688911" y="2807822"/>
              <a:ext cx="395492" cy="441317"/>
            </a:xfrm>
            <a:prstGeom prst="down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73" eaLnBrk="0" hangingPunct="0"/>
              <a:endParaRPr kumimoji="1" lang="zh-TW" altLang="en-US" sz="1500">
                <a:solidFill>
                  <a:prstClr val="black"/>
                </a:solidFill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5600914" y="4189541"/>
              <a:ext cx="2571486" cy="325034"/>
            </a:xfrm>
            <a:prstGeom prst="rect">
              <a:avLst/>
            </a:prstGeom>
            <a:gradFill>
              <a:gsLst>
                <a:gs pos="0">
                  <a:schemeClr val="tx2">
                    <a:lumMod val="90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path path="circle">
                <a:fillToRect l="45000" t="65000" r="125000" b="100000"/>
              </a:path>
            </a:gradFill>
            <a:ln w="28575">
              <a:solidFill>
                <a:schemeClr val="bg2"/>
              </a:solidFill>
            </a:ln>
          </p:spPr>
          <p:style>
            <a:lnRef idx="1">
              <a:schemeClr val="accent5"/>
            </a:lnRef>
            <a:fillRef idx="1003">
              <a:schemeClr val="lt2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73" eaLnBrk="0" hangingPunct="0"/>
              <a:r>
                <a:rPr kumimoji="1" lang="en-US" altLang="zh-TW" sz="1500" dirty="0">
                  <a:solidFill>
                    <a:prstClr val="white"/>
                  </a:solidFill>
                </a:rPr>
                <a:t>Hidden Layer</a:t>
              </a:r>
              <a:endParaRPr kumimoji="1" lang="zh-TW" altLang="en-US" sz="1500" dirty="0">
                <a:solidFill>
                  <a:prstClr val="white"/>
                </a:solidFill>
              </a:endParaRPr>
            </a:p>
          </p:txBody>
        </p:sp>
      </p:grpSp>
      <p:sp>
        <p:nvSpPr>
          <p:cNvPr id="101" name="矩形 100"/>
          <p:cNvSpPr/>
          <p:nvPr/>
        </p:nvSpPr>
        <p:spPr>
          <a:xfrm>
            <a:off x="3193040" y="4301879"/>
            <a:ext cx="2374206" cy="22685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73" eaLnBrk="0" hangingPunct="0"/>
            <a:r>
              <a:rPr kumimoji="1" lang="en-US" altLang="zh-TW" sz="1500" dirty="0">
                <a:solidFill>
                  <a:prstClr val="black"/>
                </a:solidFill>
              </a:rPr>
              <a:t>Embedding Layer</a:t>
            </a:r>
            <a:endParaRPr kumimoji="1" lang="zh-TW" altLang="en-US" sz="1500" dirty="0">
              <a:solidFill>
                <a:prstClr val="black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6083710" y="3053344"/>
            <a:ext cx="1928614" cy="51434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73" eaLnBrk="0" hangingPunct="0"/>
            <a:r>
              <a:rPr kumimoji="1" lang="en-US" altLang="zh-TW" sz="2000" dirty="0">
                <a:solidFill>
                  <a:sysClr val="windowText" lastClr="000000"/>
                </a:solidFill>
              </a:rPr>
              <a:t>Key Terms: </a:t>
            </a:r>
          </a:p>
          <a:p>
            <a:pPr algn="ctr" defTabSz="685773" eaLnBrk="0" hangingPunct="0"/>
            <a:r>
              <a:rPr kumimoji="1" lang="en-US" altLang="zh-TW" sz="2000" dirty="0">
                <a:solidFill>
                  <a:sysClr val="windowText" lastClr="000000"/>
                </a:solidFill>
              </a:rPr>
              <a:t>DNN, LSTN</a:t>
            </a:r>
          </a:p>
        </p:txBody>
      </p:sp>
      <p:cxnSp>
        <p:nvCxnSpPr>
          <p:cNvPr id="103" name="直線箭頭接點 58"/>
          <p:cNvCxnSpPr/>
          <p:nvPr/>
        </p:nvCxnSpPr>
        <p:spPr>
          <a:xfrm flipV="1">
            <a:off x="7048017" y="5640299"/>
            <a:ext cx="0" cy="65336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箭頭接點 58"/>
          <p:cNvCxnSpPr/>
          <p:nvPr/>
        </p:nvCxnSpPr>
        <p:spPr>
          <a:xfrm>
            <a:off x="5592630" y="6316138"/>
            <a:ext cx="145538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箭頭接點 125"/>
          <p:cNvCxnSpPr/>
          <p:nvPr/>
        </p:nvCxnSpPr>
        <p:spPr>
          <a:xfrm flipV="1">
            <a:off x="3313518" y="3409322"/>
            <a:ext cx="0" cy="15638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箭頭接點 125"/>
          <p:cNvCxnSpPr/>
          <p:nvPr/>
        </p:nvCxnSpPr>
        <p:spPr>
          <a:xfrm flipV="1">
            <a:off x="4137688" y="3409321"/>
            <a:ext cx="0" cy="15638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箭頭接點 125"/>
          <p:cNvCxnSpPr/>
          <p:nvPr/>
        </p:nvCxnSpPr>
        <p:spPr>
          <a:xfrm flipV="1">
            <a:off x="4563234" y="3409321"/>
            <a:ext cx="0" cy="15638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箭頭接點 125"/>
          <p:cNvCxnSpPr/>
          <p:nvPr/>
        </p:nvCxnSpPr>
        <p:spPr>
          <a:xfrm flipV="1">
            <a:off x="5459576" y="3409321"/>
            <a:ext cx="0" cy="15638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8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31" grpId="0" animBg="1"/>
      <p:bldP spid="101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4164204" y="4355878"/>
            <a:ext cx="339834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Many to Many (Output is shorter)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Both input and output are both sequences, </a:t>
            </a:r>
            <a:r>
              <a:rPr lang="en-US" altLang="zh-TW" sz="2400" b="1" i="1" u="sng" dirty="0"/>
              <a:t>but the output is shorter.</a:t>
            </a:r>
          </a:p>
          <a:p>
            <a:pPr lvl="1"/>
            <a:r>
              <a:rPr lang="en-US" altLang="zh-TW" dirty="0"/>
              <a:t>E.g. </a:t>
            </a:r>
            <a:r>
              <a:rPr lang="en-US" altLang="zh-TW" b="1" i="1" u="sng" dirty="0"/>
              <a:t>Speech Recognition</a:t>
            </a:r>
            <a:endParaRPr lang="zh-TW" altLang="en-US" b="1" i="1" u="sng" dirty="0"/>
          </a:p>
          <a:p>
            <a:endParaRPr lang="zh-TW" altLang="en-US" sz="2400" dirty="0"/>
          </a:p>
        </p:txBody>
      </p:sp>
      <p:grpSp>
        <p:nvGrpSpPr>
          <p:cNvPr id="5" name="群組 106"/>
          <p:cNvGrpSpPr>
            <a:grpSpLocks/>
          </p:cNvGrpSpPr>
          <p:nvPr/>
        </p:nvGrpSpPr>
        <p:grpSpPr bwMode="auto">
          <a:xfrm>
            <a:off x="4263826" y="6106583"/>
            <a:ext cx="3173419" cy="457065"/>
            <a:chOff x="467932" y="3914400"/>
            <a:chExt cx="2909888" cy="576263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4239125" y="5309540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659974" y="5309540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080823" y="5309540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501672" y="5309540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922521" y="5309540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6343370" y="5309540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764219" y="5309540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7185071" y="5309540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/>
          <p:cNvCxnSpPr/>
          <p:nvPr/>
        </p:nvCxnSpPr>
        <p:spPr>
          <a:xfrm flipV="1">
            <a:off x="4360357" y="4866106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4783763" y="4866106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5207169" y="4866106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5630575" y="4866106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V="1">
            <a:off x="6053981" y="4866106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V="1">
            <a:off x="6477387" y="4866106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V="1">
            <a:off x="6900793" y="4866106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V="1">
            <a:off x="7324197" y="4866106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4124045" y="4355878"/>
            <a:ext cx="50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好</a:t>
            </a:r>
            <a:endParaRPr lang="zh-TW" altLang="en-US" sz="2400" baseline="300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4540914" y="4355878"/>
            <a:ext cx="50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好</a:t>
            </a:r>
            <a:endParaRPr lang="zh-TW" altLang="en-US" sz="2400" baseline="300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4957783" y="4355878"/>
            <a:ext cx="50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好</a:t>
            </a:r>
            <a:endParaRPr lang="zh-TW" altLang="en-US" sz="2400" baseline="300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4959839" y="3714937"/>
            <a:ext cx="181844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Trimming </a:t>
            </a:r>
            <a:endParaRPr lang="zh-TW" altLang="en-US" sz="2400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5374652" y="4355878"/>
            <a:ext cx="50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棒</a:t>
            </a:r>
            <a:endParaRPr lang="zh-TW" altLang="en-US" sz="2400" baseline="30000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5791521" y="4355878"/>
            <a:ext cx="50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棒</a:t>
            </a:r>
            <a:endParaRPr lang="zh-TW" altLang="en-US" sz="2400" baseline="300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6208390" y="4355878"/>
            <a:ext cx="50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棒</a:t>
            </a:r>
            <a:endParaRPr lang="zh-TW" altLang="en-US" sz="2400" baseline="30000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6625259" y="4355878"/>
            <a:ext cx="50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棒</a:t>
            </a:r>
            <a:endParaRPr lang="zh-TW" altLang="en-US" sz="2400" baseline="30000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7042128" y="4355878"/>
            <a:ext cx="50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棒</a:t>
            </a:r>
            <a:endParaRPr lang="zh-TW" altLang="en-US" sz="2400" baseline="30000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3874739" y="3185066"/>
            <a:ext cx="1385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</a:t>
            </a:r>
            <a:r>
              <a:rPr lang="zh-TW" altLang="en-US" sz="2400" dirty="0"/>
              <a:t>好棒</a:t>
            </a:r>
            <a:r>
              <a:rPr lang="en-US" altLang="zh-TW" sz="2400" dirty="0"/>
              <a:t>”</a:t>
            </a:r>
            <a:endParaRPr lang="zh-TW" altLang="en-US" sz="2400" dirty="0"/>
          </a:p>
        </p:txBody>
      </p:sp>
      <p:sp>
        <p:nvSpPr>
          <p:cNvPr id="49" name="矩形 48"/>
          <p:cNvSpPr/>
          <p:nvPr/>
        </p:nvSpPr>
        <p:spPr>
          <a:xfrm>
            <a:off x="685948" y="4453128"/>
            <a:ext cx="2314281" cy="8384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Why can’t it be “</a:t>
            </a:r>
            <a:r>
              <a:rPr lang="zh-TW" altLang="en-US" sz="2400" dirty="0"/>
              <a:t>好棒棒</a:t>
            </a:r>
            <a:r>
              <a:rPr lang="en-US" altLang="zh-TW" sz="2400" dirty="0"/>
              <a:t>”</a:t>
            </a:r>
            <a:endParaRPr lang="zh-TW" altLang="en-US" sz="2400" dirty="0"/>
          </a:p>
        </p:txBody>
      </p:sp>
      <p:cxnSp>
        <p:nvCxnSpPr>
          <p:cNvPr id="33" name="直線接點 32"/>
          <p:cNvCxnSpPr/>
          <p:nvPr/>
        </p:nvCxnSpPr>
        <p:spPr>
          <a:xfrm>
            <a:off x="4590269" y="4612326"/>
            <a:ext cx="3869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5013675" y="4612326"/>
            <a:ext cx="3869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5863378" y="4612326"/>
            <a:ext cx="3869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6283893" y="4612326"/>
            <a:ext cx="3869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>
            <a:off x="6707299" y="4612326"/>
            <a:ext cx="3869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/>
          <p:cNvCxnSpPr/>
          <p:nvPr/>
        </p:nvCxnSpPr>
        <p:spPr>
          <a:xfrm>
            <a:off x="7175565" y="4612326"/>
            <a:ext cx="3869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向下箭號 35"/>
          <p:cNvSpPr/>
          <p:nvPr/>
        </p:nvSpPr>
        <p:spPr>
          <a:xfrm flipV="1">
            <a:off x="4355072" y="3645374"/>
            <a:ext cx="477301" cy="59313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/>
          <p:cNvSpPr txBox="1"/>
          <p:nvPr/>
        </p:nvSpPr>
        <p:spPr>
          <a:xfrm>
            <a:off x="3035657" y="5391295"/>
            <a:ext cx="126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Input:</a:t>
            </a:r>
            <a:endParaRPr lang="zh-TW" altLang="en-US" sz="2400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2872888" y="3168428"/>
            <a:ext cx="126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Output:</a:t>
            </a:r>
            <a:endParaRPr lang="zh-TW" altLang="en-US" sz="2400" dirty="0"/>
          </a:p>
        </p:txBody>
      </p:sp>
      <p:sp>
        <p:nvSpPr>
          <p:cNvPr id="56" name="文字方塊 55"/>
          <p:cNvSpPr txBox="1"/>
          <p:nvPr/>
        </p:nvSpPr>
        <p:spPr>
          <a:xfrm>
            <a:off x="4987898" y="3181363"/>
            <a:ext cx="2978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(character sequence)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7504292" y="5221376"/>
            <a:ext cx="139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(vector </a:t>
            </a:r>
          </a:p>
          <a:p>
            <a:r>
              <a:rPr lang="en-US" altLang="zh-TW" sz="2400" dirty="0">
                <a:solidFill>
                  <a:srgbClr val="0000FF"/>
                </a:solidFill>
              </a:rPr>
              <a:t>sequence)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3398" y="3832944"/>
            <a:ext cx="2314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Problem?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665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" grpId="0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9" grpId="0"/>
      <p:bldP spid="30" grpId="0"/>
      <p:bldP spid="31" grpId="0"/>
      <p:bldP spid="37" grpId="0" animBg="1"/>
      <p:bldP spid="38" grpId="0"/>
      <p:bldP spid="41" grpId="0"/>
      <p:bldP spid="42" grpId="0"/>
      <p:bldP spid="43" grpId="0"/>
      <p:bldP spid="44" grpId="0"/>
      <p:bldP spid="48" grpId="0"/>
      <p:bldP spid="49" grpId="0" animBg="1"/>
      <p:bldP spid="36" grpId="0" animBg="1"/>
      <p:bldP spid="39" grpId="0"/>
      <p:bldP spid="55" grpId="0"/>
      <p:bldP spid="56" grpId="0"/>
      <p:bldP spid="47" grpId="0"/>
      <p:bldP spid="4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Many to Many (Output is shorter)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Both input and output are both sequences, </a:t>
            </a:r>
            <a:r>
              <a:rPr lang="en-US" altLang="zh-TW" sz="2400" b="1" i="1" u="sng" dirty="0"/>
              <a:t>but the output is shorter.</a:t>
            </a:r>
          </a:p>
          <a:p>
            <a:pPr marL="228600" lvl="1">
              <a:spcBef>
                <a:spcPts val="1000"/>
              </a:spcBef>
            </a:pPr>
            <a:r>
              <a:rPr lang="en-US" altLang="zh-TW" sz="2400" dirty="0"/>
              <a:t>Connectionist Temporal Classification</a:t>
            </a:r>
            <a:r>
              <a:rPr lang="zh-TW" altLang="en-US" sz="2400" dirty="0"/>
              <a:t> </a:t>
            </a:r>
            <a:r>
              <a:rPr lang="en-US" altLang="zh-TW" sz="2400" dirty="0"/>
              <a:t>(CTC) </a:t>
            </a:r>
            <a:r>
              <a:rPr lang="en-US" altLang="zh-TW" sz="1800" dirty="0">
                <a:solidFill>
                  <a:srgbClr val="0000FF"/>
                </a:solidFill>
              </a:rPr>
              <a:t>[Alex Graves, ICML’06][Alex Graves, ICML’14][Haşim </a:t>
            </a:r>
            <a:r>
              <a:rPr lang="en-US" altLang="zh-TW" sz="1800" dirty="0" err="1">
                <a:solidFill>
                  <a:srgbClr val="0000FF"/>
                </a:solidFill>
              </a:rPr>
              <a:t>Sak</a:t>
            </a:r>
            <a:r>
              <a:rPr lang="en-US" altLang="zh-TW" sz="1800" dirty="0">
                <a:solidFill>
                  <a:srgbClr val="0000FF"/>
                </a:solidFill>
              </a:rPr>
              <a:t>, Interspeech’15][</a:t>
            </a:r>
            <a:r>
              <a:rPr lang="en-US" altLang="zh-TW" sz="1800" dirty="0" err="1">
                <a:solidFill>
                  <a:srgbClr val="0000FF"/>
                </a:solidFill>
              </a:rPr>
              <a:t>Jie</a:t>
            </a:r>
            <a:r>
              <a:rPr lang="en-US" altLang="zh-TW" sz="1800" dirty="0">
                <a:solidFill>
                  <a:srgbClr val="0000FF"/>
                </a:solidFill>
              </a:rPr>
              <a:t> Li, Interspeech’15][Andrew Senior, ASRU’15]</a:t>
            </a:r>
          </a:p>
          <a:p>
            <a:endParaRPr lang="en-US" altLang="zh-TW" sz="2400" dirty="0"/>
          </a:p>
        </p:txBody>
      </p:sp>
      <p:grpSp>
        <p:nvGrpSpPr>
          <p:cNvPr id="21" name="群組 20"/>
          <p:cNvGrpSpPr/>
          <p:nvPr/>
        </p:nvGrpSpPr>
        <p:grpSpPr>
          <a:xfrm>
            <a:off x="431370" y="4871193"/>
            <a:ext cx="3421870" cy="461665"/>
            <a:chOff x="855154" y="4239504"/>
            <a:chExt cx="3421870" cy="461665"/>
          </a:xfrm>
        </p:grpSpPr>
        <p:sp>
          <p:nvSpPr>
            <p:cNvPr id="5" name="文字方塊 4"/>
            <p:cNvSpPr txBox="1"/>
            <p:nvPr/>
          </p:nvSpPr>
          <p:spPr>
            <a:xfrm>
              <a:off x="855154" y="4239504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/>
                <a:t>好</a:t>
              </a:r>
              <a:endParaRPr lang="zh-TW" altLang="en-US" sz="2400" baseline="30000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272023" y="4239504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zh-TW" sz="2400" dirty="0"/>
                <a:t>φ</a:t>
              </a:r>
              <a:endParaRPr lang="zh-TW" altLang="en-US" sz="2400" baseline="30000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688892" y="4239504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zh-TW" sz="2400" dirty="0"/>
                <a:t>φ</a:t>
              </a:r>
              <a:endParaRPr lang="zh-TW" altLang="en-US" sz="2400" baseline="30000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105761" y="4239504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/>
                <a:t>棒</a:t>
              </a:r>
              <a:endParaRPr lang="zh-TW" altLang="en-US" sz="2400" baseline="30000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522630" y="4239504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zh-TW" sz="2400" dirty="0"/>
                <a:t>φ</a:t>
              </a:r>
              <a:endParaRPr lang="zh-TW" altLang="en-US" sz="2400" baseline="30000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939499" y="4239504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zh-TW" sz="2400" dirty="0"/>
                <a:t>φ</a:t>
              </a:r>
              <a:endParaRPr lang="zh-TW" altLang="en-US" sz="2400" baseline="30000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356368" y="4239504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zh-TW" sz="2400" dirty="0"/>
                <a:t>φ</a:t>
              </a:r>
              <a:endParaRPr lang="zh-TW" altLang="en-US" sz="2400" baseline="30000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773237" y="4239504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zh-TW" sz="2400" dirty="0"/>
                <a:t>φ</a:t>
              </a:r>
              <a:endParaRPr lang="zh-TW" altLang="en-US" sz="2400" baseline="30000" dirty="0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5425370" y="4878240"/>
            <a:ext cx="3421870" cy="461665"/>
            <a:chOff x="855154" y="5208233"/>
            <a:chExt cx="3421870" cy="461665"/>
          </a:xfrm>
        </p:grpSpPr>
        <p:sp>
          <p:nvSpPr>
            <p:cNvPr id="13" name="文字方塊 12"/>
            <p:cNvSpPr txBox="1"/>
            <p:nvPr/>
          </p:nvSpPr>
          <p:spPr>
            <a:xfrm>
              <a:off x="855154" y="5208233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/>
                <a:t>好</a:t>
              </a:r>
              <a:endParaRPr lang="zh-TW" altLang="en-US" sz="2400" baseline="30000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272023" y="5208233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zh-TW" sz="2400" dirty="0"/>
                <a:t>φ</a:t>
              </a:r>
              <a:endParaRPr lang="zh-TW" altLang="en-US" sz="2400" baseline="30000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688892" y="5208233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zh-TW" sz="2400" dirty="0"/>
                <a:t>φ</a:t>
              </a:r>
              <a:endParaRPr lang="zh-TW" altLang="en-US" sz="2400" baseline="30000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2105761" y="5208233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/>
                <a:t>棒</a:t>
              </a:r>
              <a:endParaRPr lang="zh-TW" altLang="en-US" sz="2400" baseline="30000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2522630" y="5208233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zh-TW" sz="2400" dirty="0"/>
                <a:t>φ</a:t>
              </a:r>
              <a:endParaRPr lang="zh-TW" altLang="en-US" sz="2400" baseline="30000" dirty="0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2939499" y="5208233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/>
                <a:t>棒</a:t>
              </a:r>
              <a:endParaRPr lang="zh-TW" altLang="en-US" sz="2400" baseline="30000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356368" y="5208233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zh-TW" sz="2400" dirty="0"/>
                <a:t>φ</a:t>
              </a:r>
              <a:endParaRPr lang="zh-TW" altLang="en-US" sz="2400" baseline="30000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3773237" y="5208233"/>
              <a:ext cx="5037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altLang="zh-TW" sz="2400" dirty="0"/>
                <a:t>φ</a:t>
              </a:r>
              <a:endParaRPr lang="zh-TW" altLang="en-US" sz="2400" baseline="30000" dirty="0"/>
            </a:p>
          </p:txBody>
        </p:sp>
      </p:grpSp>
      <p:sp>
        <p:nvSpPr>
          <p:cNvPr id="28" name="矩形 27"/>
          <p:cNvSpPr/>
          <p:nvPr/>
        </p:nvSpPr>
        <p:spPr>
          <a:xfrm>
            <a:off x="538543" y="5842031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959392" y="5842031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1380241" y="5842031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1801090" y="5842031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2221939" y="5842031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2642788" y="5842031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3063637" y="5842031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3484489" y="5842031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6" name="直線單箭頭接點 35"/>
          <p:cNvCxnSpPr/>
          <p:nvPr/>
        </p:nvCxnSpPr>
        <p:spPr>
          <a:xfrm flipV="1">
            <a:off x="659775" y="5398597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1083181" y="5398597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V="1">
            <a:off x="1506587" y="5398597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 flipV="1">
            <a:off x="1929993" y="5398597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flipV="1">
            <a:off x="2353399" y="5398597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flipV="1">
            <a:off x="2776805" y="5398597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/>
          <p:nvPr/>
        </p:nvCxnSpPr>
        <p:spPr>
          <a:xfrm flipV="1">
            <a:off x="3200211" y="5398597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/>
          <p:nvPr/>
        </p:nvCxnSpPr>
        <p:spPr>
          <a:xfrm flipV="1">
            <a:off x="3623615" y="5398597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5547633" y="5850807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/>
        </p:nvSpPr>
        <p:spPr>
          <a:xfrm>
            <a:off x="5968482" y="5850807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/>
          <p:cNvSpPr/>
          <p:nvPr/>
        </p:nvSpPr>
        <p:spPr>
          <a:xfrm>
            <a:off x="6389331" y="5850807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/>
          <p:cNvSpPr/>
          <p:nvPr/>
        </p:nvSpPr>
        <p:spPr>
          <a:xfrm>
            <a:off x="6810180" y="5850807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/>
          <p:cNvSpPr/>
          <p:nvPr/>
        </p:nvSpPr>
        <p:spPr>
          <a:xfrm>
            <a:off x="7231029" y="5850807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/>
        </p:nvSpPr>
        <p:spPr>
          <a:xfrm>
            <a:off x="7651878" y="5850807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/>
        </p:nvSpPr>
        <p:spPr>
          <a:xfrm>
            <a:off x="8072727" y="5850807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/>
        </p:nvSpPr>
        <p:spPr>
          <a:xfrm>
            <a:off x="8493579" y="5850807"/>
            <a:ext cx="231894" cy="669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7" name="直線單箭頭接點 66"/>
          <p:cNvCxnSpPr/>
          <p:nvPr/>
        </p:nvCxnSpPr>
        <p:spPr>
          <a:xfrm flipV="1">
            <a:off x="5668865" y="5407373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/>
          <p:cNvCxnSpPr/>
          <p:nvPr/>
        </p:nvCxnSpPr>
        <p:spPr>
          <a:xfrm flipV="1">
            <a:off x="6092271" y="5407373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 flipV="1">
            <a:off x="6515677" y="5407373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/>
          <p:cNvCxnSpPr/>
          <p:nvPr/>
        </p:nvCxnSpPr>
        <p:spPr>
          <a:xfrm flipV="1">
            <a:off x="6939083" y="5407373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/>
          <p:nvPr/>
        </p:nvCxnSpPr>
        <p:spPr>
          <a:xfrm flipV="1">
            <a:off x="7362489" y="5407373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/>
          <p:cNvCxnSpPr/>
          <p:nvPr/>
        </p:nvCxnSpPr>
        <p:spPr>
          <a:xfrm flipV="1">
            <a:off x="7785895" y="5407373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/>
          <p:cNvCxnSpPr/>
          <p:nvPr/>
        </p:nvCxnSpPr>
        <p:spPr>
          <a:xfrm flipV="1">
            <a:off x="8209301" y="5407373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/>
          <p:nvPr/>
        </p:nvCxnSpPr>
        <p:spPr>
          <a:xfrm flipV="1">
            <a:off x="8632705" y="5407373"/>
            <a:ext cx="0" cy="408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字方塊 88"/>
          <p:cNvSpPr txBox="1"/>
          <p:nvPr/>
        </p:nvSpPr>
        <p:spPr>
          <a:xfrm>
            <a:off x="1363936" y="3907403"/>
            <a:ext cx="1385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</a:t>
            </a:r>
            <a:r>
              <a:rPr lang="zh-TW" altLang="en-US" sz="2400" dirty="0"/>
              <a:t>好棒</a:t>
            </a:r>
            <a:r>
              <a:rPr lang="en-US" altLang="zh-TW" sz="2400" dirty="0"/>
              <a:t>”</a:t>
            </a:r>
            <a:endParaRPr lang="zh-TW" altLang="en-US" sz="2400" dirty="0"/>
          </a:p>
        </p:txBody>
      </p:sp>
      <p:sp>
        <p:nvSpPr>
          <p:cNvPr id="90" name="向下箭號 89"/>
          <p:cNvSpPr/>
          <p:nvPr/>
        </p:nvSpPr>
        <p:spPr>
          <a:xfrm flipV="1">
            <a:off x="1817833" y="4422869"/>
            <a:ext cx="477301" cy="45537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文字方塊 90"/>
          <p:cNvSpPr txBox="1"/>
          <p:nvPr/>
        </p:nvSpPr>
        <p:spPr>
          <a:xfrm>
            <a:off x="6431291" y="3854427"/>
            <a:ext cx="1385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</a:t>
            </a:r>
            <a:r>
              <a:rPr lang="zh-TW" altLang="en-US" sz="2400" dirty="0"/>
              <a:t>好棒棒</a:t>
            </a:r>
            <a:r>
              <a:rPr lang="en-US" altLang="zh-TW" sz="2400" dirty="0"/>
              <a:t>”</a:t>
            </a:r>
            <a:endParaRPr lang="zh-TW" altLang="en-US" sz="2400" dirty="0"/>
          </a:p>
        </p:txBody>
      </p:sp>
      <p:sp>
        <p:nvSpPr>
          <p:cNvPr id="92" name="向下箭號 91"/>
          <p:cNvSpPr/>
          <p:nvPr/>
        </p:nvSpPr>
        <p:spPr>
          <a:xfrm flipV="1">
            <a:off x="6885188" y="4369893"/>
            <a:ext cx="477301" cy="45443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3" name="直線接點 92"/>
          <p:cNvCxnSpPr/>
          <p:nvPr/>
        </p:nvCxnSpPr>
        <p:spPr>
          <a:xfrm>
            <a:off x="959392" y="5121747"/>
            <a:ext cx="68136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2206961" y="5140752"/>
            <a:ext cx="15230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接點 99"/>
          <p:cNvCxnSpPr/>
          <p:nvPr/>
        </p:nvCxnSpPr>
        <p:spPr>
          <a:xfrm>
            <a:off x="5956136" y="5149528"/>
            <a:ext cx="66508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/>
          <p:cNvCxnSpPr/>
          <p:nvPr/>
        </p:nvCxnSpPr>
        <p:spPr>
          <a:xfrm>
            <a:off x="7196216" y="5173891"/>
            <a:ext cx="33254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/>
          <p:cNvCxnSpPr/>
          <p:nvPr/>
        </p:nvCxnSpPr>
        <p:spPr>
          <a:xfrm>
            <a:off x="8120508" y="5173891"/>
            <a:ext cx="66508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2975528" y="3791792"/>
            <a:ext cx="3123873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Add an extra symbol “</a:t>
            </a:r>
            <a:r>
              <a:rPr lang="el-GR" altLang="zh-TW" sz="2400" dirty="0"/>
              <a:t>φ</a:t>
            </a:r>
            <a:r>
              <a:rPr lang="en-US" altLang="zh-TW" sz="2400" dirty="0"/>
              <a:t>” representing “null”</a:t>
            </a:r>
            <a:endParaRPr lang="zh-TW" alt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09377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89" grpId="0"/>
      <p:bldP spid="90" grpId="0" animBg="1"/>
      <p:bldP spid="91" grpId="0"/>
      <p:bldP spid="92" grpId="0" animBg="1"/>
      <p:bldP spid="23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Many to Many (No Limitation)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Both input and output are both sequences </a:t>
            </a:r>
            <a:r>
              <a:rPr lang="en-US" altLang="zh-TW" sz="2400" b="1" i="1" u="sng" dirty="0"/>
              <a:t>with different lengths</a:t>
            </a:r>
            <a:r>
              <a:rPr lang="en-US" altLang="zh-TW" sz="2400" dirty="0"/>
              <a:t>. → </a:t>
            </a:r>
            <a:r>
              <a:rPr lang="en-US" altLang="zh-TW" sz="2400" b="1" i="1" u="sng" dirty="0"/>
              <a:t>Sequence to sequence learning</a:t>
            </a:r>
          </a:p>
          <a:p>
            <a:pPr lvl="1"/>
            <a:r>
              <a:rPr lang="en-US" altLang="zh-TW" dirty="0"/>
              <a:t>E.g. </a:t>
            </a:r>
            <a:r>
              <a:rPr lang="en-US" altLang="zh-TW" b="1" i="1" u="sng" dirty="0"/>
              <a:t>Machine Translation</a:t>
            </a:r>
            <a:r>
              <a:rPr lang="en-US" altLang="zh-TW" b="1" dirty="0"/>
              <a:t> </a:t>
            </a:r>
            <a:r>
              <a:rPr lang="en-US" altLang="zh-TW" dirty="0"/>
              <a:t>(machine learning→</a:t>
            </a:r>
            <a:r>
              <a:rPr lang="zh-TW" altLang="en-US" dirty="0"/>
              <a:t>機器學習</a:t>
            </a:r>
            <a:r>
              <a:rPr lang="en-US" altLang="zh-TW" dirty="0"/>
              <a:t>)</a:t>
            </a:r>
            <a:endParaRPr lang="zh-TW" altLang="en-US" dirty="0"/>
          </a:p>
          <a:p>
            <a:pPr lvl="1"/>
            <a:endParaRPr lang="zh-TW" altLang="en-US" sz="2000" b="1" i="1" u="sng" dirty="0"/>
          </a:p>
          <a:p>
            <a:endParaRPr lang="zh-TW" altLang="en-US" sz="2400" dirty="0"/>
          </a:p>
        </p:txBody>
      </p:sp>
      <p:sp>
        <p:nvSpPr>
          <p:cNvPr id="62" name="矩形 61"/>
          <p:cNvSpPr/>
          <p:nvPr/>
        </p:nvSpPr>
        <p:spPr>
          <a:xfrm>
            <a:off x="3049576" y="5085982"/>
            <a:ext cx="2949101" cy="12737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Containing all information about input sequence</a:t>
            </a:r>
            <a:endParaRPr lang="zh-TW" altLang="en-US" sz="24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2036305" y="5027955"/>
            <a:ext cx="461665" cy="1413164"/>
            <a:chOff x="2700170" y="5157068"/>
            <a:chExt cx="461665" cy="1413164"/>
          </a:xfrm>
        </p:grpSpPr>
        <p:sp>
          <p:nvSpPr>
            <p:cNvPr id="18" name="矩形 17"/>
            <p:cNvSpPr/>
            <p:nvPr/>
          </p:nvSpPr>
          <p:spPr>
            <a:xfrm>
              <a:off x="2750045" y="5231884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" name="文字方塊 18"/>
            <p:cNvSpPr txBox="1"/>
            <p:nvPr/>
          </p:nvSpPr>
          <p:spPr>
            <a:xfrm rot="5400000">
              <a:off x="2224421" y="5632817"/>
              <a:ext cx="1413164" cy="4616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learning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1069249" y="5027956"/>
            <a:ext cx="461665" cy="1413164"/>
            <a:chOff x="1417239" y="5157069"/>
            <a:chExt cx="461665" cy="1413164"/>
          </a:xfrm>
        </p:grpSpPr>
        <p:sp>
          <p:nvSpPr>
            <p:cNvPr id="21" name="矩形 20"/>
            <p:cNvSpPr/>
            <p:nvPr/>
          </p:nvSpPr>
          <p:spPr>
            <a:xfrm>
              <a:off x="1467114" y="5231885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2" name="文字方塊 21"/>
            <p:cNvSpPr txBox="1"/>
            <p:nvPr/>
          </p:nvSpPr>
          <p:spPr>
            <a:xfrm rot="5400000">
              <a:off x="941490" y="5632818"/>
              <a:ext cx="1413164" cy="4616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machine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1069249" y="4119351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2028173" y="41193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5" name="直線單箭頭接點 24"/>
          <p:cNvCxnSpPr/>
          <p:nvPr/>
        </p:nvCxnSpPr>
        <p:spPr>
          <a:xfrm flipV="1">
            <a:off x="1315484" y="4715246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V="1">
            <a:off x="2270836" y="4715246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>
            <a:off x="1549215" y="4405792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H="1" flipV="1">
            <a:off x="2270836" y="4405792"/>
            <a:ext cx="1004976" cy="963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59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3" grpId="0" animBg="1"/>
      <p:bldP spid="24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2036305" y="5027955"/>
            <a:ext cx="461665" cy="1413164"/>
            <a:chOff x="2700170" y="5157068"/>
            <a:chExt cx="461665" cy="1413164"/>
          </a:xfrm>
        </p:grpSpPr>
        <p:sp>
          <p:nvSpPr>
            <p:cNvPr id="11" name="矩形 10"/>
            <p:cNvSpPr/>
            <p:nvPr/>
          </p:nvSpPr>
          <p:spPr>
            <a:xfrm>
              <a:off x="2750045" y="5231884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 rot="5400000">
              <a:off x="2224421" y="5632817"/>
              <a:ext cx="1413164" cy="4616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learning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Many to Many (No Limitation)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Both input and output are both sequences </a:t>
            </a:r>
            <a:r>
              <a:rPr lang="en-US" altLang="zh-TW" sz="2400" b="1" i="1" u="sng" dirty="0"/>
              <a:t>with different lengths</a:t>
            </a:r>
            <a:r>
              <a:rPr lang="en-US" altLang="zh-TW" sz="2400" dirty="0"/>
              <a:t>. → </a:t>
            </a:r>
            <a:r>
              <a:rPr lang="en-US" altLang="zh-TW" sz="2400" b="1" i="1" u="sng" dirty="0"/>
              <a:t>Sequence to sequence learning</a:t>
            </a:r>
          </a:p>
          <a:p>
            <a:pPr lvl="1"/>
            <a:r>
              <a:rPr lang="en-US" altLang="zh-TW" dirty="0"/>
              <a:t>E.g. </a:t>
            </a:r>
            <a:r>
              <a:rPr lang="en-US" altLang="zh-TW" b="1" i="1" u="sng" dirty="0"/>
              <a:t>Machine Translation</a:t>
            </a:r>
            <a:r>
              <a:rPr lang="en-US" altLang="zh-TW" b="1" dirty="0"/>
              <a:t> </a:t>
            </a:r>
            <a:r>
              <a:rPr lang="en-US" altLang="zh-TW" dirty="0"/>
              <a:t>(machine learning→</a:t>
            </a:r>
            <a:r>
              <a:rPr lang="zh-TW" altLang="en-US" dirty="0"/>
              <a:t>機器學習</a:t>
            </a:r>
            <a:r>
              <a:rPr lang="en-US" altLang="zh-TW" dirty="0"/>
              <a:t>)</a:t>
            </a:r>
            <a:endParaRPr lang="zh-TW" altLang="en-US" dirty="0"/>
          </a:p>
          <a:p>
            <a:pPr lvl="1"/>
            <a:endParaRPr lang="zh-TW" altLang="en-US" sz="2000" b="1" i="1" u="sng" dirty="0"/>
          </a:p>
          <a:p>
            <a:endParaRPr lang="zh-TW" altLang="en-US" sz="2400" dirty="0"/>
          </a:p>
        </p:txBody>
      </p:sp>
      <p:grpSp>
        <p:nvGrpSpPr>
          <p:cNvPr id="8" name="群組 7"/>
          <p:cNvGrpSpPr/>
          <p:nvPr/>
        </p:nvGrpSpPr>
        <p:grpSpPr>
          <a:xfrm>
            <a:off x="1069249" y="5027956"/>
            <a:ext cx="461665" cy="1413164"/>
            <a:chOff x="1417239" y="5157069"/>
            <a:chExt cx="461665" cy="1413164"/>
          </a:xfrm>
        </p:grpSpPr>
        <p:sp>
          <p:nvSpPr>
            <p:cNvPr id="5" name="矩形 4"/>
            <p:cNvSpPr/>
            <p:nvPr/>
          </p:nvSpPr>
          <p:spPr>
            <a:xfrm>
              <a:off x="1467114" y="5231885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文字方塊 5"/>
            <p:cNvSpPr txBox="1"/>
            <p:nvPr/>
          </p:nvSpPr>
          <p:spPr>
            <a:xfrm rot="5400000">
              <a:off x="941490" y="5632818"/>
              <a:ext cx="1413164" cy="4616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machine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069249" y="4119351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028173" y="41193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2990584" y="41193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3952995" y="41193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4915406" y="41193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2042306" y="3083732"/>
            <a:ext cx="465153" cy="6654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4910085" y="3071167"/>
            <a:ext cx="465153" cy="6775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1960557" y="3187291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機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4815044" y="3186840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習</a:t>
            </a:r>
          </a:p>
        </p:txBody>
      </p:sp>
      <p:cxnSp>
        <p:nvCxnSpPr>
          <p:cNvPr id="2048" name="直線單箭頭接點 2047"/>
          <p:cNvCxnSpPr/>
          <p:nvPr/>
        </p:nvCxnSpPr>
        <p:spPr>
          <a:xfrm flipV="1">
            <a:off x="1315484" y="4715246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 flipV="1">
            <a:off x="2270836" y="4715246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/>
          <p:nvPr/>
        </p:nvCxnSpPr>
        <p:spPr>
          <a:xfrm flipV="1">
            <a:off x="2280276" y="3788028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群組 9"/>
          <p:cNvGrpSpPr/>
          <p:nvPr/>
        </p:nvGrpSpPr>
        <p:grpSpPr>
          <a:xfrm>
            <a:off x="2889159" y="3089714"/>
            <a:ext cx="628650" cy="1029120"/>
            <a:chOff x="3859511" y="3051365"/>
            <a:chExt cx="628650" cy="1029120"/>
          </a:xfrm>
        </p:grpSpPr>
        <p:sp>
          <p:nvSpPr>
            <p:cNvPr id="40" name="矩形 39"/>
            <p:cNvSpPr/>
            <p:nvPr/>
          </p:nvSpPr>
          <p:spPr>
            <a:xfrm>
              <a:off x="3941260" y="305136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3859511" y="3171950"/>
              <a:ext cx="628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/>
                <a:t>器</a:t>
              </a:r>
            </a:p>
          </p:txBody>
        </p:sp>
        <p:cxnSp>
          <p:nvCxnSpPr>
            <p:cNvPr id="53" name="直線單箭頭接點 52"/>
            <p:cNvCxnSpPr/>
            <p:nvPr/>
          </p:nvCxnSpPr>
          <p:spPr>
            <a:xfrm flipV="1">
              <a:off x="4179230" y="37677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/>
          <p:cNvGrpSpPr/>
          <p:nvPr/>
        </p:nvGrpSpPr>
        <p:grpSpPr>
          <a:xfrm>
            <a:off x="3844760" y="3051365"/>
            <a:ext cx="628650" cy="1012422"/>
            <a:chOff x="4815276" y="3051365"/>
            <a:chExt cx="628650" cy="1012422"/>
          </a:xfrm>
        </p:grpSpPr>
        <p:sp>
          <p:nvSpPr>
            <p:cNvPr id="41" name="矩形 40"/>
            <p:cNvSpPr/>
            <p:nvPr/>
          </p:nvSpPr>
          <p:spPr>
            <a:xfrm>
              <a:off x="4903671" y="305136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4815276" y="3167039"/>
              <a:ext cx="628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/>
                <a:t>學</a:t>
              </a:r>
            </a:p>
          </p:txBody>
        </p:sp>
        <p:cxnSp>
          <p:nvCxnSpPr>
            <p:cNvPr id="54" name="直線單箭頭接點 53"/>
            <p:cNvCxnSpPr/>
            <p:nvPr/>
          </p:nvCxnSpPr>
          <p:spPr>
            <a:xfrm flipV="1">
              <a:off x="5141641" y="3751079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直線單箭頭接點 54"/>
          <p:cNvCxnSpPr/>
          <p:nvPr/>
        </p:nvCxnSpPr>
        <p:spPr>
          <a:xfrm flipV="1">
            <a:off x="5160908" y="3787579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>
            <a:off x="1549215" y="4405792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/>
          <p:nvPr/>
        </p:nvCxnSpPr>
        <p:spPr>
          <a:xfrm>
            <a:off x="2499636" y="4408567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/>
          <p:nvPr/>
        </p:nvCxnSpPr>
        <p:spPr>
          <a:xfrm>
            <a:off x="3466682" y="4411342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/>
          <p:nvPr/>
        </p:nvCxnSpPr>
        <p:spPr>
          <a:xfrm>
            <a:off x="4417096" y="4414117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文字方塊 2049"/>
          <p:cNvSpPr txBox="1"/>
          <p:nvPr/>
        </p:nvSpPr>
        <p:spPr>
          <a:xfrm>
            <a:off x="7396623" y="4144182"/>
            <a:ext cx="110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B050"/>
                </a:solidFill>
              </a:rPr>
              <a:t>……</a:t>
            </a:r>
            <a:endParaRPr lang="zh-TW" altLang="en-US" sz="2800" dirty="0">
              <a:solidFill>
                <a:srgbClr val="00B050"/>
              </a:solidFill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7367455" y="3125010"/>
            <a:ext cx="110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</a:rPr>
              <a:t>……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818053" y="5805746"/>
            <a:ext cx="3958604" cy="6066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Don’t know when to stop</a:t>
            </a:r>
            <a:endParaRPr lang="zh-TW" altLang="en-US" sz="2400" dirty="0"/>
          </a:p>
        </p:txBody>
      </p:sp>
      <p:sp>
        <p:nvSpPr>
          <p:cNvPr id="38" name="矩形 37"/>
          <p:cNvSpPr/>
          <p:nvPr/>
        </p:nvSpPr>
        <p:spPr>
          <a:xfrm>
            <a:off x="5906387" y="41193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5871570" y="3083283"/>
            <a:ext cx="465153" cy="6654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5776529" y="3186840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慣</a:t>
            </a:r>
          </a:p>
        </p:txBody>
      </p:sp>
      <p:cxnSp>
        <p:nvCxnSpPr>
          <p:cNvPr id="48" name="直線單箭頭接點 47"/>
          <p:cNvCxnSpPr/>
          <p:nvPr/>
        </p:nvCxnSpPr>
        <p:spPr>
          <a:xfrm flipV="1">
            <a:off x="6109540" y="3770881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>
            <a:off x="5408077" y="4414117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6855568" y="4147157"/>
            <a:ext cx="465153" cy="6141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6" name="矩形 55"/>
          <p:cNvSpPr/>
          <p:nvPr/>
        </p:nvSpPr>
        <p:spPr>
          <a:xfrm>
            <a:off x="6861056" y="3071167"/>
            <a:ext cx="465153" cy="6775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8" name="文字方塊 57"/>
          <p:cNvSpPr txBox="1"/>
          <p:nvPr/>
        </p:nvSpPr>
        <p:spPr>
          <a:xfrm>
            <a:off x="6766015" y="3195165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性</a:t>
            </a:r>
          </a:p>
        </p:txBody>
      </p:sp>
      <p:cxnSp>
        <p:nvCxnSpPr>
          <p:cNvPr id="64" name="直線單箭頭接點 63"/>
          <p:cNvCxnSpPr/>
          <p:nvPr/>
        </p:nvCxnSpPr>
        <p:spPr>
          <a:xfrm>
            <a:off x="6397563" y="4422442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 flipV="1">
            <a:off x="7088154" y="3762556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手繪多邊形 6"/>
          <p:cNvSpPr/>
          <p:nvPr/>
        </p:nvSpPr>
        <p:spPr>
          <a:xfrm>
            <a:off x="2476500" y="3429000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手繪多邊形 88"/>
          <p:cNvSpPr/>
          <p:nvPr/>
        </p:nvSpPr>
        <p:spPr>
          <a:xfrm>
            <a:off x="3446578" y="3409962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手繪多邊形 89"/>
          <p:cNvSpPr/>
          <p:nvPr/>
        </p:nvSpPr>
        <p:spPr>
          <a:xfrm>
            <a:off x="4417958" y="3429000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手繪多邊形 90"/>
          <p:cNvSpPr/>
          <p:nvPr/>
        </p:nvSpPr>
        <p:spPr>
          <a:xfrm>
            <a:off x="5389424" y="3386620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手繪多邊形 91"/>
          <p:cNvSpPr/>
          <p:nvPr/>
        </p:nvSpPr>
        <p:spPr>
          <a:xfrm>
            <a:off x="6378898" y="3442137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039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39" grpId="0" animBg="1"/>
      <p:bldP spid="42" grpId="0" animBg="1"/>
      <p:bldP spid="22" grpId="0"/>
      <p:bldP spid="47" grpId="0"/>
      <p:bldP spid="2050" grpId="0"/>
      <p:bldP spid="65" grpId="0"/>
      <p:bldP spid="66" grpId="0" animBg="1"/>
      <p:bldP spid="38" grpId="0" animBg="1"/>
      <p:bldP spid="43" grpId="0" animBg="1"/>
      <p:bldP spid="44" grpId="0"/>
      <p:bldP spid="50" grpId="0" animBg="1"/>
      <p:bldP spid="56" grpId="0" animBg="1"/>
      <p:bldP spid="58" grpId="0"/>
      <p:bldP spid="7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Many to Many (No Limitation)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876300" y="5274232"/>
            <a:ext cx="741587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800" dirty="0"/>
              <a:t>推 </a:t>
            </a:r>
            <a:r>
              <a:rPr lang="en-US" altLang="zh-TW" sz="2800" dirty="0" err="1"/>
              <a:t>tlkagk</a:t>
            </a:r>
            <a:r>
              <a:rPr lang="en-US" altLang="zh-TW" sz="2800" dirty="0"/>
              <a:t>:       =========</a:t>
            </a:r>
            <a:r>
              <a:rPr lang="zh-TW" altLang="en-US" sz="2800" dirty="0"/>
              <a:t>斷</a:t>
            </a:r>
            <a:r>
              <a:rPr lang="en-US" altLang="zh-TW" sz="2800" dirty="0"/>
              <a:t>==========</a:t>
            </a:r>
            <a:endParaRPr lang="zh-TW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390650" y="6038850"/>
            <a:ext cx="636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Ref:http</a:t>
            </a:r>
            <a:r>
              <a:rPr lang="en-US" altLang="zh-TW" dirty="0"/>
              <a:t>://zh.pttpedia.wikia.com/wiki/%E6%8E%A5%E9%BE%8D%E6%8E%A8%E6%96%87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鄉民百科</a:t>
            </a:r>
            <a:r>
              <a:rPr lang="en-US" altLang="zh-TW" dirty="0"/>
              <a:t>) 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876300" y="1863725"/>
            <a:ext cx="7415870" cy="3410507"/>
            <a:chOff x="876300" y="1863725"/>
            <a:chExt cx="7415870" cy="341050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300" y="1863725"/>
              <a:ext cx="7415870" cy="3410507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390650" y="1932087"/>
              <a:ext cx="815521" cy="324530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574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2036305" y="5027955"/>
            <a:ext cx="461665" cy="1413164"/>
            <a:chOff x="2700170" y="5157068"/>
            <a:chExt cx="461665" cy="1413164"/>
          </a:xfrm>
        </p:grpSpPr>
        <p:sp>
          <p:nvSpPr>
            <p:cNvPr id="11" name="矩形 10"/>
            <p:cNvSpPr/>
            <p:nvPr/>
          </p:nvSpPr>
          <p:spPr>
            <a:xfrm>
              <a:off x="2750045" y="5231884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 rot="5400000">
              <a:off x="2224421" y="5632817"/>
              <a:ext cx="1413164" cy="4616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learning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Many to Many (No Limitation)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Both input and output are both sequences </a:t>
            </a:r>
            <a:r>
              <a:rPr lang="en-US" altLang="zh-TW" sz="2400" b="1" i="1" u="sng" dirty="0"/>
              <a:t>with different lengths</a:t>
            </a:r>
            <a:r>
              <a:rPr lang="en-US" altLang="zh-TW" sz="2400" dirty="0"/>
              <a:t>. → </a:t>
            </a:r>
            <a:r>
              <a:rPr lang="en-US" altLang="zh-TW" sz="2400" b="1" i="1" u="sng" dirty="0"/>
              <a:t>Sequence to sequence learning</a:t>
            </a:r>
          </a:p>
          <a:p>
            <a:pPr lvl="1"/>
            <a:r>
              <a:rPr lang="en-US" altLang="zh-TW" dirty="0"/>
              <a:t>E.g. </a:t>
            </a:r>
            <a:r>
              <a:rPr lang="en-US" altLang="zh-TW" b="1" i="1" u="sng" dirty="0"/>
              <a:t>Machine Translation</a:t>
            </a:r>
            <a:r>
              <a:rPr lang="en-US" altLang="zh-TW" b="1" dirty="0"/>
              <a:t> </a:t>
            </a:r>
            <a:r>
              <a:rPr lang="en-US" altLang="zh-TW" dirty="0"/>
              <a:t>(machine learning→</a:t>
            </a:r>
            <a:r>
              <a:rPr lang="zh-TW" altLang="en-US" dirty="0"/>
              <a:t>機器學習</a:t>
            </a:r>
            <a:r>
              <a:rPr lang="en-US" altLang="zh-TW" dirty="0"/>
              <a:t>)</a:t>
            </a:r>
            <a:endParaRPr lang="zh-TW" altLang="en-US" dirty="0"/>
          </a:p>
          <a:p>
            <a:pPr lvl="1"/>
            <a:endParaRPr lang="zh-TW" altLang="en-US" sz="2000" b="1" i="1" u="sng" dirty="0"/>
          </a:p>
          <a:p>
            <a:endParaRPr lang="zh-TW" altLang="en-US" sz="2400" dirty="0"/>
          </a:p>
        </p:txBody>
      </p:sp>
      <p:grpSp>
        <p:nvGrpSpPr>
          <p:cNvPr id="8" name="群組 7"/>
          <p:cNvGrpSpPr/>
          <p:nvPr/>
        </p:nvGrpSpPr>
        <p:grpSpPr>
          <a:xfrm>
            <a:off x="1069249" y="5027956"/>
            <a:ext cx="461665" cy="1413164"/>
            <a:chOff x="1417239" y="5157069"/>
            <a:chExt cx="461665" cy="1413164"/>
          </a:xfrm>
        </p:grpSpPr>
        <p:sp>
          <p:nvSpPr>
            <p:cNvPr id="5" name="矩形 4"/>
            <p:cNvSpPr/>
            <p:nvPr/>
          </p:nvSpPr>
          <p:spPr>
            <a:xfrm>
              <a:off x="1467114" y="5231885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文字方塊 5"/>
            <p:cNvSpPr txBox="1"/>
            <p:nvPr/>
          </p:nvSpPr>
          <p:spPr>
            <a:xfrm rot="5400000">
              <a:off x="941490" y="5632818"/>
              <a:ext cx="1413164" cy="4616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machine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069249" y="4119351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028173" y="41193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2990584" y="41193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3952995" y="41193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4915406" y="41193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2042306" y="3083732"/>
            <a:ext cx="465153" cy="6654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4910085" y="3071167"/>
            <a:ext cx="465153" cy="6775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1960557" y="3187291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機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4815044" y="3186840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習</a:t>
            </a:r>
          </a:p>
        </p:txBody>
      </p:sp>
      <p:cxnSp>
        <p:nvCxnSpPr>
          <p:cNvPr id="2048" name="直線單箭頭接點 2047"/>
          <p:cNvCxnSpPr/>
          <p:nvPr/>
        </p:nvCxnSpPr>
        <p:spPr>
          <a:xfrm flipV="1">
            <a:off x="1315484" y="4715246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 flipV="1">
            <a:off x="2270836" y="4715246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/>
          <p:nvPr/>
        </p:nvCxnSpPr>
        <p:spPr>
          <a:xfrm flipV="1">
            <a:off x="2280276" y="3788028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群組 9"/>
          <p:cNvGrpSpPr/>
          <p:nvPr/>
        </p:nvGrpSpPr>
        <p:grpSpPr>
          <a:xfrm>
            <a:off x="2889159" y="3089714"/>
            <a:ext cx="628650" cy="1029120"/>
            <a:chOff x="3859511" y="3051365"/>
            <a:chExt cx="628650" cy="1029120"/>
          </a:xfrm>
        </p:grpSpPr>
        <p:sp>
          <p:nvSpPr>
            <p:cNvPr id="40" name="矩形 39"/>
            <p:cNvSpPr/>
            <p:nvPr/>
          </p:nvSpPr>
          <p:spPr>
            <a:xfrm>
              <a:off x="3941260" y="305136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3859511" y="3171950"/>
              <a:ext cx="628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/>
                <a:t>器</a:t>
              </a:r>
            </a:p>
          </p:txBody>
        </p:sp>
        <p:cxnSp>
          <p:nvCxnSpPr>
            <p:cNvPr id="53" name="直線單箭頭接點 52"/>
            <p:cNvCxnSpPr/>
            <p:nvPr/>
          </p:nvCxnSpPr>
          <p:spPr>
            <a:xfrm flipV="1">
              <a:off x="4179230" y="37677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/>
          <p:cNvGrpSpPr/>
          <p:nvPr/>
        </p:nvGrpSpPr>
        <p:grpSpPr>
          <a:xfrm>
            <a:off x="3844760" y="3051365"/>
            <a:ext cx="628650" cy="1012422"/>
            <a:chOff x="4815276" y="3051365"/>
            <a:chExt cx="628650" cy="1012422"/>
          </a:xfrm>
        </p:grpSpPr>
        <p:sp>
          <p:nvSpPr>
            <p:cNvPr id="41" name="矩形 40"/>
            <p:cNvSpPr/>
            <p:nvPr/>
          </p:nvSpPr>
          <p:spPr>
            <a:xfrm>
              <a:off x="4903671" y="305136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4815276" y="3167039"/>
              <a:ext cx="628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/>
                <a:t>學</a:t>
              </a:r>
            </a:p>
          </p:txBody>
        </p:sp>
        <p:cxnSp>
          <p:nvCxnSpPr>
            <p:cNvPr id="54" name="直線單箭頭接點 53"/>
            <p:cNvCxnSpPr/>
            <p:nvPr/>
          </p:nvCxnSpPr>
          <p:spPr>
            <a:xfrm flipV="1">
              <a:off x="5141641" y="3751079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直線單箭頭接點 54"/>
          <p:cNvCxnSpPr/>
          <p:nvPr/>
        </p:nvCxnSpPr>
        <p:spPr>
          <a:xfrm flipV="1">
            <a:off x="5160908" y="3787579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>
            <a:off x="1549215" y="4405792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/>
          <p:nvPr/>
        </p:nvCxnSpPr>
        <p:spPr>
          <a:xfrm>
            <a:off x="2499636" y="4408567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/>
          <p:nvPr/>
        </p:nvCxnSpPr>
        <p:spPr>
          <a:xfrm>
            <a:off x="3466682" y="4411342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/>
          <p:nvPr/>
        </p:nvCxnSpPr>
        <p:spPr>
          <a:xfrm>
            <a:off x="4417096" y="4414117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5906387" y="4119351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5871570" y="3083283"/>
            <a:ext cx="465153" cy="6654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48" name="直線單箭頭接點 47"/>
          <p:cNvCxnSpPr/>
          <p:nvPr/>
        </p:nvCxnSpPr>
        <p:spPr>
          <a:xfrm flipV="1">
            <a:off x="6109540" y="3770881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>
            <a:off x="5408077" y="4414117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手繪多邊形 6"/>
          <p:cNvSpPr/>
          <p:nvPr/>
        </p:nvSpPr>
        <p:spPr>
          <a:xfrm>
            <a:off x="2476500" y="3429000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手繪多邊形 88"/>
          <p:cNvSpPr/>
          <p:nvPr/>
        </p:nvSpPr>
        <p:spPr>
          <a:xfrm>
            <a:off x="3446578" y="3409962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手繪多邊形 89"/>
          <p:cNvSpPr/>
          <p:nvPr/>
        </p:nvSpPr>
        <p:spPr>
          <a:xfrm>
            <a:off x="4417958" y="3429000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手繪多邊形 90"/>
          <p:cNvSpPr/>
          <p:nvPr/>
        </p:nvSpPr>
        <p:spPr>
          <a:xfrm>
            <a:off x="5389424" y="3386620"/>
            <a:ext cx="742950" cy="1853860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/>
          <p:cNvSpPr/>
          <p:nvPr/>
        </p:nvSpPr>
        <p:spPr>
          <a:xfrm>
            <a:off x="4541452" y="5550811"/>
            <a:ext cx="3615205" cy="62101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Add a symbol “</a:t>
            </a:r>
            <a:r>
              <a:rPr lang="en-US" altLang="zh-TW" sz="2400" b="1" dirty="0"/>
              <a:t>===</a:t>
            </a:r>
            <a:r>
              <a:rPr lang="en-US" altLang="zh-TW" sz="2400" dirty="0"/>
              <a:t>“ (</a:t>
            </a:r>
            <a:r>
              <a:rPr lang="zh-TW" altLang="en-US" sz="2400" dirty="0"/>
              <a:t>斷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63" name="矩形 62"/>
          <p:cNvSpPr/>
          <p:nvPr/>
        </p:nvSpPr>
        <p:spPr>
          <a:xfrm>
            <a:off x="3769743" y="6284240"/>
            <a:ext cx="5164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[Ilya Sutskever, NIPS’14][Dzmitry Bahdanau, arXiv’15]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69" name="文字方塊 68"/>
          <p:cNvSpPr txBox="1"/>
          <p:nvPr/>
        </p:nvSpPr>
        <p:spPr>
          <a:xfrm rot="5400000">
            <a:off x="5683898" y="3171839"/>
            <a:ext cx="91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===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7509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3" grpId="0" animBg="1"/>
      <p:bldP spid="91" grpId="0" animBg="1"/>
      <p:bldP spid="62" grpId="0" animBg="1"/>
      <p:bldP spid="69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Image Caption Generation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Input an image, but output a sequence of words</a:t>
            </a:r>
            <a:endParaRPr lang="zh-TW" altLang="en-US" sz="2400" b="1" i="1" u="sng" dirty="0"/>
          </a:p>
          <a:p>
            <a:endParaRPr lang="zh-TW" altLang="en-US" sz="24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42" y="5035022"/>
            <a:ext cx="1425823" cy="142582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2176657" y="5332434"/>
            <a:ext cx="1484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image</a:t>
            </a:r>
            <a:endParaRPr lang="zh-TW" altLang="en-US" sz="2400" dirty="0"/>
          </a:p>
        </p:txBody>
      </p:sp>
      <p:sp>
        <p:nvSpPr>
          <p:cNvPr id="21" name="矩形 20"/>
          <p:cNvSpPr/>
          <p:nvPr/>
        </p:nvSpPr>
        <p:spPr>
          <a:xfrm>
            <a:off x="3640124" y="3861137"/>
            <a:ext cx="461666" cy="90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4599048" y="3861137"/>
            <a:ext cx="465153" cy="90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5561459" y="3861137"/>
            <a:ext cx="465153" cy="90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3542979" y="3050116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4186819" y="3050116"/>
            <a:ext cx="12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woman</a:t>
            </a:r>
            <a:endParaRPr lang="zh-TW" altLang="en-US" sz="24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5461060" y="3050116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</a:t>
            </a:r>
            <a:endParaRPr lang="zh-TW" altLang="en-US" sz="2400" dirty="0"/>
          </a:p>
        </p:txBody>
      </p:sp>
      <p:cxnSp>
        <p:nvCxnSpPr>
          <p:cNvPr id="34" name="直線單箭頭接點 33"/>
          <p:cNvCxnSpPr/>
          <p:nvPr/>
        </p:nvCxnSpPr>
        <p:spPr>
          <a:xfrm flipV="1">
            <a:off x="3886359" y="4751218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V="1">
            <a:off x="3857304" y="3554892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4819715" y="3554892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V="1">
            <a:off x="5782126" y="3538194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endCxn id="22" idx="1"/>
          </p:cNvCxnSpPr>
          <p:nvPr/>
        </p:nvCxnSpPr>
        <p:spPr>
          <a:xfrm>
            <a:off x="4120090" y="4311137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>
            <a:off x="5070511" y="4313912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>
            <a:off x="6069424" y="4305300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/>
          <p:cNvSpPr txBox="1"/>
          <p:nvPr/>
        </p:nvSpPr>
        <p:spPr>
          <a:xfrm>
            <a:off x="6589533" y="3970868"/>
            <a:ext cx="110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B050"/>
                </a:solidFill>
              </a:rPr>
              <a:t>……</a:t>
            </a:r>
            <a:endParaRPr lang="zh-TW" altLang="en-US" sz="2800" dirty="0">
              <a:solidFill>
                <a:srgbClr val="00B050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792872" y="3867699"/>
            <a:ext cx="465153" cy="90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1" name="文字方塊 50"/>
          <p:cNvSpPr txBox="1"/>
          <p:nvPr/>
        </p:nvSpPr>
        <p:spPr>
          <a:xfrm rot="10800000">
            <a:off x="7546369" y="3068907"/>
            <a:ext cx="91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===</a:t>
            </a:r>
            <a:endParaRPr lang="zh-TW" altLang="en-US" sz="2400" b="1" dirty="0"/>
          </a:p>
        </p:txBody>
      </p:sp>
      <p:cxnSp>
        <p:nvCxnSpPr>
          <p:cNvPr id="52" name="直線單箭頭接點 51"/>
          <p:cNvCxnSpPr/>
          <p:nvPr/>
        </p:nvCxnSpPr>
        <p:spPr>
          <a:xfrm flipV="1">
            <a:off x="8015402" y="3544756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/>
          <p:nvPr/>
        </p:nvCxnSpPr>
        <p:spPr>
          <a:xfrm>
            <a:off x="7275551" y="4316713"/>
            <a:ext cx="478958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梯形 43"/>
          <p:cNvSpPr/>
          <p:nvPr/>
        </p:nvSpPr>
        <p:spPr>
          <a:xfrm>
            <a:off x="573939" y="3844578"/>
            <a:ext cx="1602718" cy="906562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CNN</a:t>
            </a:r>
            <a:endParaRPr lang="zh-TW" altLang="en-US" sz="2400" dirty="0"/>
          </a:p>
        </p:txBody>
      </p:sp>
      <p:sp>
        <p:nvSpPr>
          <p:cNvPr id="50" name="矩形 49"/>
          <p:cNvSpPr/>
          <p:nvPr/>
        </p:nvSpPr>
        <p:spPr>
          <a:xfrm>
            <a:off x="1144465" y="2610402"/>
            <a:ext cx="461666" cy="779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55" name="直線單箭頭接點 54"/>
          <p:cNvCxnSpPr/>
          <p:nvPr/>
        </p:nvCxnSpPr>
        <p:spPr>
          <a:xfrm flipV="1">
            <a:off x="1391696" y="4736874"/>
            <a:ext cx="0" cy="8241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 flipV="1">
            <a:off x="1375298" y="3372740"/>
            <a:ext cx="0" cy="4718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3658424" y="5063926"/>
            <a:ext cx="461666" cy="779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64" name="直線單箭頭接點 63"/>
          <p:cNvCxnSpPr/>
          <p:nvPr/>
        </p:nvCxnSpPr>
        <p:spPr>
          <a:xfrm>
            <a:off x="3999533" y="3359191"/>
            <a:ext cx="584241" cy="7870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/>
          <p:nvPr/>
        </p:nvCxnSpPr>
        <p:spPr>
          <a:xfrm>
            <a:off x="4886686" y="3432568"/>
            <a:ext cx="674773" cy="7136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>
            <a:off x="5853266" y="3481580"/>
            <a:ext cx="701505" cy="6646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字方塊 66"/>
          <p:cNvSpPr txBox="1"/>
          <p:nvPr/>
        </p:nvSpPr>
        <p:spPr>
          <a:xfrm>
            <a:off x="1698975" y="2378700"/>
            <a:ext cx="148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 vector for whole image</a:t>
            </a:r>
            <a:endParaRPr lang="zh-TW" altLang="en-US" sz="2400" dirty="0"/>
          </a:p>
        </p:txBody>
      </p:sp>
      <p:sp>
        <p:nvSpPr>
          <p:cNvPr id="4" name="手繪多邊形 3"/>
          <p:cNvSpPr/>
          <p:nvPr/>
        </p:nvSpPr>
        <p:spPr>
          <a:xfrm>
            <a:off x="2743200" y="3359191"/>
            <a:ext cx="914400" cy="2127209"/>
          </a:xfrm>
          <a:custGeom>
            <a:avLst/>
            <a:gdLst>
              <a:gd name="connsiteX0" fmla="*/ 0 w 914400"/>
              <a:gd name="connsiteY0" fmla="*/ 0 h 2114550"/>
              <a:gd name="connsiteX1" fmla="*/ 285750 w 914400"/>
              <a:gd name="connsiteY1" fmla="*/ 476250 h 2114550"/>
              <a:gd name="connsiteX2" fmla="*/ 381000 w 914400"/>
              <a:gd name="connsiteY2" fmla="*/ 1828800 h 2114550"/>
              <a:gd name="connsiteX3" fmla="*/ 914400 w 9144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" h="2114550">
                <a:moveTo>
                  <a:pt x="0" y="0"/>
                </a:moveTo>
                <a:cubicBezTo>
                  <a:pt x="111125" y="85725"/>
                  <a:pt x="222250" y="171450"/>
                  <a:pt x="285750" y="476250"/>
                </a:cubicBezTo>
                <a:cubicBezTo>
                  <a:pt x="349250" y="781050"/>
                  <a:pt x="276225" y="1555750"/>
                  <a:pt x="381000" y="1828800"/>
                </a:cubicBezTo>
                <a:cubicBezTo>
                  <a:pt x="485775" y="2101850"/>
                  <a:pt x="700087" y="2108200"/>
                  <a:pt x="914400" y="211455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4672556" y="2196914"/>
            <a:ext cx="3585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[Kelvin Xu, arXiv’15][Li Yao, ICCV’15]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915654" y="5709342"/>
            <a:ext cx="3342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Caption Generation</a:t>
            </a:r>
            <a:endParaRPr lang="zh-TW" altLang="en-US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123959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  <p:bldP spid="30" grpId="0"/>
      <p:bldP spid="31" grpId="0"/>
      <p:bldP spid="32" grpId="0"/>
      <p:bldP spid="47" grpId="0"/>
      <p:bldP spid="49" grpId="0" animBg="1"/>
      <p:bldP spid="51" grpId="0"/>
      <p:bldP spid="44" grpId="0" animBg="1"/>
      <p:bldP spid="50" grpId="0" animBg="1"/>
      <p:bldP spid="57" grpId="0" animBg="1"/>
      <p:bldP spid="67" grpId="0"/>
      <p:bldP spid="4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Image Caption Generation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Can machine describe what it see from image?</a:t>
            </a:r>
            <a:endParaRPr lang="zh-TW" altLang="en-US" dirty="0"/>
          </a:p>
          <a:p>
            <a:r>
              <a:rPr lang="en-US" altLang="zh-TW" dirty="0"/>
              <a:t>Demo:</a:t>
            </a:r>
            <a:r>
              <a:rPr lang="zh-TW" altLang="en-US" dirty="0"/>
              <a:t>台大電機系 大四 蘇子睿、林奕辰、徐翊祥、陳奕安</a:t>
            </a:r>
            <a:endParaRPr lang="en-US" altLang="zh-TW" dirty="0"/>
          </a:p>
        </p:txBody>
      </p:sp>
      <p:sp>
        <p:nvSpPr>
          <p:cNvPr id="4" name="文字方塊 3"/>
          <p:cNvSpPr txBox="1"/>
          <p:nvPr/>
        </p:nvSpPr>
        <p:spPr>
          <a:xfrm>
            <a:off x="3957145" y="5850234"/>
            <a:ext cx="4761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MTK</a:t>
            </a:r>
            <a:r>
              <a:rPr lang="zh-TW" altLang="en-US" sz="2400" dirty="0"/>
              <a:t> 產學大聯盟</a:t>
            </a:r>
          </a:p>
        </p:txBody>
      </p:sp>
    </p:spTree>
    <p:extLst>
      <p:ext uri="{BB962C8B-B14F-4D97-AF65-F5344CB8AC3E}">
        <p14:creationId xmlns:p14="http://schemas.microsoft.com/office/powerpoint/2010/main" val="66010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729" y="-420596"/>
            <a:ext cx="454038" cy="648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24994" y="5398387"/>
            <a:ext cx="932400" cy="22535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362159" y="5773421"/>
            <a:ext cx="255600" cy="8414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876875" y="5136892"/>
            <a:ext cx="149627" cy="806400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737659" y="5927519"/>
            <a:ext cx="1449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AlexNet</a:t>
            </a:r>
            <a:r>
              <a:rPr lang="en-US" altLang="zh-TW" sz="2400" dirty="0"/>
              <a:t> (2012)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017258" y="5927518"/>
            <a:ext cx="1870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VGG </a:t>
            </a:r>
          </a:p>
          <a:p>
            <a:pPr algn="ctr"/>
            <a:r>
              <a:rPr lang="en-US" altLang="zh-TW" sz="2400" dirty="0"/>
              <a:t>(2014)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265704" y="5898489"/>
            <a:ext cx="245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GoogleNet</a:t>
            </a:r>
            <a:r>
              <a:rPr lang="en-US" altLang="zh-TW" sz="2400" dirty="0"/>
              <a:t> </a:t>
            </a:r>
          </a:p>
          <a:p>
            <a:pPr algn="ctr"/>
            <a:r>
              <a:rPr lang="en-US" altLang="zh-TW" sz="2400" dirty="0"/>
              <a:t>(2014)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588821" y="1715553"/>
            <a:ext cx="165214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152 layers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5050100" y="4255315"/>
            <a:ext cx="127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3.57%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050100" y="5921899"/>
            <a:ext cx="2450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Residual Net </a:t>
            </a:r>
          </a:p>
          <a:p>
            <a:pPr algn="ctr"/>
            <a:r>
              <a:rPr lang="en-US" altLang="zh-TW" sz="2400" dirty="0"/>
              <a:t>(2015)</a:t>
            </a:r>
            <a:endParaRPr lang="zh-TW" altLang="en-US" sz="2400" dirty="0"/>
          </a:p>
        </p:txBody>
      </p:sp>
      <p:grpSp>
        <p:nvGrpSpPr>
          <p:cNvPr id="2" name="群組 1"/>
          <p:cNvGrpSpPr/>
          <p:nvPr/>
        </p:nvGrpSpPr>
        <p:grpSpPr>
          <a:xfrm>
            <a:off x="7182194" y="1153594"/>
            <a:ext cx="1652144" cy="5620695"/>
            <a:chOff x="7182194" y="1153594"/>
            <a:chExt cx="1652144" cy="562069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8877" y="1640939"/>
              <a:ext cx="840310" cy="4276800"/>
            </a:xfrm>
            <a:prstGeom prst="rect">
              <a:avLst/>
            </a:prstGeom>
          </p:spPr>
        </p:pic>
        <p:sp>
          <p:nvSpPr>
            <p:cNvPr id="19" name="文字方塊 18"/>
            <p:cNvSpPr txBox="1"/>
            <p:nvPr/>
          </p:nvSpPr>
          <p:spPr>
            <a:xfrm>
              <a:off x="7458824" y="5943292"/>
              <a:ext cx="11575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Taipei</a:t>
              </a:r>
            </a:p>
            <a:p>
              <a:pPr algn="ctr"/>
              <a:r>
                <a:rPr lang="en-US" altLang="zh-TW" sz="2400" dirty="0"/>
                <a:t>101</a:t>
              </a:r>
              <a:endParaRPr lang="zh-TW" altLang="en-US" sz="2400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7182194" y="1153594"/>
              <a:ext cx="1652144" cy="46166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101 layers</a:t>
              </a:r>
              <a:endParaRPr lang="zh-TW" altLang="en-US" sz="2400" dirty="0"/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224124" y="5529771"/>
            <a:ext cx="127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16.4%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828754" y="5289959"/>
            <a:ext cx="127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7.3%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318821" y="5301372"/>
            <a:ext cx="127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6.7%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69439" y="258408"/>
            <a:ext cx="532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/>
              <a:t>Deep = Many hidden layers</a:t>
            </a:r>
            <a:endParaRPr lang="zh-TW" altLang="en-US" sz="32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537541" y="2831107"/>
            <a:ext cx="1480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Special </a:t>
            </a:r>
          </a:p>
          <a:p>
            <a:pPr algn="ctr"/>
            <a:r>
              <a:rPr lang="en-US" altLang="zh-TW" sz="2400" dirty="0"/>
              <a:t>structure</a:t>
            </a:r>
            <a:endParaRPr lang="zh-TW" altLang="en-US" sz="2400" dirty="0"/>
          </a:p>
        </p:txBody>
      </p:sp>
      <p:cxnSp>
        <p:nvCxnSpPr>
          <p:cNvPr id="27" name="直線單箭頭接點 26"/>
          <p:cNvCxnSpPr/>
          <p:nvPr/>
        </p:nvCxnSpPr>
        <p:spPr>
          <a:xfrm flipV="1">
            <a:off x="2845981" y="3813360"/>
            <a:ext cx="0" cy="5334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2083573" y="2649750"/>
            <a:ext cx="1567543" cy="319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2083573" y="3502548"/>
            <a:ext cx="1567543" cy="319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直線單箭頭接點 36"/>
          <p:cNvCxnSpPr/>
          <p:nvPr/>
        </p:nvCxnSpPr>
        <p:spPr>
          <a:xfrm flipV="1">
            <a:off x="2847356" y="2969064"/>
            <a:ext cx="0" cy="5334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V="1">
            <a:off x="2847356" y="2116266"/>
            <a:ext cx="0" cy="5334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橢圓 38"/>
          <p:cNvSpPr/>
          <p:nvPr/>
        </p:nvSpPr>
        <p:spPr>
          <a:xfrm>
            <a:off x="2158866" y="2719407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0" name="橢圓 39"/>
          <p:cNvSpPr/>
          <p:nvPr/>
        </p:nvSpPr>
        <p:spPr>
          <a:xfrm>
            <a:off x="2405927" y="2718956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1" name="橢圓 40"/>
          <p:cNvSpPr/>
          <p:nvPr/>
        </p:nvSpPr>
        <p:spPr>
          <a:xfrm>
            <a:off x="2661220" y="2718956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2" name="橢圓 41"/>
          <p:cNvSpPr/>
          <p:nvPr/>
        </p:nvSpPr>
        <p:spPr>
          <a:xfrm>
            <a:off x="2900875" y="2721950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3" name="橢圓 42"/>
          <p:cNvSpPr/>
          <p:nvPr/>
        </p:nvSpPr>
        <p:spPr>
          <a:xfrm>
            <a:off x="3143525" y="2718956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4" name="橢圓 43"/>
          <p:cNvSpPr/>
          <p:nvPr/>
        </p:nvSpPr>
        <p:spPr>
          <a:xfrm>
            <a:off x="3403229" y="2718767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5" name="橢圓 44"/>
          <p:cNvSpPr/>
          <p:nvPr/>
        </p:nvSpPr>
        <p:spPr>
          <a:xfrm>
            <a:off x="2158866" y="3517928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6" name="橢圓 45"/>
          <p:cNvSpPr/>
          <p:nvPr/>
        </p:nvSpPr>
        <p:spPr>
          <a:xfrm>
            <a:off x="2405927" y="3517477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7" name="橢圓 46"/>
          <p:cNvSpPr/>
          <p:nvPr/>
        </p:nvSpPr>
        <p:spPr>
          <a:xfrm>
            <a:off x="2661220" y="3517477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8" name="橢圓 47"/>
          <p:cNvSpPr/>
          <p:nvPr/>
        </p:nvSpPr>
        <p:spPr>
          <a:xfrm>
            <a:off x="2900875" y="3520471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9" name="橢圓 48"/>
          <p:cNvSpPr/>
          <p:nvPr/>
        </p:nvSpPr>
        <p:spPr>
          <a:xfrm>
            <a:off x="3143525" y="3517477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橢圓 49"/>
          <p:cNvSpPr/>
          <p:nvPr/>
        </p:nvSpPr>
        <p:spPr>
          <a:xfrm>
            <a:off x="3403229" y="3517288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51" name="直線接點 50"/>
          <p:cNvCxnSpPr/>
          <p:nvPr/>
        </p:nvCxnSpPr>
        <p:spPr>
          <a:xfrm>
            <a:off x="2846338" y="4094850"/>
            <a:ext cx="11367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 flipV="1">
            <a:off x="3983110" y="2481721"/>
            <a:ext cx="0" cy="15688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 flipH="1">
            <a:off x="2901352" y="2481721"/>
            <a:ext cx="104014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/>
          <p:cNvSpPr/>
          <p:nvPr/>
        </p:nvSpPr>
        <p:spPr>
          <a:xfrm>
            <a:off x="5994400" y="2437031"/>
            <a:ext cx="553367" cy="7887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/>
          <p:cNvSpPr/>
          <p:nvPr/>
        </p:nvSpPr>
        <p:spPr>
          <a:xfrm>
            <a:off x="532733" y="2046177"/>
            <a:ext cx="3674221" cy="24399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接點 8"/>
          <p:cNvCxnSpPr/>
          <p:nvPr/>
        </p:nvCxnSpPr>
        <p:spPr>
          <a:xfrm flipH="1" flipV="1">
            <a:off x="4206954" y="2046177"/>
            <a:ext cx="1787446" cy="3908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/>
          <p:cNvCxnSpPr/>
          <p:nvPr/>
        </p:nvCxnSpPr>
        <p:spPr>
          <a:xfrm flipH="1">
            <a:off x="4206954" y="3246605"/>
            <a:ext cx="1764304" cy="12669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32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22" grpId="0"/>
      <p:bldP spid="35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5" grpId="0" animBg="1"/>
      <p:bldP spid="56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351283" y="5360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http://news.ltn.com.tw/photo/politics/breakingnews/975542_1</a:t>
            </a:r>
          </a:p>
        </p:txBody>
      </p:sp>
      <p:pic>
        <p:nvPicPr>
          <p:cNvPr id="12290" name="Picture 2" descr="新聞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6" y="1182386"/>
            <a:ext cx="8544911" cy="54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3574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eastbrooklyn.com/wp-content/uploads/2015/05/multimed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48" y="3626845"/>
            <a:ext cx="5254625" cy="293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325" y="2278462"/>
            <a:ext cx="1138859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Video Caption Generation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881" y="2258465"/>
            <a:ext cx="1054565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sp>
        <p:nvSpPr>
          <p:cNvPr id="9" name="文字方塊 8"/>
          <p:cNvSpPr txBox="1"/>
          <p:nvPr/>
        </p:nvSpPr>
        <p:spPr>
          <a:xfrm>
            <a:off x="709569" y="3491121"/>
            <a:ext cx="1799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800" dirty="0"/>
              <a:t>Video</a:t>
            </a:r>
            <a:endParaRPr lang="zh-TW" altLang="en-US" sz="2800" dirty="0"/>
          </a:p>
        </p:txBody>
      </p:sp>
      <p:pic>
        <p:nvPicPr>
          <p:cNvPr id="10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84" y="1825625"/>
            <a:ext cx="1457403" cy="188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向右箭號 10"/>
          <p:cNvSpPr/>
          <p:nvPr/>
        </p:nvSpPr>
        <p:spPr>
          <a:xfrm>
            <a:off x="3196064" y="2569074"/>
            <a:ext cx="520700" cy="4953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圖說文字 11"/>
          <p:cNvSpPr/>
          <p:nvPr/>
        </p:nvSpPr>
        <p:spPr>
          <a:xfrm>
            <a:off x="5655340" y="2327591"/>
            <a:ext cx="2949251" cy="978266"/>
          </a:xfrm>
          <a:prstGeom prst="wedgeRectCallout">
            <a:avLst>
              <a:gd name="adj1" fmla="val -80595"/>
              <a:gd name="adj2" fmla="val -29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 girl is running.</a:t>
            </a:r>
            <a:endParaRPr lang="zh-TW" altLang="en-US" sz="2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59" y="2302836"/>
            <a:ext cx="1417450" cy="101093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46" y="2258465"/>
            <a:ext cx="1417450" cy="101093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482" y="4042200"/>
            <a:ext cx="2669478" cy="1747951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3508647" y="5840951"/>
            <a:ext cx="274514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A group of people is walking in the forest.</a:t>
            </a:r>
            <a:endParaRPr lang="zh-TW" altLang="en-US" sz="24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562" y="4042200"/>
            <a:ext cx="2559261" cy="1747951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459026" y="5834878"/>
            <a:ext cx="273633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A group of people is knocked by a tree.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6547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4" grpId="0" animBg="1"/>
      <p:bldP spid="17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Video Caption Generation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Can machine describe what it see from video?</a:t>
            </a:r>
            <a:endParaRPr lang="zh-TW" altLang="en-US" dirty="0"/>
          </a:p>
          <a:p>
            <a:r>
              <a:rPr lang="en-US" altLang="zh-TW" dirty="0"/>
              <a:t>Demo: </a:t>
            </a:r>
            <a:r>
              <a:rPr lang="zh-TW" altLang="en-US" dirty="0"/>
              <a:t>台大語音處理實驗室 曾柏翔、吳柏瑜、盧宏宗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1029877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Chat-bot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0" y="1690689"/>
            <a:ext cx="8708159" cy="390951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87002" y="5735143"/>
            <a:ext cx="6769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電視影集</a:t>
            </a:r>
            <a:r>
              <a:rPr lang="en-US" altLang="zh-TW" sz="2400" dirty="0"/>
              <a:t> (~40,000 sentences)</a:t>
            </a:r>
            <a:r>
              <a:rPr lang="zh-TW" altLang="en-US" sz="2400" dirty="0"/>
              <a:t>、美國總統大選辯論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95926480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Develop Team</a:t>
            </a:r>
          </a:p>
          <a:p>
            <a:pPr lvl="1"/>
            <a:r>
              <a:rPr lang="en-US" altLang="zh-TW" dirty="0"/>
              <a:t>Interface design: Prof. Lin-Lin Chen &amp; Arron Lu</a:t>
            </a:r>
          </a:p>
          <a:p>
            <a:pPr lvl="1"/>
            <a:r>
              <a:rPr lang="en-US" altLang="zh-TW" dirty="0"/>
              <a:t>Web programming: Shi-Yun Huang</a:t>
            </a:r>
          </a:p>
          <a:p>
            <a:pPr lvl="1"/>
            <a:r>
              <a:rPr lang="en-US" altLang="zh-TW" dirty="0"/>
              <a:t>Data collection: Chao-Chuang Shih</a:t>
            </a:r>
          </a:p>
          <a:p>
            <a:pPr lvl="1"/>
            <a:r>
              <a:rPr lang="en-US" altLang="zh-TW" dirty="0"/>
              <a:t>System implementation: Kevin Wu, Derek Chuang, &amp; </a:t>
            </a:r>
            <a:r>
              <a:rPr lang="en-US" altLang="zh-TW" dirty="0" err="1"/>
              <a:t>Zhi</a:t>
            </a:r>
            <a:r>
              <a:rPr lang="en-US" altLang="zh-TW" dirty="0"/>
              <a:t>-Wei Lee</a:t>
            </a:r>
          </a:p>
          <a:p>
            <a:pPr lvl="1"/>
            <a:r>
              <a:rPr lang="en-US" altLang="zh-TW" dirty="0"/>
              <a:t>System design: Richard Tsai &amp; Hung-Yi Lee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E191-6BC4-4627-8347-0347C8314248}" type="slidenum">
              <a:rPr lang="zh-TW" altLang="en-US" smtClean="0"/>
              <a:t>214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5442354"/>
            <a:ext cx="2241659" cy="126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5641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464522" y="4573920"/>
            <a:ext cx="1457326" cy="1074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Organize</a:t>
            </a:r>
            <a:endParaRPr lang="zh-TW" altLang="en-US" sz="2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Attention-based Model</a:t>
            </a:r>
            <a:endParaRPr lang="zh-TW" altLang="en-US" dirty="0"/>
          </a:p>
        </p:txBody>
      </p:sp>
      <p:pic>
        <p:nvPicPr>
          <p:cNvPr id="13314" name="Picture 2" descr="http://2.bp.blogspot.com/-7FcOrHJCEmw/VWboUfxz5vI/AAAAAAAAAZU/8yG9dRJkWms/s1600/br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38" y="2499295"/>
            <a:ext cx="2741426" cy="34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28675" y="6311899"/>
            <a:ext cx="7486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http://henrylo1605.blogspot.tw/2015/05/blog-post_56.html</a:t>
            </a:r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6211325" y="2050084"/>
            <a:ext cx="435429" cy="699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6646753" y="1668298"/>
            <a:ext cx="2264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Breakfast today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>
            <a:off x="5154434" y="2396440"/>
            <a:ext cx="852906" cy="79515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3218391" y="1656208"/>
            <a:ext cx="2932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What you learned in these lectures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6499071" y="4111060"/>
            <a:ext cx="642848" cy="4466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7180282" y="4170539"/>
            <a:ext cx="222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summer vacation 10 years ago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>
            <a:off x="5078178" y="2424088"/>
            <a:ext cx="498873" cy="129795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圓角矩形圖說文字 18"/>
          <p:cNvSpPr/>
          <p:nvPr/>
        </p:nvSpPr>
        <p:spPr>
          <a:xfrm>
            <a:off x="1036431" y="2564613"/>
            <a:ext cx="2778112" cy="1212222"/>
          </a:xfrm>
          <a:prstGeom prst="wedgeRoundRectCallout">
            <a:avLst>
              <a:gd name="adj1" fmla="val -89349"/>
              <a:gd name="adj2" fmla="val 4271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What is deep learning?</a:t>
            </a:r>
            <a:endParaRPr lang="zh-TW" altLang="en-US" sz="2800" dirty="0"/>
          </a:p>
        </p:txBody>
      </p:sp>
      <p:cxnSp>
        <p:nvCxnSpPr>
          <p:cNvPr id="21" name="直線單箭頭接點 20"/>
          <p:cNvCxnSpPr/>
          <p:nvPr/>
        </p:nvCxnSpPr>
        <p:spPr>
          <a:xfrm flipH="1">
            <a:off x="3972153" y="3150918"/>
            <a:ext cx="2080998" cy="174039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H="1">
            <a:off x="3965432" y="3693930"/>
            <a:ext cx="1571270" cy="172165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737876" y="4827632"/>
            <a:ext cx="1276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Answer</a:t>
            </a:r>
            <a:endParaRPr lang="zh-TW" altLang="en-US" sz="2800" dirty="0"/>
          </a:p>
        </p:txBody>
      </p:sp>
      <p:sp>
        <p:nvSpPr>
          <p:cNvPr id="27" name="向右箭號 26"/>
          <p:cNvSpPr/>
          <p:nvPr/>
        </p:nvSpPr>
        <p:spPr>
          <a:xfrm flipH="1">
            <a:off x="1964018" y="4870665"/>
            <a:ext cx="415635" cy="43715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70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7" grpId="0"/>
      <p:bldP spid="10" grpId="0"/>
      <p:bldP spid="12" grpId="0"/>
      <p:bldP spid="19" grpId="0" animBg="1"/>
      <p:bldP spid="26" grpId="0"/>
      <p:bldP spid="27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Attention-based Model</a:t>
            </a:r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2008858" y="2913733"/>
            <a:ext cx="1903181" cy="9189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Reading Head Controller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976721" y="1770867"/>
            <a:ext cx="1579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Input</a:t>
            </a:r>
            <a:endParaRPr lang="zh-TW" altLang="en-US" sz="2800" dirty="0"/>
          </a:p>
        </p:txBody>
      </p:sp>
      <p:sp>
        <p:nvSpPr>
          <p:cNvPr id="30" name="向下箭號 29"/>
          <p:cNvSpPr/>
          <p:nvPr/>
        </p:nvSpPr>
        <p:spPr>
          <a:xfrm flipV="1">
            <a:off x="5229226" y="4128712"/>
            <a:ext cx="420915" cy="34698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/>
          <p:cNvSpPr txBox="1"/>
          <p:nvPr/>
        </p:nvSpPr>
        <p:spPr>
          <a:xfrm>
            <a:off x="5712456" y="4014031"/>
            <a:ext cx="211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Reading Head</a:t>
            </a:r>
            <a:endParaRPr lang="zh-TW" altLang="en-US" sz="2400" dirty="0"/>
          </a:p>
        </p:txBody>
      </p:sp>
      <p:cxnSp>
        <p:nvCxnSpPr>
          <p:cNvPr id="39" name="直線單箭頭接點 38"/>
          <p:cNvCxnSpPr>
            <a:endCxn id="23" idx="0"/>
          </p:cNvCxnSpPr>
          <p:nvPr/>
        </p:nvCxnSpPr>
        <p:spPr>
          <a:xfrm flipH="1">
            <a:off x="2960449" y="2416510"/>
            <a:ext cx="1243251" cy="4972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>
            <a:stCxn id="30" idx="2"/>
          </p:cNvCxnSpPr>
          <p:nvPr/>
        </p:nvCxnSpPr>
        <p:spPr>
          <a:xfrm flipH="1" flipV="1">
            <a:off x="3008014" y="3705144"/>
            <a:ext cx="2431670" cy="42356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>
            <a:off x="2375796" y="2071568"/>
            <a:ext cx="1222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/>
          <p:cNvSpPr txBox="1"/>
          <p:nvPr/>
        </p:nvSpPr>
        <p:spPr>
          <a:xfrm>
            <a:off x="6376163" y="1833365"/>
            <a:ext cx="1579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output</a:t>
            </a:r>
            <a:endParaRPr lang="zh-TW" altLang="en-US" sz="2800" dirty="0"/>
          </a:p>
        </p:txBody>
      </p:sp>
      <p:cxnSp>
        <p:nvCxnSpPr>
          <p:cNvPr id="62" name="直線單箭頭接點 61"/>
          <p:cNvCxnSpPr/>
          <p:nvPr/>
        </p:nvCxnSpPr>
        <p:spPr>
          <a:xfrm>
            <a:off x="5225905" y="2098755"/>
            <a:ext cx="1222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群組 72"/>
          <p:cNvGrpSpPr/>
          <p:nvPr/>
        </p:nvGrpSpPr>
        <p:grpSpPr>
          <a:xfrm>
            <a:off x="546095" y="4494090"/>
            <a:ext cx="7969255" cy="1299995"/>
            <a:chOff x="589637" y="2670631"/>
            <a:chExt cx="7969255" cy="1299995"/>
          </a:xfrm>
        </p:grpSpPr>
        <p:sp>
          <p:nvSpPr>
            <p:cNvPr id="13" name="矩形 12"/>
            <p:cNvSpPr/>
            <p:nvPr/>
          </p:nvSpPr>
          <p:spPr>
            <a:xfrm>
              <a:off x="2283275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885618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487961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90304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92647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5294990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898692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6502394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89637" y="2771879"/>
              <a:ext cx="1582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6976835" y="2771879"/>
              <a:ext cx="1582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sp>
          <p:nvSpPr>
            <p:cNvPr id="66" name="文字方塊 65"/>
            <p:cNvSpPr txBox="1"/>
            <p:nvPr/>
          </p:nvSpPr>
          <p:spPr>
            <a:xfrm>
              <a:off x="2894959" y="3508961"/>
              <a:ext cx="3595375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Machine’s Memory</a:t>
              </a:r>
              <a:endParaRPr lang="zh-TW" altLang="en-US" sz="2400" dirty="0"/>
            </a:p>
          </p:txBody>
        </p:sp>
      </p:grpSp>
      <p:cxnSp>
        <p:nvCxnSpPr>
          <p:cNvPr id="43" name="直線單箭頭接點 42"/>
          <p:cNvCxnSpPr>
            <a:stCxn id="30" idx="2"/>
          </p:cNvCxnSpPr>
          <p:nvPr/>
        </p:nvCxnSpPr>
        <p:spPr>
          <a:xfrm flipH="1" flipV="1">
            <a:off x="4649105" y="2416510"/>
            <a:ext cx="790579" cy="17122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3664119" y="1758951"/>
            <a:ext cx="1520014" cy="65755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DNN/RNN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542468" y="5732151"/>
            <a:ext cx="8213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Ref: </a:t>
            </a:r>
            <a:r>
              <a:rPr lang="zh-TW" altLang="en-US" dirty="0"/>
              <a:t>http://speech.ee.ntu.edu.tw/~tlkagk/courses/MLDS_2015_2/Lecture/Attain%20(v3).ecm.mp4/index.html</a:t>
            </a:r>
          </a:p>
        </p:txBody>
      </p:sp>
    </p:spTree>
    <p:extLst>
      <p:ext uri="{BB962C8B-B14F-4D97-AF65-F5344CB8AC3E}">
        <p14:creationId xmlns:p14="http://schemas.microsoft.com/office/powerpoint/2010/main" val="8468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30" grpId="0" animBg="1"/>
      <p:bldP spid="34" grpId="0"/>
      <p:bldP spid="61" grpId="0"/>
      <p:bldP spid="38" grpId="0" animBg="1"/>
      <p:bldP spid="3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Attention-based Model v2</a:t>
            </a:r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2128152" y="3003957"/>
            <a:ext cx="1903181" cy="9189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Reading Head Controller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976721" y="1944264"/>
            <a:ext cx="1579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Input</a:t>
            </a:r>
            <a:endParaRPr lang="zh-TW" altLang="en-US" sz="2800" dirty="0"/>
          </a:p>
        </p:txBody>
      </p:sp>
      <p:sp>
        <p:nvSpPr>
          <p:cNvPr id="30" name="向下箭號 29"/>
          <p:cNvSpPr/>
          <p:nvPr/>
        </p:nvSpPr>
        <p:spPr>
          <a:xfrm flipV="1">
            <a:off x="5229226" y="4302109"/>
            <a:ext cx="420915" cy="34698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/>
          <p:cNvSpPr txBox="1"/>
          <p:nvPr/>
        </p:nvSpPr>
        <p:spPr>
          <a:xfrm>
            <a:off x="5712456" y="4187428"/>
            <a:ext cx="211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Reading Head</a:t>
            </a:r>
            <a:endParaRPr lang="zh-TW" altLang="en-US" sz="2400" dirty="0"/>
          </a:p>
        </p:txBody>
      </p:sp>
      <p:cxnSp>
        <p:nvCxnSpPr>
          <p:cNvPr id="39" name="直線單箭頭接點 38"/>
          <p:cNvCxnSpPr>
            <a:endCxn id="23" idx="0"/>
          </p:cNvCxnSpPr>
          <p:nvPr/>
        </p:nvCxnSpPr>
        <p:spPr>
          <a:xfrm flipH="1">
            <a:off x="3079743" y="2506734"/>
            <a:ext cx="1243251" cy="4972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>
            <a:stCxn id="30" idx="2"/>
          </p:cNvCxnSpPr>
          <p:nvPr/>
        </p:nvCxnSpPr>
        <p:spPr>
          <a:xfrm flipH="1" flipV="1">
            <a:off x="3008014" y="3878541"/>
            <a:ext cx="2431670" cy="42356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>
            <a:off x="2375796" y="2244965"/>
            <a:ext cx="1222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/>
          <p:cNvSpPr txBox="1"/>
          <p:nvPr/>
        </p:nvSpPr>
        <p:spPr>
          <a:xfrm>
            <a:off x="6376163" y="2006762"/>
            <a:ext cx="1579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output</a:t>
            </a:r>
            <a:endParaRPr lang="zh-TW" altLang="en-US" sz="2800" dirty="0"/>
          </a:p>
        </p:txBody>
      </p:sp>
      <p:cxnSp>
        <p:nvCxnSpPr>
          <p:cNvPr id="62" name="直線單箭頭接點 61"/>
          <p:cNvCxnSpPr/>
          <p:nvPr/>
        </p:nvCxnSpPr>
        <p:spPr>
          <a:xfrm>
            <a:off x="5225905" y="2272152"/>
            <a:ext cx="12228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群組 72"/>
          <p:cNvGrpSpPr/>
          <p:nvPr/>
        </p:nvGrpSpPr>
        <p:grpSpPr>
          <a:xfrm>
            <a:off x="546095" y="4667487"/>
            <a:ext cx="7969255" cy="1299995"/>
            <a:chOff x="589637" y="2670631"/>
            <a:chExt cx="7969255" cy="1299995"/>
          </a:xfrm>
        </p:grpSpPr>
        <p:sp>
          <p:nvSpPr>
            <p:cNvPr id="13" name="矩形 12"/>
            <p:cNvSpPr/>
            <p:nvPr/>
          </p:nvSpPr>
          <p:spPr>
            <a:xfrm>
              <a:off x="2283275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885618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487961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090304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92647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5294990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898692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6502394" y="2670631"/>
              <a:ext cx="348343" cy="720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89637" y="2771879"/>
              <a:ext cx="1582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6976835" y="2771879"/>
              <a:ext cx="1582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sp>
          <p:nvSpPr>
            <p:cNvPr id="66" name="文字方塊 65"/>
            <p:cNvSpPr txBox="1"/>
            <p:nvPr/>
          </p:nvSpPr>
          <p:spPr>
            <a:xfrm>
              <a:off x="2894959" y="3508961"/>
              <a:ext cx="3595375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Machine’s Memory</a:t>
              </a:r>
              <a:endParaRPr lang="zh-TW" altLang="en-US" sz="2400" dirty="0"/>
            </a:p>
          </p:txBody>
        </p:sp>
      </p:grpSp>
      <p:cxnSp>
        <p:nvCxnSpPr>
          <p:cNvPr id="43" name="直線單箭頭接點 42"/>
          <p:cNvCxnSpPr>
            <a:stCxn id="30" idx="2"/>
          </p:cNvCxnSpPr>
          <p:nvPr/>
        </p:nvCxnSpPr>
        <p:spPr>
          <a:xfrm flipH="1" flipV="1">
            <a:off x="4629326" y="2546741"/>
            <a:ext cx="810358" cy="17553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3664119" y="1932348"/>
            <a:ext cx="1520014" cy="65755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DNN/RNN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5439684" y="6148679"/>
            <a:ext cx="3494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Neural Turing Machine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564350" y="2998783"/>
            <a:ext cx="1903181" cy="9189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Writing Head Controller</a:t>
            </a:r>
            <a:endParaRPr lang="zh-TW" altLang="en-US" sz="2400" dirty="0"/>
          </a:p>
        </p:txBody>
      </p:sp>
      <p:cxnSp>
        <p:nvCxnSpPr>
          <p:cNvPr id="28" name="直線單箭頭接點 27"/>
          <p:cNvCxnSpPr>
            <a:stCxn id="29" idx="2"/>
            <a:endCxn id="27" idx="2"/>
          </p:cNvCxnSpPr>
          <p:nvPr/>
        </p:nvCxnSpPr>
        <p:spPr>
          <a:xfrm flipV="1">
            <a:off x="4213669" y="3917694"/>
            <a:ext cx="2302272" cy="393612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向下箭號 28"/>
          <p:cNvSpPr/>
          <p:nvPr/>
        </p:nvSpPr>
        <p:spPr>
          <a:xfrm flipV="1">
            <a:off x="4003211" y="4311306"/>
            <a:ext cx="420915" cy="34698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/>
          <p:cNvSpPr txBox="1"/>
          <p:nvPr/>
        </p:nvSpPr>
        <p:spPr>
          <a:xfrm>
            <a:off x="1931757" y="4205822"/>
            <a:ext cx="211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Writing Head</a:t>
            </a:r>
            <a:endParaRPr lang="zh-TW" altLang="en-US" sz="2400" dirty="0"/>
          </a:p>
        </p:txBody>
      </p:sp>
      <p:cxnSp>
        <p:nvCxnSpPr>
          <p:cNvPr id="35" name="直線單箭頭接點 34"/>
          <p:cNvCxnSpPr/>
          <p:nvPr/>
        </p:nvCxnSpPr>
        <p:spPr>
          <a:xfrm>
            <a:off x="4883487" y="2599658"/>
            <a:ext cx="1492676" cy="3746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stCxn id="38" idx="2"/>
            <a:endCxn id="29" idx="2"/>
          </p:cNvCxnSpPr>
          <p:nvPr/>
        </p:nvCxnSpPr>
        <p:spPr>
          <a:xfrm flipH="1">
            <a:off x="4213669" y="2589907"/>
            <a:ext cx="210457" cy="17213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6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29" grpId="0" animBg="1"/>
      <p:bldP spid="31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www.iepdirect.com/iepdotnet/NY/images/img-document-rep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80" y="4909641"/>
            <a:ext cx="2265697" cy="166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Reading Comprehension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09966" y="5196310"/>
            <a:ext cx="398415" cy="8403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4" name="矩形 13"/>
          <p:cNvSpPr/>
          <p:nvPr/>
        </p:nvSpPr>
        <p:spPr>
          <a:xfrm>
            <a:off x="810322" y="1941579"/>
            <a:ext cx="1503444" cy="5684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Query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454245" y="6129101"/>
            <a:ext cx="476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Each sentence becomes a vector.</a:t>
            </a:r>
            <a:endParaRPr lang="zh-TW" altLang="en-US" sz="2400" dirty="0"/>
          </a:p>
        </p:txBody>
      </p:sp>
      <p:sp>
        <p:nvSpPr>
          <p:cNvPr id="20" name="向右箭號 19"/>
          <p:cNvSpPr/>
          <p:nvPr/>
        </p:nvSpPr>
        <p:spPr>
          <a:xfrm>
            <a:off x="2436239" y="2069544"/>
            <a:ext cx="1490793" cy="33372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7" name="文字方塊 26"/>
          <p:cNvSpPr txBox="1"/>
          <p:nvPr/>
        </p:nvSpPr>
        <p:spPr>
          <a:xfrm>
            <a:off x="3565211" y="5278732"/>
            <a:ext cx="92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51" name="矩形 50"/>
          <p:cNvSpPr/>
          <p:nvPr/>
        </p:nvSpPr>
        <p:spPr>
          <a:xfrm>
            <a:off x="5013547" y="5206370"/>
            <a:ext cx="398415" cy="8403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3" name="矩形 52"/>
          <p:cNvSpPr/>
          <p:nvPr/>
        </p:nvSpPr>
        <p:spPr>
          <a:xfrm>
            <a:off x="5569519" y="5196310"/>
            <a:ext cx="398415" cy="8403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5" name="矩形 54"/>
          <p:cNvSpPr/>
          <p:nvPr/>
        </p:nvSpPr>
        <p:spPr>
          <a:xfrm>
            <a:off x="6173100" y="5206370"/>
            <a:ext cx="398415" cy="8403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8" name="矩形 67"/>
          <p:cNvSpPr/>
          <p:nvPr/>
        </p:nvSpPr>
        <p:spPr>
          <a:xfrm>
            <a:off x="4033739" y="1874511"/>
            <a:ext cx="1520014" cy="65755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DNN/RNN</a:t>
            </a:r>
            <a:endParaRPr lang="zh-TW" altLang="en-US" sz="2400" dirty="0"/>
          </a:p>
        </p:txBody>
      </p:sp>
      <p:sp>
        <p:nvSpPr>
          <p:cNvPr id="42" name="矩形 41"/>
          <p:cNvSpPr/>
          <p:nvPr/>
        </p:nvSpPr>
        <p:spPr>
          <a:xfrm>
            <a:off x="2544739" y="3148642"/>
            <a:ext cx="1903181" cy="9189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Reading Head Controller</a:t>
            </a:r>
            <a:endParaRPr lang="zh-TW" altLang="en-US" sz="2400" dirty="0"/>
          </a:p>
        </p:txBody>
      </p:sp>
      <p:sp>
        <p:nvSpPr>
          <p:cNvPr id="47" name="向下箭號 46"/>
          <p:cNvSpPr/>
          <p:nvPr/>
        </p:nvSpPr>
        <p:spPr>
          <a:xfrm flipH="1" flipV="1">
            <a:off x="4996801" y="4876217"/>
            <a:ext cx="420915" cy="34698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>
            <a:off x="6729072" y="5196310"/>
            <a:ext cx="398415" cy="8403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9" name="文字方塊 48"/>
          <p:cNvSpPr txBox="1"/>
          <p:nvPr/>
        </p:nvSpPr>
        <p:spPr>
          <a:xfrm>
            <a:off x="7117913" y="5367484"/>
            <a:ext cx="92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50" name="向右箭號 49"/>
          <p:cNvSpPr/>
          <p:nvPr/>
        </p:nvSpPr>
        <p:spPr>
          <a:xfrm>
            <a:off x="2973176" y="5278732"/>
            <a:ext cx="806175" cy="55041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7" name="矩形 56"/>
          <p:cNvSpPr/>
          <p:nvPr/>
        </p:nvSpPr>
        <p:spPr>
          <a:xfrm>
            <a:off x="7273726" y="1919054"/>
            <a:ext cx="1503444" cy="5684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answer</a:t>
            </a:r>
            <a:endParaRPr lang="zh-TW" altLang="en-US" sz="2400" dirty="0"/>
          </a:p>
        </p:txBody>
      </p:sp>
      <p:sp>
        <p:nvSpPr>
          <p:cNvPr id="63" name="文字方塊 62"/>
          <p:cNvSpPr txBox="1"/>
          <p:nvPr/>
        </p:nvSpPr>
        <p:spPr>
          <a:xfrm>
            <a:off x="2634392" y="4474609"/>
            <a:ext cx="142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Semantic Analysis</a:t>
            </a:r>
            <a:endParaRPr lang="zh-TW" altLang="en-US" sz="2400" dirty="0"/>
          </a:p>
        </p:txBody>
      </p:sp>
      <p:sp>
        <p:nvSpPr>
          <p:cNvPr id="65" name="向下箭號 64"/>
          <p:cNvSpPr/>
          <p:nvPr/>
        </p:nvSpPr>
        <p:spPr>
          <a:xfrm flipH="1" flipV="1">
            <a:off x="6150600" y="4846514"/>
            <a:ext cx="420915" cy="34698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4" name="直線單箭頭接點 73"/>
          <p:cNvCxnSpPr>
            <a:endCxn id="42" idx="0"/>
          </p:cNvCxnSpPr>
          <p:nvPr/>
        </p:nvCxnSpPr>
        <p:spPr>
          <a:xfrm flipH="1">
            <a:off x="3496330" y="2532070"/>
            <a:ext cx="997254" cy="6165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>
            <a:stCxn id="47" idx="2"/>
            <a:endCxn id="42" idx="2"/>
          </p:cNvCxnSpPr>
          <p:nvPr/>
        </p:nvCxnSpPr>
        <p:spPr>
          <a:xfrm flipH="1" flipV="1">
            <a:off x="3496330" y="4067553"/>
            <a:ext cx="1710928" cy="808664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>
            <a:stCxn id="47" idx="2"/>
          </p:cNvCxnSpPr>
          <p:nvPr/>
        </p:nvCxnSpPr>
        <p:spPr>
          <a:xfrm flipH="1" flipV="1">
            <a:off x="5044425" y="2487525"/>
            <a:ext cx="162833" cy="23886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>
            <a:stCxn id="65" idx="2"/>
            <a:endCxn id="42" idx="2"/>
          </p:cNvCxnSpPr>
          <p:nvPr/>
        </p:nvCxnSpPr>
        <p:spPr>
          <a:xfrm flipH="1" flipV="1">
            <a:off x="3496330" y="4067553"/>
            <a:ext cx="2864727" cy="778961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/>
          <p:nvPr/>
        </p:nvCxnSpPr>
        <p:spPr>
          <a:xfrm flipH="1" flipV="1">
            <a:off x="5013547" y="2510050"/>
            <a:ext cx="1341233" cy="23661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向右箭號 78"/>
          <p:cNvSpPr/>
          <p:nvPr/>
        </p:nvSpPr>
        <p:spPr>
          <a:xfrm>
            <a:off x="5641598" y="2065253"/>
            <a:ext cx="1490793" cy="33372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195893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/>
      <p:bldP spid="20" grpId="0" animBg="1"/>
      <p:bldP spid="27" grpId="0"/>
      <p:bldP spid="51" grpId="0" animBg="1"/>
      <p:bldP spid="53" grpId="0" animBg="1"/>
      <p:bldP spid="55" grpId="0" animBg="1"/>
      <p:bldP spid="68" grpId="0" animBg="1"/>
      <p:bldP spid="42" grpId="0" animBg="1"/>
      <p:bldP spid="47" grpId="0" animBg="1"/>
      <p:bldP spid="47" grpId="1" animBg="1"/>
      <p:bldP spid="48" grpId="0" animBg="1"/>
      <p:bldP spid="49" grpId="0"/>
      <p:bldP spid="50" grpId="0" animBg="1"/>
      <p:bldP spid="57" grpId="0" animBg="1"/>
      <p:bldP spid="63" grpId="0"/>
      <p:bldP spid="65" grpId="0" animBg="1"/>
      <p:bldP spid="79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Reading Comprehension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End-To-End Memory Networks. S. </a:t>
            </a:r>
            <a:r>
              <a:rPr lang="en-US" altLang="zh-TW" sz="2400" dirty="0" err="1"/>
              <a:t>Sukhbaatar</a:t>
            </a:r>
            <a:r>
              <a:rPr lang="en-US" altLang="zh-TW" sz="2400" dirty="0"/>
              <a:t>, A. </a:t>
            </a:r>
            <a:r>
              <a:rPr lang="en-US" altLang="zh-TW" sz="2400" dirty="0" err="1"/>
              <a:t>Szlam</a:t>
            </a:r>
            <a:r>
              <a:rPr lang="en-US" altLang="zh-TW" sz="2400" dirty="0"/>
              <a:t>, J. Weston, R. Fergus. NIPS, 2015.</a:t>
            </a:r>
            <a:endParaRPr lang="zh-TW" altLang="zh-TW" sz="2400" dirty="0"/>
          </a:p>
          <a:p>
            <a:endParaRPr lang="zh-TW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96" y="3124828"/>
            <a:ext cx="7824229" cy="224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28650" y="2681535"/>
            <a:ext cx="4110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position of reading head: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848284" y="5377731"/>
            <a:ext cx="7719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err="1"/>
              <a:t>Keras</a:t>
            </a:r>
            <a:r>
              <a:rPr lang="en-US" altLang="zh-TW" sz="2400" dirty="0"/>
              <a:t> has example: </a:t>
            </a:r>
            <a:r>
              <a:rPr lang="zh-TW" altLang="en-US" sz="2400" dirty="0"/>
              <a:t>https://github.com/fchollet/keras/blob/master/examples/babi_memnn.py</a:t>
            </a:r>
          </a:p>
        </p:txBody>
      </p:sp>
    </p:spTree>
    <p:extLst>
      <p:ext uri="{BB962C8B-B14F-4D97-AF65-F5344CB8AC3E}">
        <p14:creationId xmlns:p14="http://schemas.microsoft.com/office/powerpoint/2010/main" val="1191435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Output Layer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Softmax</a:t>
            </a:r>
            <a:r>
              <a:rPr lang="en-US" altLang="zh-TW" dirty="0"/>
              <a:t> layer as the output layer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87848" y="2591477"/>
            <a:ext cx="285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Ordinary Layer</a:t>
            </a:r>
            <a:endParaRPr lang="zh-TW" altLang="en-US" sz="2400" b="1" i="1" u="sng" dirty="0"/>
          </a:p>
        </p:txBody>
      </p:sp>
      <p:cxnSp>
        <p:nvCxnSpPr>
          <p:cNvPr id="44" name="直線單箭頭接點 43"/>
          <p:cNvCxnSpPr/>
          <p:nvPr/>
        </p:nvCxnSpPr>
        <p:spPr>
          <a:xfrm flipV="1">
            <a:off x="1913277" y="4407407"/>
            <a:ext cx="1219201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>
            <a:off x="1913277" y="5293333"/>
            <a:ext cx="121920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>
            <a:off x="1913277" y="3519428"/>
            <a:ext cx="121920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Object 12"/>
          <p:cNvGraphicFramePr>
            <a:graphicFrameLocks noChangeAspect="1"/>
          </p:cNvGraphicFramePr>
          <p:nvPr>
            <p:extLst/>
          </p:nvPr>
        </p:nvGraphicFramePr>
        <p:xfrm>
          <a:off x="3232150" y="3219450"/>
          <a:ext cx="138271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5" name="方程式" r:id="rId4" imgW="647640" imgH="228600" progId="Equation.3">
                  <p:embed/>
                </p:oleObj>
              </mc:Choice>
              <mc:Fallback>
                <p:oleObj name="方程式" r:id="rId4" imgW="647640" imgH="228600" progId="Equation.3">
                  <p:embed/>
                  <p:pic>
                    <p:nvPicPr>
                      <p:cNvPr id="4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2150" y="3219450"/>
                        <a:ext cx="1382713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12"/>
          <p:cNvGraphicFramePr>
            <a:graphicFrameLocks noChangeAspect="1"/>
          </p:cNvGraphicFramePr>
          <p:nvPr>
            <p:extLst/>
          </p:nvPr>
        </p:nvGraphicFramePr>
        <p:xfrm>
          <a:off x="3216275" y="4156075"/>
          <a:ext cx="1436688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6" name="方程式" r:id="rId6" imgW="672840" imgH="228600" progId="Equation.3">
                  <p:embed/>
                </p:oleObj>
              </mc:Choice>
              <mc:Fallback>
                <p:oleObj name="方程式" r:id="rId6" imgW="672840" imgH="228600" progId="Equation.3">
                  <p:embed/>
                  <p:pic>
                    <p:nvPicPr>
                      <p:cNvPr id="4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275" y="4156075"/>
                        <a:ext cx="1436688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12"/>
          <p:cNvGraphicFramePr>
            <a:graphicFrameLocks noChangeAspect="1"/>
          </p:cNvGraphicFramePr>
          <p:nvPr>
            <p:extLst/>
          </p:nvPr>
        </p:nvGraphicFramePr>
        <p:xfrm>
          <a:off x="3230563" y="5022850"/>
          <a:ext cx="14097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7" name="方程式" r:id="rId8" imgW="660240" imgH="241200" progId="Equation.3">
                  <p:embed/>
                </p:oleObj>
              </mc:Choice>
              <mc:Fallback>
                <p:oleObj name="方程式" r:id="rId8" imgW="660240" imgH="241200" progId="Equation.3">
                  <p:embed/>
                  <p:pic>
                    <p:nvPicPr>
                      <p:cNvPr id="4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0563" y="5022850"/>
                        <a:ext cx="140970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0" name="直線單箭頭接點 49"/>
          <p:cNvCxnSpPr/>
          <p:nvPr/>
        </p:nvCxnSpPr>
        <p:spPr>
          <a:xfrm>
            <a:off x="688760" y="4414080"/>
            <a:ext cx="630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>
            <a:off x="688760" y="5300006"/>
            <a:ext cx="630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/>
          <p:nvPr/>
        </p:nvCxnSpPr>
        <p:spPr>
          <a:xfrm>
            <a:off x="688760" y="3526101"/>
            <a:ext cx="630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橢圓 52"/>
          <p:cNvSpPr/>
          <p:nvPr/>
        </p:nvSpPr>
        <p:spPr>
          <a:xfrm>
            <a:off x="1322853" y="3228558"/>
            <a:ext cx="595086" cy="59508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1322853" y="4116537"/>
            <a:ext cx="595086" cy="59508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橢圓 54"/>
          <p:cNvSpPr/>
          <p:nvPr/>
        </p:nvSpPr>
        <p:spPr>
          <a:xfrm>
            <a:off x="1322853" y="5002463"/>
            <a:ext cx="595086" cy="59508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6" name="Object 12"/>
          <p:cNvGraphicFramePr>
            <a:graphicFrameLocks noChangeAspect="1"/>
          </p:cNvGraphicFramePr>
          <p:nvPr>
            <p:extLst/>
          </p:nvPr>
        </p:nvGraphicFramePr>
        <p:xfrm>
          <a:off x="363538" y="3267075"/>
          <a:ext cx="352425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8" name="方程式" r:id="rId10" imgW="164880" imgH="228600" progId="Equation.3">
                  <p:embed/>
                </p:oleObj>
              </mc:Choice>
              <mc:Fallback>
                <p:oleObj name="方程式" r:id="rId10" imgW="164880" imgH="228600" progId="Equation.3">
                  <p:embed/>
                  <p:pic>
                    <p:nvPicPr>
                      <p:cNvPr id="5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3267075"/>
                        <a:ext cx="352425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12"/>
          <p:cNvGraphicFramePr>
            <a:graphicFrameLocks noChangeAspect="1"/>
          </p:cNvGraphicFramePr>
          <p:nvPr>
            <p:extLst/>
          </p:nvPr>
        </p:nvGraphicFramePr>
        <p:xfrm>
          <a:off x="328613" y="4154488"/>
          <a:ext cx="35242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9" name="方程式" r:id="rId12" imgW="164880" imgH="228600" progId="Equation.3">
                  <p:embed/>
                </p:oleObj>
              </mc:Choice>
              <mc:Fallback>
                <p:oleObj name="方程式" r:id="rId12" imgW="164880" imgH="228600" progId="Equation.3">
                  <p:embed/>
                  <p:pic>
                    <p:nvPicPr>
                      <p:cNvPr id="5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154488"/>
                        <a:ext cx="352425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12"/>
          <p:cNvGraphicFramePr>
            <a:graphicFrameLocks noChangeAspect="1"/>
          </p:cNvGraphicFramePr>
          <p:nvPr>
            <p:extLst/>
          </p:nvPr>
        </p:nvGraphicFramePr>
        <p:xfrm>
          <a:off x="361950" y="5002213"/>
          <a:ext cx="3524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0" name="方程式" r:id="rId14" imgW="164880" imgH="241200" progId="Equation.3">
                  <p:embed/>
                </p:oleObj>
              </mc:Choice>
              <mc:Fallback>
                <p:oleObj name="方程式" r:id="rId14" imgW="164880" imgH="241200" progId="Equation.3">
                  <p:embed/>
                  <p:pic>
                    <p:nvPicPr>
                      <p:cNvPr id="5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" y="5002213"/>
                        <a:ext cx="35242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12"/>
          <p:cNvGraphicFramePr>
            <a:graphicFrameLocks noChangeAspect="1"/>
          </p:cNvGraphicFramePr>
          <p:nvPr>
            <p:extLst/>
          </p:nvPr>
        </p:nvGraphicFramePr>
        <p:xfrm>
          <a:off x="1468438" y="3395663"/>
          <a:ext cx="32385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1" name="方程式" r:id="rId16" imgW="152280" imgH="139680" progId="Equation.3">
                  <p:embed/>
                </p:oleObj>
              </mc:Choice>
              <mc:Fallback>
                <p:oleObj name="方程式" r:id="rId16" imgW="152280" imgH="139680" progId="Equation.3">
                  <p:embed/>
                  <p:pic>
                    <p:nvPicPr>
                      <p:cNvPr id="5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8438" y="3395663"/>
                        <a:ext cx="323850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12"/>
          <p:cNvGraphicFramePr>
            <a:graphicFrameLocks noChangeAspect="1"/>
          </p:cNvGraphicFramePr>
          <p:nvPr>
            <p:extLst/>
          </p:nvPr>
        </p:nvGraphicFramePr>
        <p:xfrm>
          <a:off x="1457325" y="4286250"/>
          <a:ext cx="32543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2" name="方程式" r:id="rId18" imgW="152280" imgH="139680" progId="Equation.3">
                  <p:embed/>
                </p:oleObj>
              </mc:Choice>
              <mc:Fallback>
                <p:oleObj name="方程式" r:id="rId18" imgW="152280" imgH="139680" progId="Equation.3">
                  <p:embed/>
                  <p:pic>
                    <p:nvPicPr>
                      <p:cNvPr id="6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325" y="4286250"/>
                        <a:ext cx="325438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12"/>
          <p:cNvGraphicFramePr>
            <a:graphicFrameLocks noChangeAspect="1"/>
          </p:cNvGraphicFramePr>
          <p:nvPr>
            <p:extLst/>
          </p:nvPr>
        </p:nvGraphicFramePr>
        <p:xfrm>
          <a:off x="1489075" y="5159375"/>
          <a:ext cx="32702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3" name="方程式" r:id="rId20" imgW="152280" imgH="139680" progId="Equation.3">
                  <p:embed/>
                </p:oleObj>
              </mc:Choice>
              <mc:Fallback>
                <p:oleObj name="方程式" r:id="rId20" imgW="152280" imgH="139680" progId="Equation.3">
                  <p:embed/>
                  <p:pic>
                    <p:nvPicPr>
                      <p:cNvPr id="6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075" y="5159375"/>
                        <a:ext cx="327025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文字方塊 22"/>
          <p:cNvSpPr txBox="1"/>
          <p:nvPr/>
        </p:nvSpPr>
        <p:spPr>
          <a:xfrm>
            <a:off x="5133419" y="3601399"/>
            <a:ext cx="3381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 general, the output of network can be any value.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5133419" y="4711623"/>
            <a:ext cx="3728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May not be easy to interpret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914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Visual Question Answering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580482" y="5543609"/>
            <a:ext cx="278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source: </a:t>
            </a:r>
            <a:r>
              <a:rPr lang="zh-TW" altLang="en-US" dirty="0"/>
              <a:t>http://visualqa.org/</a:t>
            </a:r>
          </a:p>
        </p:txBody>
      </p:sp>
      <p:pic>
        <p:nvPicPr>
          <p:cNvPr id="4098" name="Picture 2" descr="http://visualqa.org/static/img/challen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2159739"/>
            <a:ext cx="8376570" cy="304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60361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Visual Question Answering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865430" y="2123238"/>
            <a:ext cx="1503444" cy="5684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Query</a:t>
            </a:r>
            <a:endParaRPr lang="zh-TW" altLang="en-US" sz="2400" dirty="0"/>
          </a:p>
        </p:txBody>
      </p:sp>
      <p:sp>
        <p:nvSpPr>
          <p:cNvPr id="68" name="矩形 67"/>
          <p:cNvSpPr/>
          <p:nvPr/>
        </p:nvSpPr>
        <p:spPr>
          <a:xfrm>
            <a:off x="4067719" y="2072408"/>
            <a:ext cx="1520014" cy="65755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DNN/RNN</a:t>
            </a:r>
            <a:endParaRPr lang="zh-TW" altLang="en-US" sz="2400" dirty="0"/>
          </a:p>
        </p:txBody>
      </p:sp>
      <p:sp>
        <p:nvSpPr>
          <p:cNvPr id="42" name="矩形 41"/>
          <p:cNvSpPr/>
          <p:nvPr/>
        </p:nvSpPr>
        <p:spPr>
          <a:xfrm>
            <a:off x="2462971" y="3278705"/>
            <a:ext cx="1903181" cy="91891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Reading Head Controller</a:t>
            </a:r>
            <a:endParaRPr lang="zh-TW" altLang="en-US" sz="2400" dirty="0"/>
          </a:p>
        </p:txBody>
      </p:sp>
      <p:sp>
        <p:nvSpPr>
          <p:cNvPr id="50" name="向右箭號 49"/>
          <p:cNvSpPr/>
          <p:nvPr/>
        </p:nvSpPr>
        <p:spPr>
          <a:xfrm>
            <a:off x="3575604" y="5222574"/>
            <a:ext cx="1120728" cy="55041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7" name="矩形 56"/>
          <p:cNvSpPr/>
          <p:nvPr/>
        </p:nvSpPr>
        <p:spPr>
          <a:xfrm>
            <a:off x="7242147" y="2123236"/>
            <a:ext cx="1503444" cy="5684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answer</a:t>
            </a:r>
            <a:endParaRPr lang="zh-TW" altLang="en-US" sz="2400" dirty="0"/>
          </a:p>
        </p:txBody>
      </p:sp>
      <p:sp>
        <p:nvSpPr>
          <p:cNvPr id="63" name="文字方塊 62"/>
          <p:cNvSpPr txBox="1"/>
          <p:nvPr/>
        </p:nvSpPr>
        <p:spPr>
          <a:xfrm>
            <a:off x="3414350" y="5763842"/>
            <a:ext cx="142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CNN</a:t>
            </a:r>
            <a:endParaRPr lang="zh-TW" altLang="en-US" sz="2800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77" y="4877962"/>
            <a:ext cx="2326237" cy="1499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TopUp"/>
            <a:lightRig rig="threePt" dir="t"/>
          </a:scene3d>
        </p:spPr>
      </p:pic>
      <p:sp>
        <p:nvSpPr>
          <p:cNvPr id="37" name="文字方塊 36"/>
          <p:cNvSpPr txBox="1"/>
          <p:nvPr/>
        </p:nvSpPr>
        <p:spPr>
          <a:xfrm>
            <a:off x="6726789" y="5759445"/>
            <a:ext cx="198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 vector for each region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8" name="向下箭號 37"/>
          <p:cNvSpPr/>
          <p:nvPr/>
        </p:nvSpPr>
        <p:spPr>
          <a:xfrm flipH="1" flipV="1">
            <a:off x="5074515" y="4794066"/>
            <a:ext cx="420915" cy="34698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0" name="直線單箭頭接點 39"/>
          <p:cNvCxnSpPr>
            <a:endCxn id="42" idx="0"/>
          </p:cNvCxnSpPr>
          <p:nvPr/>
        </p:nvCxnSpPr>
        <p:spPr>
          <a:xfrm flipH="1">
            <a:off x="3414562" y="2729967"/>
            <a:ext cx="1153787" cy="5487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/>
          <p:nvPr/>
        </p:nvCxnSpPr>
        <p:spPr>
          <a:xfrm flipH="1" flipV="1">
            <a:off x="5126159" y="2771525"/>
            <a:ext cx="162136" cy="20384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>
            <a:stCxn id="38" idx="2"/>
          </p:cNvCxnSpPr>
          <p:nvPr/>
        </p:nvCxnSpPr>
        <p:spPr>
          <a:xfrm flipH="1" flipV="1">
            <a:off x="3401240" y="4175263"/>
            <a:ext cx="1883732" cy="618803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flipH="1" flipV="1">
            <a:off x="5126159" y="2697981"/>
            <a:ext cx="1172108" cy="22906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/>
          <p:cNvGrpSpPr/>
          <p:nvPr/>
        </p:nvGrpSpPr>
        <p:grpSpPr>
          <a:xfrm>
            <a:off x="4765310" y="4542860"/>
            <a:ext cx="2326237" cy="1792366"/>
            <a:chOff x="5626350" y="4508086"/>
            <a:chExt cx="2326237" cy="1792366"/>
          </a:xfrm>
        </p:grpSpPr>
        <p:pic>
          <p:nvPicPr>
            <p:cNvPr id="46" name="圖片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6350" y="4800850"/>
              <a:ext cx="2326237" cy="14996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isometricTopUp"/>
              <a:lightRig rig="threePt" dir="t"/>
            </a:scene3d>
          </p:spPr>
        </p:pic>
        <p:sp>
          <p:nvSpPr>
            <p:cNvPr id="59" name="矩形 58"/>
            <p:cNvSpPr/>
            <p:nvPr/>
          </p:nvSpPr>
          <p:spPr>
            <a:xfrm>
              <a:off x="6063701" y="5076690"/>
              <a:ext cx="204716" cy="64798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60" name="矩形 59"/>
            <p:cNvSpPr/>
            <p:nvPr/>
          </p:nvSpPr>
          <p:spPr>
            <a:xfrm>
              <a:off x="6593742" y="4775172"/>
              <a:ext cx="204716" cy="64798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61" name="矩形 60"/>
            <p:cNvSpPr/>
            <p:nvPr/>
          </p:nvSpPr>
          <p:spPr>
            <a:xfrm>
              <a:off x="7154479" y="4508086"/>
              <a:ext cx="204716" cy="64798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33" name="矩形 32"/>
            <p:cNvSpPr/>
            <p:nvPr/>
          </p:nvSpPr>
          <p:spPr>
            <a:xfrm>
              <a:off x="6463285" y="5388696"/>
              <a:ext cx="204716" cy="64798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34" name="矩形 33"/>
            <p:cNvSpPr/>
            <p:nvPr/>
          </p:nvSpPr>
          <p:spPr>
            <a:xfrm>
              <a:off x="6993326" y="5087178"/>
              <a:ext cx="204716" cy="64798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35" name="矩形 34"/>
            <p:cNvSpPr/>
            <p:nvPr/>
          </p:nvSpPr>
          <p:spPr>
            <a:xfrm>
              <a:off x="7554063" y="4820092"/>
              <a:ext cx="204716" cy="64798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</p:grpSp>
      <p:sp>
        <p:nvSpPr>
          <p:cNvPr id="62" name="向右箭號 61"/>
          <p:cNvSpPr/>
          <p:nvPr/>
        </p:nvSpPr>
        <p:spPr>
          <a:xfrm>
            <a:off x="2450684" y="2248047"/>
            <a:ext cx="1490793" cy="33372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4" name="向右箭號 63"/>
          <p:cNvSpPr/>
          <p:nvPr/>
        </p:nvSpPr>
        <p:spPr>
          <a:xfrm>
            <a:off x="5669543" y="2225130"/>
            <a:ext cx="1490793" cy="33372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66" name="直線單箭頭接點 65"/>
          <p:cNvCxnSpPr>
            <a:stCxn id="39" idx="2"/>
            <a:endCxn id="42" idx="2"/>
          </p:cNvCxnSpPr>
          <p:nvPr/>
        </p:nvCxnSpPr>
        <p:spPr>
          <a:xfrm flipH="1" flipV="1">
            <a:off x="3414562" y="4197616"/>
            <a:ext cx="2812478" cy="607333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向下箭號 38"/>
          <p:cNvSpPr/>
          <p:nvPr/>
        </p:nvSpPr>
        <p:spPr>
          <a:xfrm flipH="1" flipV="1">
            <a:off x="6016583" y="4804949"/>
            <a:ext cx="420915" cy="34698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67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8" grpId="0" animBg="1"/>
      <p:bldP spid="42" grpId="0" animBg="1"/>
      <p:bldP spid="50" grpId="0" animBg="1"/>
      <p:bldP spid="57" grpId="0" animBg="1"/>
      <p:bldP spid="63" grpId="0"/>
      <p:bldP spid="37" grpId="0"/>
      <p:bldP spid="38" grpId="0" animBg="1"/>
      <p:bldP spid="38" grpId="1" animBg="1"/>
      <p:bldP spid="62" grpId="0" animBg="1"/>
      <p:bldP spid="64" grpId="0" animBg="1"/>
      <p:bldP spid="39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/>
              <a:t>Speech Question Answering 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/>
              <a:t>TOEFL Listening Comprehension Test by Machine</a:t>
            </a:r>
          </a:p>
          <a:p>
            <a:r>
              <a:rPr lang="en-US" altLang="zh-TW" sz="2400" dirty="0"/>
              <a:t>Example:</a:t>
            </a:r>
            <a:endParaRPr lang="zh-TW" altLang="en-US" sz="2400" dirty="0"/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016000" y="3410681"/>
            <a:ext cx="802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0" i="0" u="none" strike="noStrike" baseline="0" dirty="0"/>
              <a:t>Question: “ What is a possible origin of Venus’ clouds? ” 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016000" y="2887461"/>
            <a:ext cx="5503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Audio Story</a:t>
            </a:r>
            <a:r>
              <a:rPr lang="en-US" altLang="zh-TW" sz="2400" b="0" i="0" u="none" strike="noStrike" baseline="0" dirty="0"/>
              <a:t>: 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015999" y="3952821"/>
            <a:ext cx="496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Choices: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015999" y="4476041"/>
            <a:ext cx="7750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(A)</a:t>
            </a:r>
            <a:r>
              <a:rPr lang="zh-TW" altLang="en-US" sz="2400" dirty="0"/>
              <a:t> gases released as a result of volcanic activity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015999" y="4982518"/>
            <a:ext cx="764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(B)</a:t>
            </a:r>
            <a:r>
              <a:rPr lang="zh-TW" altLang="en-US" sz="2400" dirty="0"/>
              <a:t> chemical reactions caused by high surface temperatures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015999" y="5439653"/>
            <a:ext cx="6691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(C)</a:t>
            </a:r>
            <a:r>
              <a:rPr lang="zh-TW" altLang="en-US" sz="2400" dirty="0"/>
              <a:t> bursts of radio energy from the plane's surface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016000" y="5946130"/>
            <a:ext cx="690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(D)</a:t>
            </a:r>
            <a:r>
              <a:rPr lang="zh-TW" altLang="en-US" sz="2400" dirty="0"/>
              <a:t> strong winds that blow dust into the atmosphere</a:t>
            </a:r>
          </a:p>
        </p:txBody>
      </p:sp>
      <p:sp>
        <p:nvSpPr>
          <p:cNvPr id="15" name="矩形 14"/>
          <p:cNvSpPr/>
          <p:nvPr/>
        </p:nvSpPr>
        <p:spPr>
          <a:xfrm>
            <a:off x="3624309" y="2858943"/>
            <a:ext cx="4651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0" i="0" u="none" strike="noStrike" baseline="0" dirty="0">
                <a:solidFill>
                  <a:srgbClr val="FF0000"/>
                </a:solidFill>
              </a:rPr>
              <a:t>(The original story is 5 min long.)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5" name="cu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6824" y="2808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8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Model Architecture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155131" y="5952575"/>
            <a:ext cx="4457700" cy="835313"/>
            <a:chOff x="114300" y="5757148"/>
            <a:chExt cx="4457700" cy="835313"/>
          </a:xfrm>
        </p:grpSpPr>
        <p:sp>
          <p:nvSpPr>
            <p:cNvPr id="4" name="矩形 3"/>
            <p:cNvSpPr/>
            <p:nvPr/>
          </p:nvSpPr>
          <p:spPr>
            <a:xfrm>
              <a:off x="1336140" y="5761464"/>
              <a:ext cx="32358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dirty="0">
                  <a:ea typeface="標楷體" panose="03000509000000000000" pitchFamily="65" charset="-120"/>
                </a:rPr>
                <a:t> “what is a possible origin of Venus‘</a:t>
              </a:r>
              <a:r>
                <a:rPr lang="zh-TW" altLang="en-US" sz="2400" dirty="0">
                  <a:ea typeface="標楷體" panose="03000509000000000000" pitchFamily="65" charset="-120"/>
                </a:rPr>
                <a:t> </a:t>
              </a:r>
              <a:r>
                <a:rPr lang="en-US" altLang="zh-TW" sz="2400" dirty="0">
                  <a:ea typeface="標楷體" panose="03000509000000000000" pitchFamily="65" charset="-120"/>
                </a:rPr>
                <a:t>clouds?" </a:t>
              </a:r>
              <a:endParaRPr lang="zh-TW" altLang="en-US" sz="2400" dirty="0">
                <a:ea typeface="標楷體" panose="03000509000000000000" pitchFamily="65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14300" y="5757148"/>
              <a:ext cx="3235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dirty="0">
                  <a:ea typeface="標楷體" panose="03000509000000000000" pitchFamily="65" charset="-120"/>
                </a:rPr>
                <a:t>Question:</a:t>
              </a:r>
              <a:endParaRPr lang="zh-TW" altLang="en-US" sz="2400" dirty="0">
                <a:ea typeface="標楷體" panose="03000509000000000000" pitchFamily="65" charset="-120"/>
              </a:endParaRPr>
            </a:p>
          </p:txBody>
        </p:sp>
      </p:grpSp>
      <p:sp>
        <p:nvSpPr>
          <p:cNvPr id="7" name="向右箭號 6"/>
          <p:cNvSpPr/>
          <p:nvPr/>
        </p:nvSpPr>
        <p:spPr>
          <a:xfrm rot="16200000">
            <a:off x="2074946" y="5478497"/>
            <a:ext cx="426522" cy="5893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16200000">
            <a:off x="2061300" y="4177815"/>
            <a:ext cx="426522" cy="5893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515045" y="3357809"/>
            <a:ext cx="1519025" cy="8527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Question Semantics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071646" y="1501310"/>
            <a:ext cx="3796539" cy="286232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/>
              <a:t>…… It be quite possible that this be due to volcanic eruption because volcanic eruption often emit gas. If that be the case </a:t>
            </a:r>
            <a:r>
              <a:rPr lang="en-US" altLang="zh-TW" u="heavy" dirty="0">
                <a:uFill>
                  <a:solidFill>
                    <a:srgbClr val="FF0000"/>
                  </a:solidFill>
                </a:uFill>
              </a:rPr>
              <a:t>volcanism could very well be the root cause of Venus 's thick cloud cover.</a:t>
            </a:r>
            <a:r>
              <a:rPr lang="en-US" altLang="zh-TW" dirty="0"/>
              <a:t> And also we have observe burst of radio energy from the planet 's surface. These burst be similar to what we see when volcano erupt on earth ……</a:t>
            </a:r>
            <a:endParaRPr lang="zh-TW" altLang="en-US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781188" y="5801908"/>
            <a:ext cx="3803891" cy="750105"/>
            <a:chOff x="4894994" y="5743575"/>
            <a:chExt cx="3803891" cy="750105"/>
          </a:xfrm>
        </p:grpSpPr>
        <p:pic>
          <p:nvPicPr>
            <p:cNvPr id="13" name="Picture 4" descr="http://fonopro.dk/images/soundwav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922" y="5743575"/>
              <a:ext cx="2065963" cy="750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4894994" y="5850234"/>
              <a:ext cx="3235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400" dirty="0">
                  <a:ea typeface="標楷體" panose="03000509000000000000" pitchFamily="65" charset="-120"/>
                </a:rPr>
                <a:t>Audio Story:</a:t>
              </a:r>
              <a:endParaRPr lang="zh-TW" altLang="en-US" sz="2400" dirty="0">
                <a:ea typeface="標楷體" panose="03000509000000000000" pitchFamily="65" charset="-120"/>
              </a:endParaRPr>
            </a:p>
          </p:txBody>
        </p:sp>
      </p:grpSp>
      <p:sp>
        <p:nvSpPr>
          <p:cNvPr id="15" name="向右箭號 14"/>
          <p:cNvSpPr/>
          <p:nvPr/>
        </p:nvSpPr>
        <p:spPr>
          <a:xfrm rot="16200000">
            <a:off x="5378703" y="5444626"/>
            <a:ext cx="426522" cy="5893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656092" y="4701880"/>
            <a:ext cx="1940449" cy="8580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Speech Recognition</a:t>
            </a:r>
            <a:endParaRPr lang="zh-TW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515046" y="4693822"/>
            <a:ext cx="1519025" cy="85804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Semantic Analysis</a:t>
            </a:r>
            <a:endParaRPr lang="zh-TW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7109126" y="4693822"/>
            <a:ext cx="1519025" cy="85804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Semantic Analysis</a:t>
            </a:r>
            <a:endParaRPr lang="zh-TW" altLang="en-US" sz="2400" dirty="0"/>
          </a:p>
        </p:txBody>
      </p:sp>
      <p:sp>
        <p:nvSpPr>
          <p:cNvPr id="20" name="向右箭號 19"/>
          <p:cNvSpPr/>
          <p:nvPr/>
        </p:nvSpPr>
        <p:spPr>
          <a:xfrm>
            <a:off x="6660366" y="4796852"/>
            <a:ext cx="426522" cy="5893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3236312" y="3218232"/>
            <a:ext cx="146204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Attention</a:t>
            </a:r>
            <a:endParaRPr lang="zh-TW" altLang="en-US" sz="2400" dirty="0"/>
          </a:p>
        </p:txBody>
      </p:sp>
      <p:sp>
        <p:nvSpPr>
          <p:cNvPr id="23" name="向右箭號 22"/>
          <p:cNvSpPr/>
          <p:nvPr/>
        </p:nvSpPr>
        <p:spPr>
          <a:xfrm>
            <a:off x="3076590" y="3621215"/>
            <a:ext cx="1903113" cy="31281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 flipH="1">
            <a:off x="3062867" y="1695564"/>
            <a:ext cx="1903113" cy="31281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1501323" y="1583261"/>
            <a:ext cx="1519025" cy="8527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Answer</a:t>
            </a:r>
            <a:endParaRPr lang="zh-TW" altLang="en-US" sz="2400" dirty="0"/>
          </a:p>
        </p:txBody>
      </p:sp>
      <p:sp>
        <p:nvSpPr>
          <p:cNvPr id="26" name="向右箭號 25"/>
          <p:cNvSpPr/>
          <p:nvPr/>
        </p:nvSpPr>
        <p:spPr>
          <a:xfrm>
            <a:off x="3126014" y="2079487"/>
            <a:ext cx="1903113" cy="31281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171022" y="2416290"/>
            <a:ext cx="3115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Select the choice most similar to the answer</a:t>
            </a:r>
            <a:endParaRPr lang="zh-TW" altLang="en-US" sz="24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3243223" y="2351105"/>
            <a:ext cx="1462042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Attention</a:t>
            </a:r>
            <a:endParaRPr lang="zh-TW" altLang="en-US" sz="2400" dirty="0"/>
          </a:p>
        </p:txBody>
      </p:sp>
      <p:sp>
        <p:nvSpPr>
          <p:cNvPr id="33" name="向右箭號 32"/>
          <p:cNvSpPr/>
          <p:nvPr/>
        </p:nvSpPr>
        <p:spPr>
          <a:xfrm rot="16200000">
            <a:off x="7662884" y="4166689"/>
            <a:ext cx="426522" cy="5893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5643924" y="321670"/>
            <a:ext cx="3224261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Everything is learned from training examples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5775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8" grpId="0"/>
      <p:bldP spid="31" grpId="0" animBg="1"/>
      <p:bldP spid="33" grpId="0" animBg="1"/>
      <p:bldP spid="3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Simple Baselines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07" y="1825625"/>
            <a:ext cx="7963524" cy="4486274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 rot="16200000">
            <a:off x="-627708" y="3814004"/>
            <a:ext cx="2167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Accuracy (%)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478365" y="5705059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(1)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539097" y="568199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(2)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606893" y="5705058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(3)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662640" y="5643607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(4)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713949" y="5681989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(5)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765258" y="5669288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(6)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850825" y="5669287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(7)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535589" y="6182906"/>
            <a:ext cx="272374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Naive Approaches</a:t>
            </a:r>
            <a:endParaRPr lang="zh-TW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1256963" y="3784599"/>
            <a:ext cx="5157949" cy="2382123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441409" y="1485185"/>
            <a:ext cx="2436817" cy="5167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090316" y="5050105"/>
            <a:ext cx="5409150" cy="461665"/>
            <a:chOff x="1090316" y="5050105"/>
            <a:chExt cx="5409150" cy="461665"/>
          </a:xfrm>
        </p:grpSpPr>
        <p:cxnSp>
          <p:nvCxnSpPr>
            <p:cNvPr id="30" name="直線接點 29"/>
            <p:cNvCxnSpPr/>
            <p:nvPr/>
          </p:nvCxnSpPr>
          <p:spPr>
            <a:xfrm>
              <a:off x="1216019" y="5473245"/>
              <a:ext cx="5283447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文字方塊 30"/>
            <p:cNvSpPr txBox="1"/>
            <p:nvPr/>
          </p:nvSpPr>
          <p:spPr>
            <a:xfrm>
              <a:off x="1090316" y="5050105"/>
              <a:ext cx="1452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FFFF00"/>
                  </a:solidFill>
                </a:rPr>
                <a:t>random</a:t>
              </a:r>
              <a:endParaRPr lang="zh-TW" alt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3" name="文字方塊 32"/>
          <p:cNvSpPr txBox="1"/>
          <p:nvPr/>
        </p:nvSpPr>
        <p:spPr>
          <a:xfrm>
            <a:off x="4868277" y="2130257"/>
            <a:ext cx="380845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(4) the choice with </a:t>
            </a:r>
            <a:r>
              <a:rPr lang="zh-TW" altLang="en-US" sz="2400" dirty="0"/>
              <a:t> </a:t>
            </a:r>
            <a:r>
              <a:rPr lang="en-US" altLang="zh-TW" sz="2400" dirty="0"/>
              <a:t>semantic most similar to others</a:t>
            </a:r>
            <a:endParaRPr lang="zh-TW" altLang="en-US" sz="2400" dirty="0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4961104" y="2961254"/>
            <a:ext cx="1412864" cy="11476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1583331" y="2132004"/>
            <a:ext cx="3035847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(2) select the </a:t>
            </a:r>
            <a:r>
              <a:rPr lang="en-US" altLang="zh-TW" sz="2400" b="1" i="1" u="sng" dirty="0"/>
              <a:t>shortest</a:t>
            </a:r>
            <a:r>
              <a:rPr lang="en-US" altLang="zh-TW" sz="2400" dirty="0"/>
              <a:t> choice as answer</a:t>
            </a:r>
            <a:endParaRPr lang="zh-TW" altLang="en-US" sz="2400" dirty="0"/>
          </a:p>
        </p:txBody>
      </p:sp>
      <p:cxnSp>
        <p:nvCxnSpPr>
          <p:cNvPr id="36" name="直線單箭頭接點 35"/>
          <p:cNvCxnSpPr/>
          <p:nvPr/>
        </p:nvCxnSpPr>
        <p:spPr>
          <a:xfrm flipV="1">
            <a:off x="2862947" y="2961254"/>
            <a:ext cx="336396" cy="132335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4620251" y="158639"/>
            <a:ext cx="4442104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400" dirty="0">
                <a:latin typeface="NimbusRomNo9L-Regu"/>
              </a:rPr>
              <a:t>Experimental setup: </a:t>
            </a:r>
          </a:p>
          <a:p>
            <a:r>
              <a:rPr lang="en-US" altLang="zh-TW" sz="2400" dirty="0">
                <a:latin typeface="NimbusRomNo9L-Regu"/>
              </a:rPr>
              <a:t>717 for training, </a:t>
            </a:r>
          </a:p>
          <a:p>
            <a:r>
              <a:rPr lang="en-US" altLang="zh-TW" sz="2400" dirty="0">
                <a:latin typeface="NimbusRomNo9L-Regu"/>
              </a:rPr>
              <a:t>124 for validation, 122 for testing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5826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35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Memory Network</a:t>
            </a:r>
            <a:endParaRPr lang="zh-TW" alt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07" y="1825625"/>
            <a:ext cx="7963524" cy="4486274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 rot="16200000">
            <a:off x="-627708" y="3814004"/>
            <a:ext cx="2167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Accuracy (%)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478365" y="5705059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(1)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539097" y="568199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(2)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606893" y="5705058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(3)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662640" y="5643607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(4)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713949" y="5681989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(5)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765258" y="5669288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(6)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850825" y="5669287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(7)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280422" y="2804125"/>
            <a:ext cx="3995022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Memory Network: 39.2%</a:t>
            </a:r>
            <a:endParaRPr lang="zh-TW" altLang="en-US" sz="2800" dirty="0"/>
          </a:p>
        </p:txBody>
      </p:sp>
      <p:cxnSp>
        <p:nvCxnSpPr>
          <p:cNvPr id="32" name="直線單箭頭接點 31"/>
          <p:cNvCxnSpPr/>
          <p:nvPr/>
        </p:nvCxnSpPr>
        <p:spPr>
          <a:xfrm flipH="1" flipV="1">
            <a:off x="6325151" y="3065191"/>
            <a:ext cx="763957" cy="71940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2280422" y="6189185"/>
            <a:ext cx="339248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Naive Approaches</a:t>
            </a:r>
            <a:endParaRPr lang="zh-TW" altLang="en-US" sz="2400" dirty="0"/>
          </a:p>
        </p:txBody>
      </p:sp>
      <p:sp>
        <p:nvSpPr>
          <p:cNvPr id="36" name="矩形 35"/>
          <p:cNvSpPr/>
          <p:nvPr/>
        </p:nvSpPr>
        <p:spPr>
          <a:xfrm>
            <a:off x="1256963" y="3784599"/>
            <a:ext cx="5157949" cy="2382123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6640697" y="1690689"/>
            <a:ext cx="1054946" cy="4960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7620098" y="1690689"/>
            <a:ext cx="1054946" cy="4960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280422" y="3312155"/>
            <a:ext cx="374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FF00"/>
                </a:solidFill>
              </a:rPr>
              <a:t>(proposed by FB AI group)</a:t>
            </a:r>
            <a:endParaRPr lang="zh-TW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" grpId="0" animBg="1"/>
      <p:bldP spid="6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Proposed Approach</a:t>
            </a:r>
            <a:endParaRPr lang="zh-TW" alt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07" y="1825625"/>
            <a:ext cx="7963524" cy="4486274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 rot="16200000">
            <a:off x="-627708" y="3814004"/>
            <a:ext cx="2167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Accuracy (%)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478365" y="5705059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(1)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539097" y="568199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(2)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606893" y="5705058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(3)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662640" y="5643607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(4)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713949" y="5681989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(5)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765258" y="5669288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(6)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850825" y="5669287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(7)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280422" y="2804125"/>
            <a:ext cx="3995022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Memory Network: 39.2%</a:t>
            </a:r>
            <a:endParaRPr lang="zh-TW" altLang="en-US" sz="2800" dirty="0"/>
          </a:p>
        </p:txBody>
      </p:sp>
      <p:cxnSp>
        <p:nvCxnSpPr>
          <p:cNvPr id="32" name="直線單箭頭接點 31"/>
          <p:cNvCxnSpPr/>
          <p:nvPr/>
        </p:nvCxnSpPr>
        <p:spPr>
          <a:xfrm flipH="1" flipV="1">
            <a:off x="6325151" y="3065191"/>
            <a:ext cx="763957" cy="71940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2280422" y="6189185"/>
            <a:ext cx="339248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Naive Approaches</a:t>
            </a:r>
            <a:endParaRPr lang="zh-TW" altLang="en-US" sz="2400" dirty="0"/>
          </a:p>
        </p:txBody>
      </p:sp>
      <p:sp>
        <p:nvSpPr>
          <p:cNvPr id="36" name="矩形 35"/>
          <p:cNvSpPr/>
          <p:nvPr/>
        </p:nvSpPr>
        <p:spPr>
          <a:xfrm>
            <a:off x="1256963" y="3784599"/>
            <a:ext cx="5157949" cy="2382123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645295" y="2060916"/>
            <a:ext cx="476766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Proposed Approach: 48.8%</a:t>
            </a:r>
            <a:endParaRPr lang="zh-TW" altLang="en-US" sz="2800" dirty="0"/>
          </a:p>
        </p:txBody>
      </p:sp>
      <p:cxnSp>
        <p:nvCxnSpPr>
          <p:cNvPr id="26" name="直線單箭頭接點 25"/>
          <p:cNvCxnSpPr/>
          <p:nvPr/>
        </p:nvCxnSpPr>
        <p:spPr>
          <a:xfrm flipH="1" flipV="1">
            <a:off x="6500543" y="2510710"/>
            <a:ext cx="1674132" cy="7304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7620098" y="1690689"/>
            <a:ext cx="1054946" cy="4960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280422" y="3312155"/>
            <a:ext cx="374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FF00"/>
                </a:solidFill>
              </a:rPr>
              <a:t>(proposed by FB AI group)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974904" y="993294"/>
            <a:ext cx="2876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NimbusRomNo9L-ReguItal"/>
              </a:rPr>
              <a:t>[Fang &amp; Hsu &amp; Lee, SLT 16]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979713" y="656099"/>
            <a:ext cx="2866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NimbusRomNo9L-ReguItal"/>
              </a:rPr>
              <a:t>[Tseng &amp; Lee, </a:t>
            </a:r>
            <a:r>
              <a:rPr lang="en-US" altLang="zh-TW" dirty="0" err="1">
                <a:solidFill>
                  <a:srgbClr val="0000FF"/>
                </a:solidFill>
                <a:latin typeface="NimbusRomNo9L-ReguItal"/>
              </a:rPr>
              <a:t>Interspeech</a:t>
            </a:r>
            <a:r>
              <a:rPr lang="en-US" altLang="zh-TW" dirty="0">
                <a:solidFill>
                  <a:srgbClr val="0000FF"/>
                </a:solidFill>
                <a:latin typeface="NimbusRomNo9L-ReguItal"/>
              </a:rPr>
              <a:t> 16]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2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5" grpId="0" animBg="1"/>
      <p:bldP spid="28" grpId="0" animBg="1"/>
      <p:bldP spid="6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Concluding Remarks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053902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29343" y="1978706"/>
            <a:ext cx="7772400" cy="2387600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dirty="0"/>
              <a:t>Lecture III:</a:t>
            </a:r>
            <a:br>
              <a:rPr lang="en-US" altLang="zh-TW" dirty="0"/>
            </a:br>
            <a:r>
              <a:rPr lang="en-US" altLang="zh-TW" dirty="0">
                <a:solidFill>
                  <a:srgbClr val="0000FF"/>
                </a:solidFill>
              </a:rPr>
              <a:t>Beyond Supervised Learning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63061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750163" y="2053883"/>
            <a:ext cx="7606046" cy="5908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87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996848" y="3041686"/>
            <a:ext cx="5556352" cy="35242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688760" y="4414080"/>
            <a:ext cx="630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688760" y="5300006"/>
            <a:ext cx="630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688760" y="3526101"/>
            <a:ext cx="630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Output Layer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Softmax</a:t>
            </a:r>
            <a:r>
              <a:rPr lang="en-US" altLang="zh-TW" dirty="0"/>
              <a:t> layer as the output layer</a:t>
            </a:r>
            <a:endParaRPr lang="zh-TW" altLang="en-US" dirty="0"/>
          </a:p>
        </p:txBody>
      </p:sp>
      <p:sp>
        <p:nvSpPr>
          <p:cNvPr id="7" name="橢圓 6"/>
          <p:cNvSpPr/>
          <p:nvPr/>
        </p:nvSpPr>
        <p:spPr>
          <a:xfrm>
            <a:off x="1322853" y="3228558"/>
            <a:ext cx="595086" cy="59508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1322853" y="4116537"/>
            <a:ext cx="595086" cy="59508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322853" y="5002463"/>
            <a:ext cx="595086" cy="59508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4" name="Object 12"/>
          <p:cNvGraphicFramePr>
            <a:graphicFrameLocks noChangeAspect="1"/>
          </p:cNvGraphicFramePr>
          <p:nvPr>
            <p:extLst/>
          </p:nvPr>
        </p:nvGraphicFramePr>
        <p:xfrm>
          <a:off x="363538" y="3267075"/>
          <a:ext cx="352425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75" name="方程式" r:id="rId4" imgW="164880" imgH="228600" progId="Equation.3">
                  <p:embed/>
                </p:oleObj>
              </mc:Choice>
              <mc:Fallback>
                <p:oleObj name="方程式" r:id="rId4" imgW="164880" imgH="228600" progId="Equation.3">
                  <p:embed/>
                  <p:pic>
                    <p:nvPicPr>
                      <p:cNvPr id="1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3267075"/>
                        <a:ext cx="352425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"/>
          <p:cNvGraphicFramePr>
            <a:graphicFrameLocks noChangeAspect="1"/>
          </p:cNvGraphicFramePr>
          <p:nvPr>
            <p:extLst/>
          </p:nvPr>
        </p:nvGraphicFramePr>
        <p:xfrm>
          <a:off x="328613" y="4154488"/>
          <a:ext cx="35242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76" name="方程式" r:id="rId6" imgW="164880" imgH="228600" progId="Equation.3">
                  <p:embed/>
                </p:oleObj>
              </mc:Choice>
              <mc:Fallback>
                <p:oleObj name="方程式" r:id="rId6" imgW="164880" imgH="228600" progId="Equation.3">
                  <p:embed/>
                  <p:pic>
                    <p:nvPicPr>
                      <p:cNvPr id="1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154488"/>
                        <a:ext cx="352425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>
            <p:extLst/>
          </p:nvPr>
        </p:nvGraphicFramePr>
        <p:xfrm>
          <a:off x="361950" y="5002213"/>
          <a:ext cx="3524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77" name="方程式" r:id="rId8" imgW="164880" imgH="241200" progId="Equation.3">
                  <p:embed/>
                </p:oleObj>
              </mc:Choice>
              <mc:Fallback>
                <p:oleObj name="方程式" r:id="rId8" imgW="164880" imgH="241200" progId="Equation.3">
                  <p:embed/>
                  <p:pic>
                    <p:nvPicPr>
                      <p:cNvPr id="1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" y="5002213"/>
                        <a:ext cx="35242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2084351" y="2455419"/>
            <a:ext cx="361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 err="1"/>
              <a:t>Softmax</a:t>
            </a:r>
            <a:r>
              <a:rPr lang="en-US" altLang="zh-TW" sz="2400" b="1" i="1" u="sng" dirty="0"/>
              <a:t> Layer</a:t>
            </a:r>
            <a:endParaRPr lang="zh-TW" altLang="en-US" sz="2400" b="1" i="1" u="sng" dirty="0"/>
          </a:p>
        </p:txBody>
      </p:sp>
      <p:graphicFrame>
        <p:nvGraphicFramePr>
          <p:cNvPr id="41" name="Object 12"/>
          <p:cNvGraphicFramePr>
            <a:graphicFrameLocks noChangeAspect="1"/>
          </p:cNvGraphicFramePr>
          <p:nvPr>
            <p:extLst/>
          </p:nvPr>
        </p:nvGraphicFramePr>
        <p:xfrm>
          <a:off x="1507910" y="3395699"/>
          <a:ext cx="2428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78" name="方程式" r:id="rId10" imgW="114120" imgH="139680" progId="Equation.3">
                  <p:embed/>
                </p:oleObj>
              </mc:Choice>
              <mc:Fallback>
                <p:oleObj name="方程式" r:id="rId10" imgW="114120" imgH="139680" progId="Equation.3">
                  <p:embed/>
                  <p:pic>
                    <p:nvPicPr>
                      <p:cNvPr id="4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7910" y="3395699"/>
                        <a:ext cx="242888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12"/>
          <p:cNvGraphicFramePr>
            <a:graphicFrameLocks noChangeAspect="1"/>
          </p:cNvGraphicFramePr>
          <p:nvPr>
            <p:extLst/>
          </p:nvPr>
        </p:nvGraphicFramePr>
        <p:xfrm>
          <a:off x="1498385" y="4286286"/>
          <a:ext cx="2444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79" name="方程式" r:id="rId12" imgW="114120" imgH="139680" progId="Equation.3">
                  <p:embed/>
                </p:oleObj>
              </mc:Choice>
              <mc:Fallback>
                <p:oleObj name="方程式" r:id="rId12" imgW="114120" imgH="139680" progId="Equation.3">
                  <p:embed/>
                  <p:pic>
                    <p:nvPicPr>
                      <p:cNvPr id="4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385" y="4286286"/>
                        <a:ext cx="244475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12"/>
          <p:cNvGraphicFramePr>
            <a:graphicFrameLocks noChangeAspect="1"/>
          </p:cNvGraphicFramePr>
          <p:nvPr>
            <p:extLst/>
          </p:nvPr>
        </p:nvGraphicFramePr>
        <p:xfrm>
          <a:off x="1530135" y="5159411"/>
          <a:ext cx="2444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80" name="方程式" r:id="rId14" imgW="114120" imgH="139680" progId="Equation.3">
                  <p:embed/>
                </p:oleObj>
              </mc:Choice>
              <mc:Fallback>
                <p:oleObj name="方程式" r:id="rId14" imgW="114120" imgH="139680" progId="Equation.3">
                  <p:embed/>
                  <p:pic>
                    <p:nvPicPr>
                      <p:cNvPr id="4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135" y="5159411"/>
                        <a:ext cx="244475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4" name="直線單箭頭接點 43"/>
          <p:cNvCxnSpPr/>
          <p:nvPr/>
        </p:nvCxnSpPr>
        <p:spPr>
          <a:xfrm flipV="1">
            <a:off x="1917939" y="4414082"/>
            <a:ext cx="1182913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>
            <a:off x="1917939" y="5300006"/>
            <a:ext cx="173536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>
            <a:off x="1917939" y="3526101"/>
            <a:ext cx="50437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Object 12"/>
          <p:cNvGraphicFramePr>
            <a:graphicFrameLocks noChangeAspect="1"/>
          </p:cNvGraphicFramePr>
          <p:nvPr>
            <p:extLst/>
          </p:nvPr>
        </p:nvGraphicFramePr>
        <p:xfrm>
          <a:off x="2487613" y="3186113"/>
          <a:ext cx="433387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81" name="方程式" r:id="rId16" imgW="203040" imgH="228600" progId="Equation.3">
                  <p:embed/>
                </p:oleObj>
              </mc:Choice>
              <mc:Fallback>
                <p:oleObj name="方程式" r:id="rId16" imgW="203040" imgH="228600" progId="Equation.3">
                  <p:embed/>
                  <p:pic>
                    <p:nvPicPr>
                      <p:cNvPr id="2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7613" y="3186113"/>
                        <a:ext cx="433387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2"/>
          <p:cNvGraphicFramePr>
            <a:graphicFrameLocks noChangeAspect="1"/>
          </p:cNvGraphicFramePr>
          <p:nvPr>
            <p:extLst/>
          </p:nvPr>
        </p:nvGraphicFramePr>
        <p:xfrm>
          <a:off x="3205163" y="4127500"/>
          <a:ext cx="433387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82" name="方程式" r:id="rId18" imgW="203040" imgH="228600" progId="Equation.3">
                  <p:embed/>
                </p:oleObj>
              </mc:Choice>
              <mc:Fallback>
                <p:oleObj name="方程式" r:id="rId18" imgW="203040" imgH="228600" progId="Equation.3">
                  <p:embed/>
                  <p:pic>
                    <p:nvPicPr>
                      <p:cNvPr id="2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5163" y="4127500"/>
                        <a:ext cx="433387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2"/>
          <p:cNvGraphicFramePr>
            <a:graphicFrameLocks noChangeAspect="1"/>
          </p:cNvGraphicFramePr>
          <p:nvPr>
            <p:extLst/>
          </p:nvPr>
        </p:nvGraphicFramePr>
        <p:xfrm>
          <a:off x="3748088" y="5011738"/>
          <a:ext cx="433387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83" name="方程式" r:id="rId20" imgW="203040" imgH="228600" progId="Equation.3">
                  <p:embed/>
                </p:oleObj>
              </mc:Choice>
              <mc:Fallback>
                <p:oleObj name="方程式" r:id="rId20" imgW="203040" imgH="228600" progId="Equation.3">
                  <p:embed/>
                  <p:pic>
                    <p:nvPicPr>
                      <p:cNvPr id="2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8088" y="5011738"/>
                        <a:ext cx="433387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群組 26"/>
          <p:cNvGrpSpPr/>
          <p:nvPr/>
        </p:nvGrpSpPr>
        <p:grpSpPr>
          <a:xfrm>
            <a:off x="3055803" y="5833131"/>
            <a:ext cx="520319" cy="520319"/>
            <a:chOff x="3342651" y="3507082"/>
            <a:chExt cx="520319" cy="520319"/>
          </a:xfrm>
        </p:grpSpPr>
        <p:sp>
          <p:nvSpPr>
            <p:cNvPr id="28" name="矩形 27"/>
            <p:cNvSpPr/>
            <p:nvPr/>
          </p:nvSpPr>
          <p:spPr>
            <a:xfrm>
              <a:off x="3342651" y="3507082"/>
              <a:ext cx="520319" cy="520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29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435128" y="3545009"/>
            <a:ext cx="385763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784" name="方程式" r:id="rId22" imgW="139680" imgH="139680" progId="Equation.3">
                    <p:embed/>
                  </p:oleObj>
                </mc:Choice>
                <mc:Fallback>
                  <p:oleObj name="方程式" r:id="rId22" imgW="139680" imgH="139680" progId="Equation.3">
                    <p:embed/>
                    <p:pic>
                      <p:nvPicPr>
                        <p:cNvPr id="29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5128" y="3545009"/>
                          <a:ext cx="385763" cy="3873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5" name="Object 12"/>
          <p:cNvGraphicFramePr>
            <a:graphicFrameLocks noChangeAspect="1"/>
          </p:cNvGraphicFramePr>
          <p:nvPr>
            <p:extLst/>
          </p:nvPr>
        </p:nvGraphicFramePr>
        <p:xfrm>
          <a:off x="6986588" y="3065463"/>
          <a:ext cx="2032000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85" name="方程式" r:id="rId24" imgW="952200" imgH="444240" progId="Equation.3">
                  <p:embed/>
                </p:oleObj>
              </mc:Choice>
              <mc:Fallback>
                <p:oleObj name="方程式" r:id="rId24" imgW="952200" imgH="444240" progId="Equation.3">
                  <p:embed/>
                  <p:pic>
                    <p:nvPicPr>
                      <p:cNvPr id="3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6588" y="3065463"/>
                        <a:ext cx="2032000" cy="947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12"/>
          <p:cNvGraphicFramePr>
            <a:graphicFrameLocks noChangeAspect="1"/>
          </p:cNvGraphicFramePr>
          <p:nvPr>
            <p:extLst/>
          </p:nvPr>
        </p:nvGraphicFramePr>
        <p:xfrm>
          <a:off x="3636963" y="5624513"/>
          <a:ext cx="868362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86" name="方程式" r:id="rId26" imgW="406080" imgH="444240" progId="Equation.3">
                  <p:embed/>
                </p:oleObj>
              </mc:Choice>
              <mc:Fallback>
                <p:oleObj name="方程式" r:id="rId26" imgW="406080" imgH="444240" progId="Equation.3">
                  <p:embed/>
                  <p:pic>
                    <p:nvPicPr>
                      <p:cNvPr id="3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6963" y="5624513"/>
                        <a:ext cx="868362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群組 39"/>
          <p:cNvGrpSpPr/>
          <p:nvPr/>
        </p:nvGrpSpPr>
        <p:grpSpPr>
          <a:xfrm>
            <a:off x="4604781" y="3290494"/>
            <a:ext cx="520319" cy="520319"/>
            <a:chOff x="3342651" y="3507082"/>
            <a:chExt cx="520319" cy="520319"/>
          </a:xfrm>
        </p:grpSpPr>
        <p:sp>
          <p:nvSpPr>
            <p:cNvPr id="50" name="矩形 49"/>
            <p:cNvSpPr/>
            <p:nvPr/>
          </p:nvSpPr>
          <p:spPr>
            <a:xfrm>
              <a:off x="3342651" y="3507082"/>
              <a:ext cx="520319" cy="520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1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452214" y="3562455"/>
            <a:ext cx="350837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787" name="方程式" r:id="rId28" imgW="126720" imgH="126720" progId="Equation.3">
                    <p:embed/>
                  </p:oleObj>
                </mc:Choice>
                <mc:Fallback>
                  <p:oleObj name="方程式" r:id="rId28" imgW="126720" imgH="126720" progId="Equation.3">
                    <p:embed/>
                    <p:pic>
                      <p:nvPicPr>
                        <p:cNvPr id="5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2214" y="3562455"/>
                          <a:ext cx="350837" cy="35242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2" name="群組 51"/>
          <p:cNvGrpSpPr/>
          <p:nvPr/>
        </p:nvGrpSpPr>
        <p:grpSpPr>
          <a:xfrm>
            <a:off x="5253394" y="4193274"/>
            <a:ext cx="520319" cy="520319"/>
            <a:chOff x="3342651" y="3507082"/>
            <a:chExt cx="520319" cy="520319"/>
          </a:xfrm>
        </p:grpSpPr>
        <p:sp>
          <p:nvSpPr>
            <p:cNvPr id="53" name="矩形 52"/>
            <p:cNvSpPr/>
            <p:nvPr/>
          </p:nvSpPr>
          <p:spPr>
            <a:xfrm>
              <a:off x="3342651" y="3507082"/>
              <a:ext cx="520319" cy="520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4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452978" y="3563248"/>
            <a:ext cx="349250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788" name="方程式" r:id="rId30" imgW="126720" imgH="126720" progId="Equation.3">
                    <p:embed/>
                  </p:oleObj>
                </mc:Choice>
                <mc:Fallback>
                  <p:oleObj name="方程式" r:id="rId30" imgW="126720" imgH="126720" progId="Equation.3">
                    <p:embed/>
                    <p:pic>
                      <p:nvPicPr>
                        <p:cNvPr id="5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2978" y="3563248"/>
                          <a:ext cx="349250" cy="35242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5" name="群組 54"/>
          <p:cNvGrpSpPr/>
          <p:nvPr/>
        </p:nvGrpSpPr>
        <p:grpSpPr>
          <a:xfrm>
            <a:off x="5909505" y="5095715"/>
            <a:ext cx="520319" cy="520319"/>
            <a:chOff x="3342651" y="3507082"/>
            <a:chExt cx="520319" cy="520319"/>
          </a:xfrm>
        </p:grpSpPr>
        <p:sp>
          <p:nvSpPr>
            <p:cNvPr id="56" name="矩形 55"/>
            <p:cNvSpPr/>
            <p:nvPr/>
          </p:nvSpPr>
          <p:spPr>
            <a:xfrm>
              <a:off x="3342651" y="3507082"/>
              <a:ext cx="520319" cy="52031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57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3452002" y="3562263"/>
            <a:ext cx="350837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789" name="方程式" r:id="rId32" imgW="126720" imgH="126720" progId="Equation.3">
                    <p:embed/>
                  </p:oleObj>
                </mc:Choice>
                <mc:Fallback>
                  <p:oleObj name="方程式" r:id="rId32" imgW="126720" imgH="126720" progId="Equation.3">
                    <p:embed/>
                    <p:pic>
                      <p:nvPicPr>
                        <p:cNvPr id="57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2002" y="3562263"/>
                          <a:ext cx="350837" cy="35242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8" name="直線單箭頭接點 57"/>
          <p:cNvCxnSpPr/>
          <p:nvPr/>
        </p:nvCxnSpPr>
        <p:spPr>
          <a:xfrm>
            <a:off x="2103903" y="3545151"/>
            <a:ext cx="0" cy="2548140"/>
          </a:xfrm>
          <a:prstGeom prst="straightConnector1">
            <a:avLst/>
          </a:prstGeom>
          <a:ln w="571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/>
          <p:nvPr/>
        </p:nvCxnSpPr>
        <p:spPr>
          <a:xfrm>
            <a:off x="2103903" y="6074241"/>
            <a:ext cx="9116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/>
          <p:nvPr/>
        </p:nvCxnSpPr>
        <p:spPr>
          <a:xfrm>
            <a:off x="2422310" y="4435511"/>
            <a:ext cx="0" cy="1666105"/>
          </a:xfrm>
          <a:prstGeom prst="straightConnector1">
            <a:avLst/>
          </a:prstGeom>
          <a:ln w="571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/>
          <p:nvPr/>
        </p:nvCxnSpPr>
        <p:spPr>
          <a:xfrm>
            <a:off x="2705558" y="5300006"/>
            <a:ext cx="0" cy="777875"/>
          </a:xfrm>
          <a:prstGeom prst="straightConnector1">
            <a:avLst/>
          </a:prstGeom>
          <a:ln w="571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/>
          <p:cNvCxnSpPr/>
          <p:nvPr/>
        </p:nvCxnSpPr>
        <p:spPr>
          <a:xfrm>
            <a:off x="2999138" y="3519094"/>
            <a:ext cx="160564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/>
          <p:cNvCxnSpPr/>
          <p:nvPr/>
        </p:nvCxnSpPr>
        <p:spPr>
          <a:xfrm>
            <a:off x="3653302" y="4435511"/>
            <a:ext cx="160009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/>
          <p:nvPr/>
        </p:nvCxnSpPr>
        <p:spPr>
          <a:xfrm>
            <a:off x="5135520" y="3525874"/>
            <a:ext cx="175588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/>
          <p:cNvCxnSpPr/>
          <p:nvPr/>
        </p:nvCxnSpPr>
        <p:spPr>
          <a:xfrm>
            <a:off x="5815740" y="4435511"/>
            <a:ext cx="107566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/>
          <p:cNvCxnSpPr/>
          <p:nvPr/>
        </p:nvCxnSpPr>
        <p:spPr>
          <a:xfrm>
            <a:off x="6410690" y="5288177"/>
            <a:ext cx="48071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/>
          <p:nvPr/>
        </p:nvCxnSpPr>
        <p:spPr>
          <a:xfrm>
            <a:off x="4889762" y="3825244"/>
            <a:ext cx="0" cy="223948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>
            <a:off x="5513553" y="4687345"/>
            <a:ext cx="0" cy="141427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/>
          <p:nvPr/>
        </p:nvCxnSpPr>
        <p:spPr>
          <a:xfrm>
            <a:off x="6156090" y="5575575"/>
            <a:ext cx="0" cy="52604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/>
          <p:nvPr/>
        </p:nvCxnSpPr>
        <p:spPr>
          <a:xfrm>
            <a:off x="4464197" y="6074241"/>
            <a:ext cx="1710943" cy="0"/>
          </a:xfrm>
          <a:prstGeom prst="straightConnector1">
            <a:avLst/>
          </a:prstGeom>
          <a:ln w="571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>
            <a:endCxn id="56" idx="1"/>
          </p:cNvCxnSpPr>
          <p:nvPr/>
        </p:nvCxnSpPr>
        <p:spPr>
          <a:xfrm>
            <a:off x="4158584" y="5336674"/>
            <a:ext cx="1750921" cy="1920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矩形 102"/>
          <p:cNvSpPr/>
          <p:nvPr/>
        </p:nvSpPr>
        <p:spPr>
          <a:xfrm>
            <a:off x="683976" y="3083152"/>
            <a:ext cx="493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3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683703" y="4873349"/>
            <a:ext cx="4611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-3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667417" y="3999478"/>
            <a:ext cx="528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1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3561227" y="4030727"/>
            <a:ext cx="665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+mj-lt"/>
              </a:rPr>
              <a:t>2.7</a:t>
            </a:r>
            <a:endParaRPr lang="zh-TW" alt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2964737" y="309137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+mj-lt"/>
              </a:rPr>
              <a:t>20</a:t>
            </a:r>
            <a:endParaRPr lang="zh-TW" alt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4104192" y="4844655"/>
            <a:ext cx="1036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+mj-lt"/>
              </a:rPr>
              <a:t>0.05</a:t>
            </a:r>
            <a:endParaRPr lang="zh-TW" alt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6550146" y="3036238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times" panose="02020603050405020304" pitchFamily="18" charset="0"/>
              </a:rPr>
              <a:t>0.88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6573941" y="3922105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times" panose="02020603050405020304" pitchFamily="18" charset="0"/>
              </a:rPr>
              <a:t>0.12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6638581" y="4759044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≈</a:t>
            </a:r>
            <a:r>
              <a:rPr lang="en-US" altLang="zh-TW" sz="2400" b="1" dirty="0">
                <a:solidFill>
                  <a:srgbClr val="FF0000"/>
                </a:solidFill>
                <a:latin typeface="times" panose="02020603050405020304" pitchFamily="18" charset="0"/>
              </a:rPr>
              <a:t>0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/>
              <p:cNvSpPr txBox="1"/>
              <p:nvPr/>
            </p:nvSpPr>
            <p:spPr>
              <a:xfrm>
                <a:off x="6805802" y="1431015"/>
                <a:ext cx="2221716" cy="1200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i="1" u="sng" dirty="0"/>
                  <a:t>Probability</a:t>
                </a:r>
                <a:r>
                  <a:rPr lang="en-US" altLang="zh-TW" sz="2400" dirty="0"/>
                  <a:t>:</a:t>
                </a:r>
              </a:p>
              <a:p>
                <a:pPr marL="342900" indent="-342900">
                  <a:buFont typeface="Wingdings" panose="05000000000000000000" pitchFamily="2" charset="2"/>
                  <a:buChar char="n"/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1&gt;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altLang="zh-TW" sz="2400" dirty="0"/>
              </a:p>
              <a:p>
                <a:pPr marL="342900" indent="-342900">
                  <a:buFont typeface="Wingdings" panose="05000000000000000000" pitchFamily="2" charset="2"/>
                  <a:buChar char="n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4" name="文字方塊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02" y="1431015"/>
                <a:ext cx="2221716" cy="1200650"/>
              </a:xfrm>
              <a:prstGeom prst="rect">
                <a:avLst/>
              </a:prstGeom>
              <a:blipFill rotWithShape="0">
                <a:blip r:embed="rId34"/>
                <a:stretch>
                  <a:fillRect l="-5753" t="-4061" b="-746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5" name="Object 12"/>
          <p:cNvGraphicFramePr>
            <a:graphicFrameLocks noChangeAspect="1"/>
          </p:cNvGraphicFramePr>
          <p:nvPr>
            <p:extLst/>
          </p:nvPr>
        </p:nvGraphicFramePr>
        <p:xfrm>
          <a:off x="6953250" y="3997325"/>
          <a:ext cx="2085975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90" name="方程式" r:id="rId35" imgW="977760" imgH="444240" progId="Equation.3">
                  <p:embed/>
                </p:oleObj>
              </mc:Choice>
              <mc:Fallback>
                <p:oleObj name="方程式" r:id="rId35" imgW="977760" imgH="444240" progId="Equation.3">
                  <p:embed/>
                  <p:pic>
                    <p:nvPicPr>
                      <p:cNvPr id="6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0" y="3997325"/>
                        <a:ext cx="2085975" cy="94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12"/>
          <p:cNvGraphicFramePr>
            <a:graphicFrameLocks noChangeAspect="1"/>
          </p:cNvGraphicFramePr>
          <p:nvPr>
            <p:extLst/>
          </p:nvPr>
        </p:nvGraphicFramePr>
        <p:xfrm>
          <a:off x="6943725" y="4926013"/>
          <a:ext cx="2060575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91" name="方程式" r:id="rId37" imgW="965160" imgH="444240" progId="Equation.3">
                  <p:embed/>
                </p:oleObj>
              </mc:Choice>
              <mc:Fallback>
                <p:oleObj name="方程式" r:id="rId37" imgW="965160" imgH="444240" progId="Equation.3">
                  <p:embed/>
                  <p:pic>
                    <p:nvPicPr>
                      <p:cNvPr id="6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3725" y="4926013"/>
                        <a:ext cx="2060575" cy="947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200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Unsupervised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化繁為簡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無中生有</a:t>
            </a:r>
          </a:p>
        </p:txBody>
      </p:sp>
      <p:sp>
        <p:nvSpPr>
          <p:cNvPr id="6" name="矩形 5"/>
          <p:cNvSpPr/>
          <p:nvPr/>
        </p:nvSpPr>
        <p:spPr>
          <a:xfrm>
            <a:off x="2499586" y="4069898"/>
            <a:ext cx="1404730" cy="47707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function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6645657" y="4324274"/>
            <a:ext cx="1404730" cy="67586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function</a:t>
            </a:r>
            <a:endParaRPr lang="zh-TW" altLang="en-US" sz="2400" dirty="0"/>
          </a:p>
        </p:txBody>
      </p:sp>
      <p:pic>
        <p:nvPicPr>
          <p:cNvPr id="3074" name="Picture 2" descr="「tree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94" y="2792773"/>
            <a:ext cx="1052512" cy="989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tree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79" y="4759570"/>
            <a:ext cx="1404731" cy="10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「tree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09" y="2705143"/>
            <a:ext cx="1404731" cy="10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箭號: 向下 7"/>
          <p:cNvSpPr/>
          <p:nvPr/>
        </p:nvSpPr>
        <p:spPr>
          <a:xfrm flipV="1">
            <a:off x="2861950" y="4538430"/>
            <a:ext cx="680002" cy="42299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下 11"/>
          <p:cNvSpPr/>
          <p:nvPr/>
        </p:nvSpPr>
        <p:spPr>
          <a:xfrm flipV="1">
            <a:off x="2864849" y="3628456"/>
            <a:ext cx="680002" cy="42299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下 12"/>
          <p:cNvSpPr/>
          <p:nvPr/>
        </p:nvSpPr>
        <p:spPr>
          <a:xfrm flipV="1">
            <a:off x="7005431" y="3901279"/>
            <a:ext cx="680002" cy="42299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下 13"/>
          <p:cNvSpPr/>
          <p:nvPr/>
        </p:nvSpPr>
        <p:spPr>
          <a:xfrm flipV="1">
            <a:off x="7005431" y="4993865"/>
            <a:ext cx="680002" cy="42299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6046719" y="5416860"/>
            <a:ext cx="259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-21349" y="3105946"/>
            <a:ext cx="2173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only having function input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415148" y="3908775"/>
            <a:ext cx="2173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only having function output</a:t>
            </a:r>
            <a:endParaRPr lang="zh-TW" altLang="en-US" sz="2400" dirty="0"/>
          </a:p>
        </p:txBody>
      </p:sp>
      <p:pic>
        <p:nvPicPr>
          <p:cNvPr id="1026" name="Picture 2" descr="Horse chestnut 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55" y="4933983"/>
            <a:ext cx="1449873" cy="102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5/56/Sequoiadendron_giganteum_at_Kenilworth_Cast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210" y="5077472"/>
            <a:ext cx="1262340" cy="102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orse chestnut 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794" y="2858109"/>
            <a:ext cx="1449873" cy="102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upload.wikimedia.org/wikipedia/commons/5/56/Sequoiadendron_giganteum_at_Kenilworth_Cast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400" y="3013857"/>
            <a:ext cx="1262340" cy="102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54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9" grpId="0"/>
      <p:bldP spid="11" grpId="0"/>
      <p:bldP spid="17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1126685" y="2867802"/>
            <a:ext cx="2109107" cy="5515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0146154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老版《神雕侠侣》里的插图，收集不易，分享出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4" y="2403143"/>
            <a:ext cx="3689029" cy="526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Motivation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In MNIST, a digit is 28 x 28 dims.</a:t>
            </a:r>
          </a:p>
          <a:p>
            <a:pPr lvl="1"/>
            <a:r>
              <a:rPr lang="en-US" altLang="zh-TW" sz="2800" dirty="0"/>
              <a:t>Most 28 x 28 dim vectors are not digits</a:t>
            </a:r>
            <a:endParaRPr lang="zh-TW" altLang="en-US" sz="2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222" y="546590"/>
            <a:ext cx="1280042" cy="118307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700" y="523082"/>
            <a:ext cx="1230086" cy="123008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551722" y="3004456"/>
            <a:ext cx="979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/>
              <a:t>3</a:t>
            </a:r>
            <a:endParaRPr lang="zh-TW" altLang="en-US" sz="8800" dirty="0"/>
          </a:p>
        </p:txBody>
      </p:sp>
      <p:sp>
        <p:nvSpPr>
          <p:cNvPr id="9" name="文字方塊 8"/>
          <p:cNvSpPr txBox="1"/>
          <p:nvPr/>
        </p:nvSpPr>
        <p:spPr>
          <a:xfrm rot="600000">
            <a:off x="6750741" y="3004455"/>
            <a:ext cx="979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/>
              <a:t>3</a:t>
            </a:r>
            <a:endParaRPr lang="zh-TW" altLang="en-US" sz="8800" dirty="0"/>
          </a:p>
        </p:txBody>
      </p:sp>
      <p:sp>
        <p:nvSpPr>
          <p:cNvPr id="10" name="文字方塊 9"/>
          <p:cNvSpPr txBox="1"/>
          <p:nvPr/>
        </p:nvSpPr>
        <p:spPr>
          <a:xfrm rot="1200000">
            <a:off x="7931839" y="3037113"/>
            <a:ext cx="979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/>
              <a:t>3</a:t>
            </a:r>
            <a:endParaRPr lang="zh-TW" altLang="en-US" sz="8800" dirty="0"/>
          </a:p>
        </p:txBody>
      </p:sp>
      <p:sp>
        <p:nvSpPr>
          <p:cNvPr id="11" name="文字方塊 10"/>
          <p:cNvSpPr txBox="1"/>
          <p:nvPr/>
        </p:nvSpPr>
        <p:spPr>
          <a:xfrm rot="-600000">
            <a:off x="4425051" y="2995757"/>
            <a:ext cx="979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/>
              <a:t>3</a:t>
            </a:r>
            <a:endParaRPr lang="zh-TW" altLang="en-US" sz="8800" dirty="0"/>
          </a:p>
        </p:txBody>
      </p:sp>
      <p:sp>
        <p:nvSpPr>
          <p:cNvPr id="12" name="文字方塊 11"/>
          <p:cNvSpPr txBox="1"/>
          <p:nvPr/>
        </p:nvSpPr>
        <p:spPr>
          <a:xfrm rot="-1200000">
            <a:off x="3314709" y="3028415"/>
            <a:ext cx="9797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/>
              <a:t>3</a:t>
            </a:r>
            <a:endParaRPr lang="zh-TW" altLang="en-US" sz="8800" dirty="0"/>
          </a:p>
        </p:txBody>
      </p:sp>
      <p:sp>
        <p:nvSpPr>
          <p:cNvPr id="13" name="矩形 12"/>
          <p:cNvSpPr/>
          <p:nvPr/>
        </p:nvSpPr>
        <p:spPr>
          <a:xfrm>
            <a:off x="5538283" y="3200397"/>
            <a:ext cx="993153" cy="10739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4401538" y="3210033"/>
            <a:ext cx="993153" cy="10739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711583" y="3210033"/>
            <a:ext cx="993153" cy="10739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274246" y="3177376"/>
            <a:ext cx="993153" cy="10739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7884444" y="3210033"/>
            <a:ext cx="993153" cy="10739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/>
          <p:nvPr/>
        </p:nvCxnSpPr>
        <p:spPr>
          <a:xfrm>
            <a:off x="1437479" y="3714329"/>
            <a:ext cx="1742591" cy="2491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>
            <a:off x="1155612" y="4386219"/>
            <a:ext cx="2394054" cy="130786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3770822" y="5894614"/>
            <a:ext cx="465087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橢圓 26"/>
          <p:cNvSpPr/>
          <p:nvPr/>
        </p:nvSpPr>
        <p:spPr>
          <a:xfrm>
            <a:off x="5917268" y="5778699"/>
            <a:ext cx="248621" cy="2486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6790371" y="5778699"/>
            <a:ext cx="248621" cy="2486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7663474" y="5778699"/>
            <a:ext cx="248621" cy="2486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4220801" y="5778699"/>
            <a:ext cx="248621" cy="2486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5093904" y="5778699"/>
            <a:ext cx="248621" cy="2486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3" name="直線單箭頭接點 32"/>
          <p:cNvCxnSpPr>
            <a:stCxn id="27" idx="0"/>
            <a:endCxn id="13" idx="2"/>
          </p:cNvCxnSpPr>
          <p:nvPr/>
        </p:nvCxnSpPr>
        <p:spPr>
          <a:xfrm flipH="1" flipV="1">
            <a:off x="6034860" y="4274304"/>
            <a:ext cx="6719" cy="15043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V="1">
            <a:off x="6921401" y="4283940"/>
            <a:ext cx="325907" cy="15075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V="1">
            <a:off x="7801224" y="4283940"/>
            <a:ext cx="603539" cy="15075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H="1" flipV="1">
            <a:off x="4912571" y="4303129"/>
            <a:ext cx="296210" cy="14753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H="1" flipV="1">
            <a:off x="3824383" y="4251283"/>
            <a:ext cx="507910" cy="15323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字方塊 42"/>
          <p:cNvSpPr txBox="1"/>
          <p:nvPr/>
        </p:nvSpPr>
        <p:spPr>
          <a:xfrm>
            <a:off x="5917268" y="6130476"/>
            <a:ext cx="467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0</a:t>
            </a:r>
            <a:r>
              <a:rPr lang="zh-TW" altLang="en-US" sz="2400" baseline="30000" dirty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2400" baseline="30000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6645242" y="6130476"/>
            <a:ext cx="816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10</a:t>
            </a:r>
            <a:r>
              <a:rPr lang="zh-TW" altLang="en-US" sz="2400" baseline="30000" dirty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2400" baseline="30000" dirty="0"/>
          </a:p>
        </p:txBody>
      </p:sp>
      <p:sp>
        <p:nvSpPr>
          <p:cNvPr id="45" name="文字方塊 44"/>
          <p:cNvSpPr txBox="1"/>
          <p:nvPr/>
        </p:nvSpPr>
        <p:spPr>
          <a:xfrm>
            <a:off x="7451655" y="6130476"/>
            <a:ext cx="784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20</a:t>
            </a:r>
            <a:r>
              <a:rPr lang="zh-TW" altLang="en-US" sz="2400" baseline="30000" dirty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2400" baseline="300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4912571" y="6130476"/>
            <a:ext cx="663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-10</a:t>
            </a:r>
            <a:r>
              <a:rPr lang="zh-TW" altLang="en-US" sz="2400" baseline="30000" dirty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2400" baseline="30000" dirty="0"/>
          </a:p>
        </p:txBody>
      </p:sp>
      <p:sp>
        <p:nvSpPr>
          <p:cNvPr id="47" name="文字方塊 46"/>
          <p:cNvSpPr txBox="1"/>
          <p:nvPr/>
        </p:nvSpPr>
        <p:spPr>
          <a:xfrm>
            <a:off x="3947949" y="6130476"/>
            <a:ext cx="76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-20</a:t>
            </a:r>
            <a:r>
              <a:rPr lang="zh-TW" altLang="en-US" sz="2400" baseline="30000" dirty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endParaRPr lang="zh-TW" alt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10917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3" grpId="0"/>
      <p:bldP spid="44" grpId="0"/>
      <p:bldP spid="45" grpId="0"/>
      <p:bldP spid="46" grpId="0"/>
      <p:bldP spid="47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1393972" y="3502854"/>
            <a:ext cx="2109107" cy="4703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664410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Auto-encoder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58" y="1608813"/>
            <a:ext cx="1102229" cy="10187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70742" y="1639834"/>
            <a:ext cx="1308100" cy="10022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3070742" y="3494059"/>
            <a:ext cx="1308100" cy="9813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 rot="5400000">
            <a:off x="4791411" y="1928953"/>
            <a:ext cx="766087" cy="3200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5364828" y="1858160"/>
            <a:ext cx="789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i="1" u="sng" dirty="0"/>
              <a:t>code</a:t>
            </a:r>
            <a:endParaRPr lang="zh-TW" altLang="en-US" sz="2400" b="1" i="1" u="sng" dirty="0"/>
          </a:p>
        </p:txBody>
      </p:sp>
      <p:sp>
        <p:nvSpPr>
          <p:cNvPr id="9" name="矩形 8"/>
          <p:cNvSpPr/>
          <p:nvPr/>
        </p:nvSpPr>
        <p:spPr>
          <a:xfrm>
            <a:off x="6412773" y="1491416"/>
            <a:ext cx="2409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Compact representation of the input object</a:t>
            </a:r>
            <a:endParaRPr lang="zh-TW" altLang="en-US" sz="24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14" y="3440532"/>
            <a:ext cx="1102229" cy="101872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 rot="5400000">
            <a:off x="1926003" y="3789854"/>
            <a:ext cx="766087" cy="3200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1262728" y="3719061"/>
            <a:ext cx="789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i="1" u="sng" dirty="0"/>
              <a:t>code</a:t>
            </a:r>
            <a:endParaRPr lang="zh-TW" altLang="en-US" sz="2400" b="1" i="1" u="sng" dirty="0"/>
          </a:p>
        </p:txBody>
      </p:sp>
      <p:sp>
        <p:nvSpPr>
          <p:cNvPr id="21" name="矩形 20"/>
          <p:cNvSpPr/>
          <p:nvPr/>
        </p:nvSpPr>
        <p:spPr>
          <a:xfrm>
            <a:off x="6412773" y="3444065"/>
            <a:ext cx="2549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Can reconstruct the original object</a:t>
            </a:r>
            <a:endParaRPr lang="zh-TW" altLang="en-US" sz="2400" dirty="0"/>
          </a:p>
        </p:txBody>
      </p:sp>
      <p:sp>
        <p:nvSpPr>
          <p:cNvPr id="24" name="向右箭號 23"/>
          <p:cNvSpPr/>
          <p:nvPr/>
        </p:nvSpPr>
        <p:spPr>
          <a:xfrm>
            <a:off x="2550290" y="1897440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向右箭號 24"/>
          <p:cNvSpPr/>
          <p:nvPr/>
        </p:nvSpPr>
        <p:spPr>
          <a:xfrm>
            <a:off x="4460045" y="1910140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>
            <a:off x="2550290" y="3714786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向右箭號 26"/>
          <p:cNvSpPr/>
          <p:nvPr/>
        </p:nvSpPr>
        <p:spPr>
          <a:xfrm>
            <a:off x="4460045" y="3727486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接點 28"/>
          <p:cNvCxnSpPr/>
          <p:nvPr/>
        </p:nvCxnSpPr>
        <p:spPr>
          <a:xfrm>
            <a:off x="3723302" y="2642113"/>
            <a:ext cx="0" cy="812992"/>
          </a:xfrm>
          <a:prstGeom prst="line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3871918" y="2770780"/>
            <a:ext cx="2416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Learn together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09650" y="2605161"/>
            <a:ext cx="193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28 X 28 = 784 </a:t>
            </a:r>
            <a:endParaRPr lang="zh-TW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4470714" y="1259351"/>
            <a:ext cx="185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Usually &lt;784 </a:t>
            </a:r>
            <a:endParaRPr lang="zh-TW" altLang="en-US" sz="2400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33" y="5350849"/>
            <a:ext cx="1102229" cy="101872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 rot="5400000">
            <a:off x="3988707" y="5646946"/>
            <a:ext cx="1209244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8" name="向右箭號 9"/>
          <p:cNvSpPr/>
          <p:nvPr/>
        </p:nvSpPr>
        <p:spPr>
          <a:xfrm>
            <a:off x="2098698" y="5592000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096" y="5428848"/>
            <a:ext cx="1093505" cy="10452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>
              <a:xfrm>
                <a:off x="4504507" y="5696280"/>
                <a:ext cx="2197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507" y="5696280"/>
                <a:ext cx="219739" cy="369332"/>
              </a:xfrm>
              <a:prstGeom prst="rect">
                <a:avLst/>
              </a:prstGeom>
              <a:blipFill>
                <a:blip r:embed="rId4"/>
                <a:stretch>
                  <a:fillRect l="-19444" r="-138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線接點 34"/>
          <p:cNvCxnSpPr/>
          <p:nvPr/>
        </p:nvCxnSpPr>
        <p:spPr>
          <a:xfrm flipH="1">
            <a:off x="1419447" y="4866661"/>
            <a:ext cx="63434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rot="5400000">
            <a:off x="1174839" y="5096055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 rot="5400000">
            <a:off x="7509505" y="5138685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49"/>
          <p:cNvSpPr txBox="1">
            <a:spLocks noChangeArrowheads="1"/>
          </p:cNvSpPr>
          <p:nvPr/>
        </p:nvSpPr>
        <p:spPr bwMode="auto">
          <a:xfrm>
            <a:off x="3090840" y="4827012"/>
            <a:ext cx="295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 dirty="0"/>
              <a:t>As close as possible</a:t>
            </a:r>
            <a:endParaRPr kumimoji="0" lang="zh-TW" altLang="en-US" sz="2400" dirty="0"/>
          </a:p>
        </p:txBody>
      </p:sp>
      <p:sp>
        <p:nvSpPr>
          <p:cNvPr id="39" name="矩形 38"/>
          <p:cNvSpPr/>
          <p:nvPr/>
        </p:nvSpPr>
        <p:spPr>
          <a:xfrm>
            <a:off x="2485791" y="5393479"/>
            <a:ext cx="1308100" cy="10022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40" name="矩形 39"/>
          <p:cNvSpPr/>
          <p:nvPr/>
        </p:nvSpPr>
        <p:spPr>
          <a:xfrm>
            <a:off x="5334495" y="5428848"/>
            <a:ext cx="1308100" cy="9813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41" name="向右箭號 9"/>
          <p:cNvSpPr/>
          <p:nvPr/>
        </p:nvSpPr>
        <p:spPr>
          <a:xfrm>
            <a:off x="3914989" y="5592000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2" name="向右箭號 9"/>
          <p:cNvSpPr/>
          <p:nvPr/>
        </p:nvSpPr>
        <p:spPr>
          <a:xfrm>
            <a:off x="4917653" y="5609020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3" name="向右箭號 9"/>
          <p:cNvSpPr/>
          <p:nvPr/>
        </p:nvSpPr>
        <p:spPr>
          <a:xfrm>
            <a:off x="6770731" y="5609020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779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9" grpId="0" animBg="1"/>
      <p:bldP spid="20" grpId="0"/>
      <p:bldP spid="21" grpId="0"/>
      <p:bldP spid="24" grpId="0" animBg="1"/>
      <p:bldP spid="25" grpId="0" animBg="1"/>
      <p:bldP spid="26" grpId="0" animBg="1"/>
      <p:bldP spid="27" grpId="0" animBg="1"/>
      <p:bldP spid="30" grpId="0"/>
      <p:bldP spid="31" grpId="0"/>
      <p:bldP spid="32" grpId="0"/>
      <p:bldP spid="23" grpId="0" animBg="1"/>
      <p:bldP spid="28" grpId="0" animBg="1"/>
      <p:bldP spid="34" grpId="0"/>
      <p:bldP spid="38" grpId="0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821788" y="5947973"/>
            <a:ext cx="7744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Reference: Hinton, Geoffrey E., and </a:t>
            </a:r>
            <a:r>
              <a:rPr lang="en-US" altLang="zh-TW" dirty="0" err="1"/>
              <a:t>Ruslan</a:t>
            </a:r>
            <a:r>
              <a:rPr lang="en-US" altLang="zh-TW" dirty="0"/>
              <a:t> R. </a:t>
            </a:r>
            <a:r>
              <a:rPr lang="en-US" altLang="zh-TW" dirty="0" err="1"/>
              <a:t>Salakhutdinov</a:t>
            </a:r>
            <a:r>
              <a:rPr lang="en-US" altLang="zh-TW" dirty="0"/>
              <a:t>. "Reducing the dimensionality of data with neural networks." </a:t>
            </a:r>
            <a:r>
              <a:rPr lang="en-US" altLang="zh-TW" i="1" dirty="0"/>
              <a:t>Science</a:t>
            </a:r>
            <a:r>
              <a:rPr lang="en-US" altLang="zh-TW" dirty="0"/>
              <a:t> 313.5786 (2006): 504-507</a:t>
            </a:r>
            <a:endParaRPr lang="zh-TW" altLang="en-US" dirty="0"/>
          </a:p>
        </p:txBody>
      </p:sp>
      <p:sp>
        <p:nvSpPr>
          <p:cNvPr id="1331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NN encoder + NN decoder = a deep network</a:t>
            </a:r>
            <a:endParaRPr lang="en-US" altLang="zh-TW" u="sng" dirty="0"/>
          </a:p>
          <a:p>
            <a:pPr lvl="1"/>
            <a:endParaRPr lang="en-US" altLang="zh-TW" u="sng" dirty="0"/>
          </a:p>
          <a:p>
            <a:endParaRPr lang="zh-TW" altLang="en-US" u="sng" dirty="0"/>
          </a:p>
          <a:p>
            <a:endParaRPr lang="zh-TW" altLang="en-US" dirty="0"/>
          </a:p>
        </p:txBody>
      </p:sp>
      <p:sp>
        <p:nvSpPr>
          <p:cNvPr id="1331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Deep Auto-encoder</a:t>
            </a:r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 rot="5400000">
            <a:off x="-35849" y="3985983"/>
            <a:ext cx="2447925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Input Layer</a:t>
            </a:r>
            <a:endParaRPr kumimoji="0" lang="zh-TW" altLang="en-US" dirty="0"/>
          </a:p>
        </p:txBody>
      </p:sp>
      <p:sp>
        <p:nvSpPr>
          <p:cNvPr id="17" name="矩形 16"/>
          <p:cNvSpPr/>
          <p:nvPr/>
        </p:nvSpPr>
        <p:spPr>
          <a:xfrm rot="5400000">
            <a:off x="1188113" y="4017733"/>
            <a:ext cx="1584325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Layer </a:t>
            </a:r>
            <a:endParaRPr kumimoji="0" lang="zh-TW" altLang="en-US" dirty="0"/>
          </a:p>
        </p:txBody>
      </p:sp>
      <p:sp>
        <p:nvSpPr>
          <p:cNvPr id="18" name="矩形 17"/>
          <p:cNvSpPr/>
          <p:nvPr/>
        </p:nvSpPr>
        <p:spPr>
          <a:xfrm rot="5400000">
            <a:off x="2066001" y="4025670"/>
            <a:ext cx="12954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Layer </a:t>
            </a:r>
            <a:endParaRPr kumimoji="0" lang="zh-TW" altLang="en-US" dirty="0"/>
          </a:p>
        </p:txBody>
      </p:sp>
      <p:sp>
        <p:nvSpPr>
          <p:cNvPr id="19" name="矩形 18"/>
          <p:cNvSpPr/>
          <p:nvPr/>
        </p:nvSpPr>
        <p:spPr>
          <a:xfrm rot="5400000">
            <a:off x="4282945" y="3989951"/>
            <a:ext cx="746125" cy="220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bottle</a:t>
            </a:r>
            <a:endParaRPr kumimoji="0" lang="zh-TW" altLang="en-US" dirty="0"/>
          </a:p>
        </p:txBody>
      </p:sp>
      <p:cxnSp>
        <p:nvCxnSpPr>
          <p:cNvPr id="20" name="直線單箭頭接點 19"/>
          <p:cNvCxnSpPr/>
          <p:nvPr/>
        </p:nvCxnSpPr>
        <p:spPr>
          <a:xfrm rot="5400000">
            <a:off x="1597689" y="3917720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rot="5400000">
            <a:off x="2331114" y="3917720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rot="5400000">
            <a:off x="4328983" y="3883589"/>
            <a:ext cx="0" cy="43338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 rot="5400000">
            <a:off x="6809451" y="3979633"/>
            <a:ext cx="2447925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Output Layer</a:t>
            </a:r>
            <a:endParaRPr kumimoji="0" lang="zh-TW" altLang="en-US" dirty="0"/>
          </a:p>
        </p:txBody>
      </p:sp>
      <p:sp>
        <p:nvSpPr>
          <p:cNvPr id="24" name="矩形 23"/>
          <p:cNvSpPr/>
          <p:nvPr/>
        </p:nvSpPr>
        <p:spPr>
          <a:xfrm rot="5400000">
            <a:off x="6579263" y="3984396"/>
            <a:ext cx="1584325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Layer </a:t>
            </a:r>
            <a:endParaRPr kumimoji="0" lang="zh-TW" altLang="en-US" dirty="0"/>
          </a:p>
        </p:txBody>
      </p:sp>
      <p:sp>
        <p:nvSpPr>
          <p:cNvPr id="25" name="矩形 24"/>
          <p:cNvSpPr/>
          <p:nvPr/>
        </p:nvSpPr>
        <p:spPr>
          <a:xfrm rot="5400000">
            <a:off x="6030782" y="3978839"/>
            <a:ext cx="1296988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Layer </a:t>
            </a:r>
            <a:endParaRPr kumimoji="0" lang="zh-TW" altLang="en-US" dirty="0"/>
          </a:p>
        </p:txBody>
      </p:sp>
      <p:cxnSp>
        <p:nvCxnSpPr>
          <p:cNvPr id="26" name="直線單箭頭接點 25"/>
          <p:cNvCxnSpPr/>
          <p:nvPr/>
        </p:nvCxnSpPr>
        <p:spPr>
          <a:xfrm rot="5400000">
            <a:off x="7677814" y="3857395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 rot="5400000">
            <a:off x="7020589" y="3857395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 rot="5400000">
            <a:off x="5040976" y="3884383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 rot="5400000">
            <a:off x="4787770" y="3978839"/>
            <a:ext cx="1296988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Layer </a:t>
            </a:r>
            <a:endParaRPr kumimoji="0" lang="zh-TW" altLang="en-US" dirty="0"/>
          </a:p>
        </p:txBody>
      </p:sp>
      <p:sp>
        <p:nvSpPr>
          <p:cNvPr id="56" name="矩形 55"/>
          <p:cNvSpPr/>
          <p:nvPr/>
        </p:nvSpPr>
        <p:spPr>
          <a:xfrm rot="5400000">
            <a:off x="3328857" y="3999477"/>
            <a:ext cx="1296987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Layer </a:t>
            </a:r>
            <a:endParaRPr kumimoji="0" lang="zh-TW" altLang="en-US" dirty="0"/>
          </a:p>
        </p:txBody>
      </p:sp>
      <p:cxnSp>
        <p:nvCxnSpPr>
          <p:cNvPr id="57" name="直線單箭頭接點 56"/>
          <p:cNvCxnSpPr/>
          <p:nvPr/>
        </p:nvCxnSpPr>
        <p:spPr>
          <a:xfrm rot="5400000">
            <a:off x="3594764" y="3892320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/>
          <p:nvPr/>
        </p:nvCxnSpPr>
        <p:spPr>
          <a:xfrm rot="5400000">
            <a:off x="5806151" y="3878033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7" name="文字方塊 58"/>
          <p:cNvSpPr txBox="1">
            <a:spLocks noChangeArrowheads="1"/>
          </p:cNvSpPr>
          <p:nvPr/>
        </p:nvSpPr>
        <p:spPr bwMode="auto">
          <a:xfrm>
            <a:off x="2866101" y="3795483"/>
            <a:ext cx="576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/>
              <a:t>…</a:t>
            </a:r>
            <a:endParaRPr kumimoji="0" lang="zh-TW" altLang="en-US" sz="2400"/>
          </a:p>
        </p:txBody>
      </p:sp>
      <p:sp>
        <p:nvSpPr>
          <p:cNvPr id="13338" name="文字方塊 59"/>
          <p:cNvSpPr txBox="1">
            <a:spLocks noChangeArrowheads="1"/>
          </p:cNvSpPr>
          <p:nvPr/>
        </p:nvSpPr>
        <p:spPr bwMode="auto">
          <a:xfrm>
            <a:off x="5990301" y="3792308"/>
            <a:ext cx="576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/>
              <a:t>…</a:t>
            </a:r>
            <a:endParaRPr kumimoji="0" lang="zh-TW" altLang="en-US" sz="2400"/>
          </a:p>
        </p:txBody>
      </p:sp>
      <p:cxnSp>
        <p:nvCxnSpPr>
          <p:cNvPr id="31" name="直線單箭頭接點 30"/>
          <p:cNvCxnSpPr/>
          <p:nvPr/>
        </p:nvCxnSpPr>
        <p:spPr>
          <a:xfrm>
            <a:off x="4656007" y="4516027"/>
            <a:ext cx="0" cy="744719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/>
          <p:cNvSpPr txBox="1">
            <a:spLocks noChangeArrowheads="1"/>
          </p:cNvSpPr>
          <p:nvPr/>
        </p:nvSpPr>
        <p:spPr bwMode="auto">
          <a:xfrm>
            <a:off x="4179748" y="5315525"/>
            <a:ext cx="952517" cy="461665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 dirty="0">
                <a:solidFill>
                  <a:srgbClr val="0000FF"/>
                </a:solidFill>
              </a:rPr>
              <a:t>Code</a:t>
            </a:r>
            <a:endParaRPr kumimoji="0"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3" name="文字方塊 49"/>
          <p:cNvSpPr txBox="1">
            <a:spLocks noChangeArrowheads="1"/>
          </p:cNvSpPr>
          <p:nvPr/>
        </p:nvSpPr>
        <p:spPr bwMode="auto">
          <a:xfrm>
            <a:off x="3273295" y="2591364"/>
            <a:ext cx="295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 dirty="0"/>
              <a:t>As close as possible</a:t>
            </a:r>
            <a:endParaRPr kumimoji="0" lang="zh-TW" altLang="en-US" sz="2400" dirty="0"/>
          </a:p>
        </p:txBody>
      </p:sp>
      <p:cxnSp>
        <p:nvCxnSpPr>
          <p:cNvPr id="34" name="直線接點 33"/>
          <p:cNvCxnSpPr/>
          <p:nvPr/>
        </p:nvCxnSpPr>
        <p:spPr>
          <a:xfrm flipH="1">
            <a:off x="1180276" y="2595225"/>
            <a:ext cx="69082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>
            <a:off x="1196901" y="2609018"/>
            <a:ext cx="0" cy="23797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8055229" y="2615176"/>
            <a:ext cx="0" cy="25479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/>
              <p:cNvSpPr txBox="1"/>
              <p:nvPr/>
            </p:nvSpPr>
            <p:spPr>
              <a:xfrm>
                <a:off x="1076034" y="5311546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7" name="文字方塊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34" y="5311546"/>
                <a:ext cx="241733" cy="369332"/>
              </a:xfrm>
              <a:prstGeom prst="rect">
                <a:avLst/>
              </a:prstGeom>
              <a:blipFill>
                <a:blip r:embed="rId3"/>
                <a:stretch>
                  <a:fillRect l="-17949" r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字方塊 47"/>
              <p:cNvSpPr txBox="1"/>
              <p:nvPr/>
            </p:nvSpPr>
            <p:spPr>
              <a:xfrm>
                <a:off x="7878883" y="5311546"/>
                <a:ext cx="309059" cy="414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TW" sz="2400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8" name="文字方塊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883" y="5311546"/>
                <a:ext cx="309059" cy="414409"/>
              </a:xfrm>
              <a:prstGeom prst="rect">
                <a:avLst/>
              </a:prstGeom>
              <a:blipFill>
                <a:blip r:embed="rId4"/>
                <a:stretch>
                  <a:fillRect t="-14706" r="-823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2288247" y="4948797"/>
            <a:ext cx="1327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Encoder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5731366" y="4914766"/>
            <a:ext cx="1325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</a:rPr>
              <a:t>Decoder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02094" y="3242990"/>
            <a:ext cx="2467770" cy="16805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1662423" y="3279429"/>
            <a:ext cx="2547498" cy="16805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9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7" grpId="0"/>
      <p:bldP spid="48" grpId="0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Deep Auto-encoder</a:t>
            </a:r>
            <a:endParaRPr lang="zh-TW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358725" y="1803553"/>
            <a:ext cx="1339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Original Image</a:t>
            </a:r>
          </a:p>
        </p:txBody>
      </p:sp>
      <p:sp>
        <p:nvSpPr>
          <p:cNvPr id="40" name="矩形 39"/>
          <p:cNvSpPr/>
          <p:nvPr/>
        </p:nvSpPr>
        <p:spPr>
          <a:xfrm>
            <a:off x="694153" y="2844173"/>
            <a:ext cx="894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PCA</a:t>
            </a:r>
          </a:p>
        </p:txBody>
      </p:sp>
      <p:sp>
        <p:nvSpPr>
          <p:cNvPr id="41" name="矩形 40"/>
          <p:cNvSpPr/>
          <p:nvPr/>
        </p:nvSpPr>
        <p:spPr>
          <a:xfrm>
            <a:off x="25445" y="3504580"/>
            <a:ext cx="20064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Deep</a:t>
            </a:r>
          </a:p>
          <a:p>
            <a:pPr algn="ctr"/>
            <a:r>
              <a:rPr lang="en-US" altLang="zh-TW" sz="2400" dirty="0"/>
              <a:t>Auto-encoder</a:t>
            </a:r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858" y="1867435"/>
            <a:ext cx="3143250" cy="628650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858" y="2722079"/>
            <a:ext cx="3162300" cy="638175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283" y="3601434"/>
            <a:ext cx="3171825" cy="647700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 bwMode="auto">
          <a:xfrm rot="5400000">
            <a:off x="5490249" y="2512359"/>
            <a:ext cx="1455605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784</a:t>
            </a:r>
            <a:endParaRPr kumimoji="0" lang="zh-TW" altLang="en-US" dirty="0"/>
          </a:p>
        </p:txBody>
      </p:sp>
      <p:sp>
        <p:nvSpPr>
          <p:cNvPr id="46" name="矩形 45"/>
          <p:cNvSpPr/>
          <p:nvPr/>
        </p:nvSpPr>
        <p:spPr bwMode="auto">
          <a:xfrm rot="5400000">
            <a:off x="7611666" y="2531684"/>
            <a:ext cx="1455605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784</a:t>
            </a:r>
            <a:endParaRPr kumimoji="0" lang="zh-TW" altLang="en-US" dirty="0"/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726" y="3511603"/>
            <a:ext cx="628650" cy="581025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5618" y="3497089"/>
            <a:ext cx="647700" cy="619125"/>
          </a:xfrm>
          <a:prstGeom prst="rect">
            <a:avLst/>
          </a:prstGeom>
        </p:spPr>
      </p:pic>
      <p:cxnSp>
        <p:nvCxnSpPr>
          <p:cNvPr id="50" name="直線單箭頭接點 49"/>
          <p:cNvCxnSpPr/>
          <p:nvPr/>
        </p:nvCxnSpPr>
        <p:spPr>
          <a:xfrm rot="5400000">
            <a:off x="7799718" y="2515476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 rot="5400000">
            <a:off x="6748276" y="2506179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 bwMode="auto">
          <a:xfrm rot="5400000">
            <a:off x="360654" y="5389489"/>
            <a:ext cx="1455605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784</a:t>
            </a:r>
            <a:endParaRPr kumimoji="0" lang="zh-TW" altLang="en-US" dirty="0"/>
          </a:p>
        </p:txBody>
      </p:sp>
      <p:sp>
        <p:nvSpPr>
          <p:cNvPr id="53" name="矩形 52"/>
          <p:cNvSpPr/>
          <p:nvPr/>
        </p:nvSpPr>
        <p:spPr bwMode="auto">
          <a:xfrm rot="5400000">
            <a:off x="1157971" y="5417854"/>
            <a:ext cx="180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1000</a:t>
            </a:r>
            <a:endParaRPr kumimoji="0" lang="zh-TW" altLang="en-US" dirty="0"/>
          </a:p>
        </p:txBody>
      </p:sp>
      <p:sp>
        <p:nvSpPr>
          <p:cNvPr id="54" name="矩形 53"/>
          <p:cNvSpPr/>
          <p:nvPr/>
        </p:nvSpPr>
        <p:spPr bwMode="auto">
          <a:xfrm rot="5400000">
            <a:off x="2455954" y="5339020"/>
            <a:ext cx="108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500</a:t>
            </a:r>
            <a:endParaRPr kumimoji="0" lang="zh-TW" altLang="en-US" dirty="0"/>
          </a:p>
        </p:txBody>
      </p:sp>
      <p:sp>
        <p:nvSpPr>
          <p:cNvPr id="55" name="矩形 54"/>
          <p:cNvSpPr/>
          <p:nvPr/>
        </p:nvSpPr>
        <p:spPr bwMode="auto">
          <a:xfrm rot="5400000">
            <a:off x="3534936" y="5339020"/>
            <a:ext cx="72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250</a:t>
            </a:r>
            <a:endParaRPr kumimoji="0" lang="zh-TW" altLang="en-US" dirty="0"/>
          </a:p>
        </p:txBody>
      </p:sp>
      <p:sp>
        <p:nvSpPr>
          <p:cNvPr id="57" name="矩形 56"/>
          <p:cNvSpPr/>
          <p:nvPr/>
        </p:nvSpPr>
        <p:spPr bwMode="auto">
          <a:xfrm rot="5400000">
            <a:off x="6976595" y="2540950"/>
            <a:ext cx="615915" cy="333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30</a:t>
            </a:r>
            <a:endParaRPr kumimoji="0" lang="zh-TW" altLang="en-US" dirty="0"/>
          </a:p>
        </p:txBody>
      </p:sp>
      <p:sp>
        <p:nvSpPr>
          <p:cNvPr id="58" name="矩形 57"/>
          <p:cNvSpPr/>
          <p:nvPr/>
        </p:nvSpPr>
        <p:spPr bwMode="auto">
          <a:xfrm rot="5400000">
            <a:off x="5307738" y="5339020"/>
            <a:ext cx="72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250</a:t>
            </a:r>
            <a:endParaRPr kumimoji="0" lang="zh-TW" altLang="en-US" dirty="0"/>
          </a:p>
        </p:txBody>
      </p:sp>
      <p:sp>
        <p:nvSpPr>
          <p:cNvPr id="59" name="矩形 58"/>
          <p:cNvSpPr/>
          <p:nvPr/>
        </p:nvSpPr>
        <p:spPr bwMode="auto">
          <a:xfrm rot="5400000">
            <a:off x="6016197" y="5339020"/>
            <a:ext cx="108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500</a:t>
            </a:r>
            <a:endParaRPr kumimoji="0" lang="zh-TW" altLang="en-US" dirty="0"/>
          </a:p>
        </p:txBody>
      </p:sp>
      <p:sp>
        <p:nvSpPr>
          <p:cNvPr id="60" name="矩形 59"/>
          <p:cNvSpPr/>
          <p:nvPr/>
        </p:nvSpPr>
        <p:spPr bwMode="auto">
          <a:xfrm rot="5400000">
            <a:off x="6587350" y="5417854"/>
            <a:ext cx="180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1000</a:t>
            </a:r>
            <a:endParaRPr kumimoji="0" lang="zh-TW" altLang="en-US" dirty="0"/>
          </a:p>
        </p:txBody>
      </p:sp>
      <p:sp>
        <p:nvSpPr>
          <p:cNvPr id="61" name="矩形 60"/>
          <p:cNvSpPr/>
          <p:nvPr/>
        </p:nvSpPr>
        <p:spPr bwMode="auto">
          <a:xfrm rot="5400000">
            <a:off x="7618596" y="5389490"/>
            <a:ext cx="1455605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784</a:t>
            </a:r>
            <a:endParaRPr kumimoji="0" lang="zh-TW" altLang="en-US" dirty="0"/>
          </a:p>
        </p:txBody>
      </p:sp>
      <p:pic>
        <p:nvPicPr>
          <p:cNvPr id="62" name="圖片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55" y="6087889"/>
            <a:ext cx="628650" cy="581025"/>
          </a:xfrm>
          <a:prstGeom prst="rect">
            <a:avLst/>
          </a:prstGeom>
        </p:spPr>
      </p:pic>
      <p:pic>
        <p:nvPicPr>
          <p:cNvPr id="63" name="圖片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1212" y="6054901"/>
            <a:ext cx="628650" cy="647700"/>
          </a:xfrm>
          <a:prstGeom prst="rect">
            <a:avLst/>
          </a:prstGeom>
        </p:spPr>
      </p:pic>
      <p:cxnSp>
        <p:nvCxnSpPr>
          <p:cNvPr id="64" name="直線單箭頭接點 63"/>
          <p:cNvCxnSpPr/>
          <p:nvPr/>
        </p:nvCxnSpPr>
        <p:spPr>
          <a:xfrm rot="5400000">
            <a:off x="1590705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/>
          <p:nvPr/>
        </p:nvCxnSpPr>
        <p:spPr>
          <a:xfrm rot="5400000">
            <a:off x="2525952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 rot="5400000">
            <a:off x="3484105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 rot="5400000">
            <a:off x="4375150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/>
          <p:cNvCxnSpPr/>
          <p:nvPr/>
        </p:nvCxnSpPr>
        <p:spPr>
          <a:xfrm rot="5400000">
            <a:off x="5275957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 rot="5400000">
            <a:off x="6119626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/>
          <p:cNvCxnSpPr/>
          <p:nvPr/>
        </p:nvCxnSpPr>
        <p:spPr>
          <a:xfrm rot="5400000">
            <a:off x="7025902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/>
          <p:nvPr/>
        </p:nvCxnSpPr>
        <p:spPr>
          <a:xfrm rot="5400000">
            <a:off x="7947687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/>
          <p:cNvSpPr/>
          <p:nvPr/>
        </p:nvSpPr>
        <p:spPr bwMode="auto">
          <a:xfrm rot="5400000">
            <a:off x="4517849" y="5296244"/>
            <a:ext cx="615915" cy="333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30</a:t>
            </a:r>
            <a:endParaRPr kumimoji="0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03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5" grpId="0" animBg="1"/>
      <p:bldP spid="46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72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38" y="1747517"/>
            <a:ext cx="3037904" cy="2946949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 bwMode="auto">
          <a:xfrm rot="5400000">
            <a:off x="5490249" y="2512359"/>
            <a:ext cx="1455605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784</a:t>
            </a:r>
            <a:endParaRPr kumimoji="0" lang="zh-TW" altLang="en-US" dirty="0"/>
          </a:p>
        </p:txBody>
      </p:sp>
      <p:sp>
        <p:nvSpPr>
          <p:cNvPr id="46" name="矩形 45"/>
          <p:cNvSpPr/>
          <p:nvPr/>
        </p:nvSpPr>
        <p:spPr bwMode="auto">
          <a:xfrm rot="5400000">
            <a:off x="7611666" y="2531684"/>
            <a:ext cx="1455605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784</a:t>
            </a:r>
            <a:endParaRPr kumimoji="0" lang="zh-TW" altLang="en-US" dirty="0"/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726" y="3511603"/>
            <a:ext cx="628650" cy="581025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618" y="3497089"/>
            <a:ext cx="647700" cy="619125"/>
          </a:xfrm>
          <a:prstGeom prst="rect">
            <a:avLst/>
          </a:prstGeom>
        </p:spPr>
      </p:pic>
      <p:cxnSp>
        <p:nvCxnSpPr>
          <p:cNvPr id="50" name="直線單箭頭接點 49"/>
          <p:cNvCxnSpPr/>
          <p:nvPr/>
        </p:nvCxnSpPr>
        <p:spPr>
          <a:xfrm rot="5400000">
            <a:off x="7799718" y="2515476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 rot="5400000">
            <a:off x="6748276" y="2506179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 bwMode="auto">
          <a:xfrm rot="5400000">
            <a:off x="360654" y="5389489"/>
            <a:ext cx="1455605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784</a:t>
            </a:r>
            <a:endParaRPr kumimoji="0" lang="zh-TW" altLang="en-US" dirty="0"/>
          </a:p>
        </p:txBody>
      </p:sp>
      <p:sp>
        <p:nvSpPr>
          <p:cNvPr id="53" name="矩形 52"/>
          <p:cNvSpPr/>
          <p:nvPr/>
        </p:nvSpPr>
        <p:spPr bwMode="auto">
          <a:xfrm rot="5400000">
            <a:off x="1157971" y="5417854"/>
            <a:ext cx="180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1000</a:t>
            </a:r>
            <a:endParaRPr kumimoji="0" lang="zh-TW" altLang="en-US" dirty="0"/>
          </a:p>
        </p:txBody>
      </p:sp>
      <p:sp>
        <p:nvSpPr>
          <p:cNvPr id="54" name="矩形 53"/>
          <p:cNvSpPr/>
          <p:nvPr/>
        </p:nvSpPr>
        <p:spPr bwMode="auto">
          <a:xfrm rot="5400000">
            <a:off x="2455954" y="5339020"/>
            <a:ext cx="108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500</a:t>
            </a:r>
            <a:endParaRPr kumimoji="0" lang="zh-TW" altLang="en-US" dirty="0"/>
          </a:p>
        </p:txBody>
      </p:sp>
      <p:sp>
        <p:nvSpPr>
          <p:cNvPr id="55" name="矩形 54"/>
          <p:cNvSpPr/>
          <p:nvPr/>
        </p:nvSpPr>
        <p:spPr bwMode="auto">
          <a:xfrm rot="5400000">
            <a:off x="3534936" y="5339020"/>
            <a:ext cx="72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250</a:t>
            </a:r>
            <a:endParaRPr kumimoji="0" lang="zh-TW" altLang="en-US" dirty="0"/>
          </a:p>
        </p:txBody>
      </p:sp>
      <p:sp>
        <p:nvSpPr>
          <p:cNvPr id="56" name="矩形 55"/>
          <p:cNvSpPr/>
          <p:nvPr/>
        </p:nvSpPr>
        <p:spPr bwMode="auto">
          <a:xfrm rot="5400000">
            <a:off x="4619609" y="5339020"/>
            <a:ext cx="36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2</a:t>
            </a:r>
            <a:endParaRPr kumimoji="0" lang="zh-TW" altLang="en-US" dirty="0"/>
          </a:p>
        </p:txBody>
      </p:sp>
      <p:sp>
        <p:nvSpPr>
          <p:cNvPr id="57" name="矩形 56"/>
          <p:cNvSpPr/>
          <p:nvPr/>
        </p:nvSpPr>
        <p:spPr bwMode="auto">
          <a:xfrm rot="5400000">
            <a:off x="7098500" y="2531454"/>
            <a:ext cx="36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2</a:t>
            </a:r>
            <a:endParaRPr kumimoji="0" lang="zh-TW" altLang="en-US" dirty="0"/>
          </a:p>
        </p:txBody>
      </p:sp>
      <p:sp>
        <p:nvSpPr>
          <p:cNvPr id="58" name="矩形 57"/>
          <p:cNvSpPr/>
          <p:nvPr/>
        </p:nvSpPr>
        <p:spPr bwMode="auto">
          <a:xfrm rot="5400000">
            <a:off x="5307738" y="5339020"/>
            <a:ext cx="72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250</a:t>
            </a:r>
            <a:endParaRPr kumimoji="0" lang="zh-TW" altLang="en-US" dirty="0"/>
          </a:p>
        </p:txBody>
      </p:sp>
      <p:sp>
        <p:nvSpPr>
          <p:cNvPr id="59" name="矩形 58"/>
          <p:cNvSpPr/>
          <p:nvPr/>
        </p:nvSpPr>
        <p:spPr bwMode="auto">
          <a:xfrm rot="5400000">
            <a:off x="6016197" y="5339020"/>
            <a:ext cx="108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500</a:t>
            </a:r>
            <a:endParaRPr kumimoji="0" lang="zh-TW" altLang="en-US" dirty="0"/>
          </a:p>
        </p:txBody>
      </p:sp>
      <p:sp>
        <p:nvSpPr>
          <p:cNvPr id="60" name="矩形 59"/>
          <p:cNvSpPr/>
          <p:nvPr/>
        </p:nvSpPr>
        <p:spPr bwMode="auto">
          <a:xfrm rot="5400000">
            <a:off x="6587350" y="5417854"/>
            <a:ext cx="1800000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1000</a:t>
            </a:r>
            <a:endParaRPr kumimoji="0" lang="zh-TW" altLang="en-US" dirty="0"/>
          </a:p>
        </p:txBody>
      </p:sp>
      <p:sp>
        <p:nvSpPr>
          <p:cNvPr id="61" name="矩形 60"/>
          <p:cNvSpPr/>
          <p:nvPr/>
        </p:nvSpPr>
        <p:spPr bwMode="auto">
          <a:xfrm rot="5400000">
            <a:off x="7618596" y="5389490"/>
            <a:ext cx="1455605" cy="351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784</a:t>
            </a:r>
            <a:endParaRPr kumimoji="0" lang="zh-TW" altLang="en-US" dirty="0"/>
          </a:p>
        </p:txBody>
      </p:sp>
      <p:pic>
        <p:nvPicPr>
          <p:cNvPr id="62" name="圖片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55" y="6087889"/>
            <a:ext cx="628650" cy="581025"/>
          </a:xfrm>
          <a:prstGeom prst="rect">
            <a:avLst/>
          </a:prstGeom>
        </p:spPr>
      </p:pic>
      <p:pic>
        <p:nvPicPr>
          <p:cNvPr id="63" name="圖片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1212" y="6054901"/>
            <a:ext cx="628650" cy="647700"/>
          </a:xfrm>
          <a:prstGeom prst="rect">
            <a:avLst/>
          </a:prstGeom>
        </p:spPr>
      </p:pic>
      <p:cxnSp>
        <p:nvCxnSpPr>
          <p:cNvPr id="64" name="直線單箭頭接點 63"/>
          <p:cNvCxnSpPr/>
          <p:nvPr/>
        </p:nvCxnSpPr>
        <p:spPr>
          <a:xfrm rot="5400000">
            <a:off x="1590705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/>
          <p:nvPr/>
        </p:nvCxnSpPr>
        <p:spPr>
          <a:xfrm rot="5400000">
            <a:off x="2525952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 rot="5400000">
            <a:off x="3484105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 rot="5400000">
            <a:off x="4375150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/>
          <p:cNvCxnSpPr/>
          <p:nvPr/>
        </p:nvCxnSpPr>
        <p:spPr>
          <a:xfrm rot="5400000">
            <a:off x="5275957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 rot="5400000">
            <a:off x="6119626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/>
          <p:cNvCxnSpPr/>
          <p:nvPr/>
        </p:nvCxnSpPr>
        <p:spPr>
          <a:xfrm rot="5400000">
            <a:off x="7025902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/>
          <p:nvPr/>
        </p:nvCxnSpPr>
        <p:spPr>
          <a:xfrm rot="5400000">
            <a:off x="7947687" y="5311118"/>
            <a:ext cx="0" cy="431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5290" y="113739"/>
            <a:ext cx="2658436" cy="2593596"/>
          </a:xfrm>
          <a:prstGeom prst="rect">
            <a:avLst/>
          </a:prstGeom>
        </p:spPr>
      </p:pic>
      <p:cxnSp>
        <p:nvCxnSpPr>
          <p:cNvPr id="38" name="直線單箭頭接點 37"/>
          <p:cNvCxnSpPr/>
          <p:nvPr/>
        </p:nvCxnSpPr>
        <p:spPr>
          <a:xfrm flipH="1" flipV="1">
            <a:off x="4998140" y="1864877"/>
            <a:ext cx="2251412" cy="6114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>
            <a:stCxn id="56" idx="1"/>
          </p:cNvCxnSpPr>
          <p:nvPr/>
        </p:nvCxnSpPr>
        <p:spPr>
          <a:xfrm flipH="1" flipV="1">
            <a:off x="2632872" y="3829093"/>
            <a:ext cx="2166737" cy="15058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4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Auto-encoder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De-noising auto-encoder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291" y="2988206"/>
            <a:ext cx="921634" cy="851813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1620641" y="3896703"/>
            <a:ext cx="468000" cy="1928552"/>
            <a:chOff x="2121301" y="2538260"/>
            <a:chExt cx="468000" cy="1928552"/>
          </a:xfrm>
        </p:grpSpPr>
        <p:sp>
          <p:nvSpPr>
            <p:cNvPr id="6" name="矩形 5"/>
            <p:cNvSpPr/>
            <p:nvPr/>
          </p:nvSpPr>
          <p:spPr>
            <a:xfrm>
              <a:off x="2121301" y="2538260"/>
              <a:ext cx="468000" cy="19285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字方塊 7"/>
                <p:cNvSpPr txBox="1"/>
                <p:nvPr/>
              </p:nvSpPr>
              <p:spPr>
                <a:xfrm>
                  <a:off x="2241503" y="3310643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" name="文字方塊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1503" y="3310643"/>
                  <a:ext cx="24173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5000"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矩形 8"/>
          <p:cNvSpPr/>
          <p:nvPr/>
        </p:nvSpPr>
        <p:spPr>
          <a:xfrm rot="5400000">
            <a:off x="4933823" y="4376241"/>
            <a:ext cx="1209244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0" name="向右箭號 9"/>
          <p:cNvSpPr/>
          <p:nvPr/>
        </p:nvSpPr>
        <p:spPr>
          <a:xfrm>
            <a:off x="4013686" y="4314850"/>
            <a:ext cx="933253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7541612" y="3950662"/>
            <a:ext cx="468000" cy="19285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7654745" y="4660396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745" y="4660396"/>
                <a:ext cx="241733" cy="369332"/>
              </a:xfrm>
              <a:prstGeom prst="rect">
                <a:avLst/>
              </a:prstGeom>
              <a:blipFill>
                <a:blip r:embed="rId5"/>
                <a:stretch>
                  <a:fillRect l="-17949" t="-18333" r="-7948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向右箭號 13"/>
          <p:cNvSpPr/>
          <p:nvPr/>
        </p:nvSpPr>
        <p:spPr>
          <a:xfrm>
            <a:off x="6307402" y="4314850"/>
            <a:ext cx="933253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7134" y="3020282"/>
            <a:ext cx="827119" cy="790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5449623" y="4425575"/>
                <a:ext cx="2197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623" y="4425575"/>
                <a:ext cx="219739" cy="369332"/>
              </a:xfrm>
              <a:prstGeom prst="rect">
                <a:avLst/>
              </a:prstGeom>
              <a:blipFill>
                <a:blip r:embed="rId14"/>
                <a:stretch>
                  <a:fillRect l="-19444" r="-138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3706091" y="3862960"/>
            <a:ext cx="1486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 dirty="0">
                <a:solidFill>
                  <a:srgbClr val="0000FF"/>
                </a:solidFill>
              </a:rPr>
              <a:t>encode</a:t>
            </a:r>
            <a:endParaRPr kumimoji="0"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5956527" y="3866438"/>
            <a:ext cx="1486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 dirty="0">
                <a:solidFill>
                  <a:srgbClr val="0000FF"/>
                </a:solidFill>
              </a:rPr>
              <a:t>decode</a:t>
            </a:r>
            <a:endParaRPr kumimoji="0"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1" name="向右箭號 20"/>
          <p:cNvSpPr/>
          <p:nvPr/>
        </p:nvSpPr>
        <p:spPr>
          <a:xfrm>
            <a:off x="2232228" y="4344170"/>
            <a:ext cx="933253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1996923" y="4806746"/>
            <a:ext cx="1145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 dirty="0">
                <a:solidFill>
                  <a:srgbClr val="00B050"/>
                </a:solidFill>
              </a:rPr>
              <a:t>Add noise</a:t>
            </a:r>
            <a:endParaRPr kumimoji="0" lang="zh-TW" altLang="en-US" sz="2400" dirty="0">
              <a:solidFill>
                <a:srgbClr val="00B050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3306323" y="3896703"/>
            <a:ext cx="468000" cy="1928552"/>
            <a:chOff x="2121301" y="2538260"/>
            <a:chExt cx="468000" cy="1928552"/>
          </a:xfrm>
        </p:grpSpPr>
        <p:sp>
          <p:nvSpPr>
            <p:cNvPr id="24" name="矩形 23"/>
            <p:cNvSpPr/>
            <p:nvPr/>
          </p:nvSpPr>
          <p:spPr>
            <a:xfrm>
              <a:off x="2121301" y="2538260"/>
              <a:ext cx="468000" cy="19285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字方塊 24"/>
                <p:cNvSpPr txBox="1"/>
                <p:nvPr/>
              </p:nvSpPr>
              <p:spPr>
                <a:xfrm>
                  <a:off x="2241503" y="3310643"/>
                  <a:ext cx="31258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5" name="文字方塊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1503" y="3310643"/>
                  <a:ext cx="312586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7451" t="-1667" r="-27451" b="-10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圖片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0499" y="2986067"/>
            <a:ext cx="859647" cy="799845"/>
          </a:xfrm>
          <a:prstGeom prst="rect">
            <a:avLst/>
          </a:prstGeom>
        </p:spPr>
      </p:pic>
      <p:cxnSp>
        <p:nvCxnSpPr>
          <p:cNvPr id="27" name="直線接點 26"/>
          <p:cNvCxnSpPr/>
          <p:nvPr/>
        </p:nvCxnSpPr>
        <p:spPr>
          <a:xfrm flipH="1">
            <a:off x="1845108" y="2427808"/>
            <a:ext cx="59855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 rot="5400000">
            <a:off x="1614958" y="2682602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rot="5400000">
            <a:off x="7575900" y="2682602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49"/>
          <p:cNvSpPr txBox="1">
            <a:spLocks noChangeArrowheads="1"/>
          </p:cNvSpPr>
          <p:nvPr/>
        </p:nvSpPr>
        <p:spPr bwMode="auto">
          <a:xfrm>
            <a:off x="3470564" y="2395607"/>
            <a:ext cx="295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 dirty="0"/>
              <a:t>As close as possible</a:t>
            </a:r>
            <a:endParaRPr kumimoji="0" lang="zh-TW" altLang="en-US" sz="2400" dirty="0"/>
          </a:p>
        </p:txBody>
      </p:sp>
      <p:grpSp>
        <p:nvGrpSpPr>
          <p:cNvPr id="35" name="群組 34"/>
          <p:cNvGrpSpPr/>
          <p:nvPr/>
        </p:nvGrpSpPr>
        <p:grpSpPr>
          <a:xfrm>
            <a:off x="4033959" y="189838"/>
            <a:ext cx="4919542" cy="1908020"/>
            <a:chOff x="4412212" y="282240"/>
            <a:chExt cx="4919542" cy="1908020"/>
          </a:xfrm>
        </p:grpSpPr>
        <p:sp>
          <p:nvSpPr>
            <p:cNvPr id="33" name="文字方塊 32"/>
            <p:cNvSpPr txBox="1"/>
            <p:nvPr/>
          </p:nvSpPr>
          <p:spPr>
            <a:xfrm>
              <a:off x="4412212" y="282240"/>
              <a:ext cx="4739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More: Contractive auto-encoder</a:t>
              </a:r>
              <a:endParaRPr lang="zh-TW" altLang="en-US" sz="2400" dirty="0"/>
            </a:p>
          </p:txBody>
        </p:sp>
        <p:sp>
          <p:nvSpPr>
            <p:cNvPr id="34" name="矩形 33"/>
            <p:cNvSpPr/>
            <p:nvPr/>
          </p:nvSpPr>
          <p:spPr>
            <a:xfrm>
              <a:off x="5043580" y="712932"/>
              <a:ext cx="428817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solidFill>
                    <a:srgbClr val="222222"/>
                  </a:solidFill>
                  <a:latin typeface="Arial" panose="020B0604020202020204" pitchFamily="34" charset="0"/>
                </a:rPr>
                <a:t>Ref: </a:t>
              </a:r>
              <a:r>
                <a:rPr lang="en-US" altLang="zh-TW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Rifai</a:t>
              </a:r>
              <a:r>
                <a:rPr lang="en-US" altLang="zh-TW" dirty="0">
                  <a:solidFill>
                    <a:srgbClr val="222222"/>
                  </a:solidFill>
                  <a:latin typeface="Arial" panose="020B0604020202020204" pitchFamily="34" charset="0"/>
                </a:rPr>
                <a:t>, Salah, et al. "Contractive auto-encoders: Explicit invariance during feature extraction.“ </a:t>
              </a:r>
              <a:r>
                <a:rPr lang="en-US" altLang="zh-TW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Proceedings of the 28th International Conference on Machine Learning (ICML-11)</a:t>
              </a:r>
              <a:r>
                <a:rPr lang="en-US" altLang="zh-TW" dirty="0">
                  <a:solidFill>
                    <a:srgbClr val="222222"/>
                  </a:solidFill>
                  <a:latin typeface="Arial" panose="020B0604020202020204" pitchFamily="34" charset="0"/>
                </a:rPr>
                <a:t>. 2011.</a:t>
              </a:r>
              <a:endParaRPr lang="zh-TW" altLang="en-US" dirty="0"/>
            </a:p>
          </p:txBody>
        </p:sp>
      </p:grpSp>
      <p:sp>
        <p:nvSpPr>
          <p:cNvPr id="32" name="矩形 31"/>
          <p:cNvSpPr/>
          <p:nvPr/>
        </p:nvSpPr>
        <p:spPr>
          <a:xfrm>
            <a:off x="1808331" y="6034120"/>
            <a:ext cx="6160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Vincent, Pascal, et al. "Extracting and composing robust features with denoising autoencoders." </a:t>
            </a:r>
            <a:r>
              <a:rPr lang="en-US" altLang="zh-TW" i="1" dirty="0"/>
              <a:t>ICML, </a:t>
            </a:r>
            <a:r>
              <a:rPr lang="en-US" altLang="zh-TW" dirty="0"/>
              <a:t>2008.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28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/>
      <p:bldP spid="14" grpId="0" animBg="1"/>
      <p:bldP spid="17" grpId="0"/>
      <p:bldP spid="18" grpId="0"/>
      <p:bldP spid="19" grpId="0"/>
      <p:bldP spid="21" grpId="0" animBg="1"/>
      <p:bldP spid="22" grpId="0"/>
      <p:bldP spid="30" grpId="0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Auto-encoder – Pre-training DNN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Greedy Layer-wise Pre-training </a:t>
            </a:r>
            <a:r>
              <a:rPr lang="en-US" altLang="zh-TW" i="1" dirty="0"/>
              <a:t>again</a:t>
            </a:r>
            <a:endParaRPr lang="zh-TW" altLang="en-US" i="1" dirty="0"/>
          </a:p>
        </p:txBody>
      </p:sp>
      <p:sp>
        <p:nvSpPr>
          <p:cNvPr id="4" name="文字方塊 3"/>
          <p:cNvSpPr txBox="1"/>
          <p:nvPr/>
        </p:nvSpPr>
        <p:spPr>
          <a:xfrm rot="16200000">
            <a:off x="392640" y="4302659"/>
            <a:ext cx="128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Target</a:t>
            </a:r>
            <a:endParaRPr lang="zh-TW" altLang="en-US" sz="2400" b="1" i="1" u="sng" dirty="0"/>
          </a:p>
        </p:txBody>
      </p:sp>
      <p:sp>
        <p:nvSpPr>
          <p:cNvPr id="5" name="矩形 4"/>
          <p:cNvSpPr/>
          <p:nvPr/>
        </p:nvSpPr>
        <p:spPr>
          <a:xfrm>
            <a:off x="2121956" y="6317776"/>
            <a:ext cx="1653117" cy="27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784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1856314" y="5398215"/>
            <a:ext cx="2150534" cy="27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856314" y="4467633"/>
            <a:ext cx="2150534" cy="27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2388608" y="2694947"/>
            <a:ext cx="1075267" cy="27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019287" y="6200504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019287" y="2512826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20" name="向右箭號 19"/>
          <p:cNvSpPr/>
          <p:nvPr/>
        </p:nvSpPr>
        <p:spPr>
          <a:xfrm rot="16200000">
            <a:off x="2689178" y="5698025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右箭號 20"/>
          <p:cNvSpPr/>
          <p:nvPr/>
        </p:nvSpPr>
        <p:spPr>
          <a:xfrm rot="16200000">
            <a:off x="2689178" y="4801551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 rot="16200000">
            <a:off x="2689178" y="3820934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 rot="16200000">
            <a:off x="2689177" y="2941251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4846225" y="6222476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5906853" y="6314662"/>
            <a:ext cx="1653117" cy="27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784</a:t>
            </a:r>
            <a:endParaRPr lang="zh-TW" altLang="en-US" sz="2400" dirty="0"/>
          </a:p>
        </p:txBody>
      </p:sp>
      <p:sp>
        <p:nvSpPr>
          <p:cNvPr id="33" name="矩形 32"/>
          <p:cNvSpPr/>
          <p:nvPr/>
        </p:nvSpPr>
        <p:spPr>
          <a:xfrm>
            <a:off x="5641210" y="5441659"/>
            <a:ext cx="2150534" cy="27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34" name="矩形 33"/>
          <p:cNvSpPr/>
          <p:nvPr/>
        </p:nvSpPr>
        <p:spPr>
          <a:xfrm>
            <a:off x="5889919" y="4508681"/>
            <a:ext cx="1653117" cy="27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784</a:t>
            </a:r>
            <a:endParaRPr lang="zh-TW" altLang="en-US" sz="2400" dirty="0"/>
          </a:p>
        </p:txBody>
      </p:sp>
      <p:sp>
        <p:nvSpPr>
          <p:cNvPr id="35" name="向右箭號 34"/>
          <p:cNvSpPr/>
          <p:nvPr/>
        </p:nvSpPr>
        <p:spPr>
          <a:xfrm rot="16200000">
            <a:off x="6478602" y="5666554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向右箭號 35"/>
          <p:cNvSpPr/>
          <p:nvPr/>
        </p:nvSpPr>
        <p:spPr>
          <a:xfrm rot="16200000">
            <a:off x="6478602" y="4770080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>
            <a:off x="6743360" y="5807079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7641849" y="6256899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849" y="6256899"/>
                <a:ext cx="24173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7949" r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7601237" y="4467633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237" y="4467633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7500" t="-18333" r="-7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線接點 43"/>
          <p:cNvCxnSpPr/>
          <p:nvPr/>
        </p:nvCxnSpPr>
        <p:spPr>
          <a:xfrm flipV="1">
            <a:off x="8410761" y="4643681"/>
            <a:ext cx="0" cy="18309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 rot="10800000">
            <a:off x="7883582" y="4652299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/>
          <p:cNvCxnSpPr/>
          <p:nvPr/>
        </p:nvCxnSpPr>
        <p:spPr>
          <a:xfrm rot="10800000">
            <a:off x="7883582" y="6474665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2195659" y="3531216"/>
            <a:ext cx="1440000" cy="27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500</a:t>
            </a:r>
            <a:endParaRPr lang="zh-TW" altLang="en-US" sz="2400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6781545" y="4929151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1</a:t>
            </a:r>
            <a:r>
              <a:rPr lang="en-US" altLang="zh-TW" sz="2400" dirty="0"/>
              <a:t>’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10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 animBg="1"/>
      <p:bldP spid="33" grpId="0" animBg="1"/>
      <p:bldP spid="34" grpId="0" animBg="1"/>
      <p:bldP spid="34" grpId="1" animBg="1"/>
      <p:bldP spid="35" grpId="0" animBg="1"/>
      <p:bldP spid="36" grpId="0" animBg="1"/>
      <p:bldP spid="36" grpId="1" animBg="1"/>
      <p:bldP spid="38" grpId="0"/>
      <p:bldP spid="42" grpId="0"/>
      <p:bldP spid="43" grpId="0"/>
      <p:bldP spid="43" grpId="1"/>
      <p:bldP spid="50" grpId="0"/>
      <p:bldP spid="5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 Application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Input</a:t>
            </a:r>
            <a:endParaRPr lang="zh-TW" altLang="en-US" sz="3200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Output</a:t>
            </a:r>
            <a:endParaRPr lang="zh-TW" altLang="en-US" sz="32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33" y="3309806"/>
            <a:ext cx="2130022" cy="211645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336292" y="541328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16 x 16 = 256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3448638" y="3006726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517026" y="3724419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522844" y="3154090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2" name="Object 12"/>
          <p:cNvGraphicFramePr>
            <a:graphicFrameLocks noChangeAspect="1"/>
          </p:cNvGraphicFramePr>
          <p:nvPr>
            <p:extLst/>
          </p:nvPr>
        </p:nvGraphicFramePr>
        <p:xfrm>
          <a:off x="3535543" y="3058840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81" name="方程式" r:id="rId5" imgW="152280" imgH="215640" progId="Equation.3">
                  <p:embed/>
                </p:oleObj>
              </mc:Choice>
              <mc:Fallback>
                <p:oleObj name="方程式" r:id="rId5" imgW="152280" imgH="215640" progId="Equation.3">
                  <p:embed/>
                  <p:pic>
                    <p:nvPicPr>
                      <p:cNvPr id="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5543" y="3058840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540839" y="3641569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82" name="方程式" r:id="rId7" imgW="164880" imgH="215640" progId="Equation.3">
                  <p:embed/>
                </p:oleObj>
              </mc:Choice>
              <mc:Fallback>
                <p:oleObj name="方程式" r:id="rId7" imgW="164880" imgH="21564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839" y="3641569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13"/>
          <p:cNvSpPr/>
          <p:nvPr/>
        </p:nvSpPr>
        <p:spPr>
          <a:xfrm>
            <a:off x="3526551" y="5122176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5" name="Object 12"/>
          <p:cNvGraphicFramePr>
            <a:graphicFrameLocks noChangeAspect="1"/>
          </p:cNvGraphicFramePr>
          <p:nvPr>
            <p:extLst/>
          </p:nvPr>
        </p:nvGraphicFramePr>
        <p:xfrm>
          <a:off x="3454628" y="5025409"/>
          <a:ext cx="5445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83" name="方程式" r:id="rId9" imgW="253800" imgH="228600" progId="Equation.3">
                  <p:embed/>
                </p:oleObj>
              </mc:Choice>
              <mc:Fallback>
                <p:oleObj name="方程式" r:id="rId9" imgW="253800" imgH="228600" progId="Equation.3">
                  <p:embed/>
                  <p:pic>
                    <p:nvPicPr>
                      <p:cNvPr id="1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628" y="5025409"/>
                        <a:ext cx="5445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字方塊 15"/>
          <p:cNvSpPr txBox="1"/>
          <p:nvPr/>
        </p:nvSpPr>
        <p:spPr>
          <a:xfrm rot="5400000">
            <a:off x="3402483" y="4407118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7" name="手繪多邊形 16"/>
          <p:cNvSpPr/>
          <p:nvPr/>
        </p:nvSpPr>
        <p:spPr>
          <a:xfrm>
            <a:off x="1214665" y="3068121"/>
            <a:ext cx="2305050" cy="363941"/>
          </a:xfrm>
          <a:custGeom>
            <a:avLst/>
            <a:gdLst>
              <a:gd name="connsiteX0" fmla="*/ 0 w 2305050"/>
              <a:gd name="connsiteY0" fmla="*/ 374550 h 374550"/>
              <a:gd name="connsiteX1" fmla="*/ 876300 w 2305050"/>
              <a:gd name="connsiteY1" fmla="*/ 6250 h 374550"/>
              <a:gd name="connsiteX2" fmla="*/ 2305050 w 2305050"/>
              <a:gd name="connsiteY2" fmla="*/ 177700 h 37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5050" h="374550">
                <a:moveTo>
                  <a:pt x="0" y="374550"/>
                </a:moveTo>
                <a:cubicBezTo>
                  <a:pt x="246062" y="206804"/>
                  <a:pt x="492125" y="39058"/>
                  <a:pt x="876300" y="6250"/>
                </a:cubicBezTo>
                <a:cubicBezTo>
                  <a:pt x="1260475" y="-26558"/>
                  <a:pt x="1782762" y="75571"/>
                  <a:pt x="2305050" y="17770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手繪多邊形 17"/>
          <p:cNvSpPr/>
          <p:nvPr/>
        </p:nvSpPr>
        <p:spPr>
          <a:xfrm>
            <a:off x="1348015" y="3241062"/>
            <a:ext cx="2171700" cy="646109"/>
          </a:xfrm>
          <a:custGeom>
            <a:avLst/>
            <a:gdLst>
              <a:gd name="connsiteX0" fmla="*/ 0 w 2171700"/>
              <a:gd name="connsiteY0" fmla="*/ 188909 h 646109"/>
              <a:gd name="connsiteX1" fmla="*/ 1073150 w 2171700"/>
              <a:gd name="connsiteY1" fmla="*/ 23809 h 646109"/>
              <a:gd name="connsiteX2" fmla="*/ 2171700 w 2171700"/>
              <a:gd name="connsiteY2" fmla="*/ 646109 h 64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0" h="646109">
                <a:moveTo>
                  <a:pt x="0" y="188909"/>
                </a:moveTo>
                <a:cubicBezTo>
                  <a:pt x="355600" y="68259"/>
                  <a:pt x="711200" y="-52391"/>
                  <a:pt x="1073150" y="23809"/>
                </a:cubicBezTo>
                <a:cubicBezTo>
                  <a:pt x="1435100" y="100009"/>
                  <a:pt x="1803400" y="373059"/>
                  <a:pt x="2171700" y="646109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手繪多邊形 18"/>
          <p:cNvSpPr/>
          <p:nvPr/>
        </p:nvSpPr>
        <p:spPr>
          <a:xfrm>
            <a:off x="3081565" y="5284171"/>
            <a:ext cx="463550" cy="243308"/>
          </a:xfrm>
          <a:custGeom>
            <a:avLst/>
            <a:gdLst>
              <a:gd name="connsiteX0" fmla="*/ 0 w 463550"/>
              <a:gd name="connsiteY0" fmla="*/ 0 h 243308"/>
              <a:gd name="connsiteX1" fmla="*/ 101600 w 463550"/>
              <a:gd name="connsiteY1" fmla="*/ 241300 h 243308"/>
              <a:gd name="connsiteX2" fmla="*/ 463550 w 463550"/>
              <a:gd name="connsiteY2" fmla="*/ 95250 h 24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550" h="243308">
                <a:moveTo>
                  <a:pt x="0" y="0"/>
                </a:moveTo>
                <a:cubicBezTo>
                  <a:pt x="12171" y="112712"/>
                  <a:pt x="24342" y="225425"/>
                  <a:pt x="101600" y="241300"/>
                </a:cubicBezTo>
                <a:cubicBezTo>
                  <a:pt x="178858" y="257175"/>
                  <a:pt x="321204" y="176212"/>
                  <a:pt x="463550" y="9525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1371218" y="5765880"/>
            <a:ext cx="1661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Ink → 1</a:t>
            </a:r>
          </a:p>
          <a:p>
            <a:r>
              <a:rPr lang="en-US" altLang="zh-TW" sz="2400" dirty="0"/>
              <a:t>No ink → 0</a:t>
            </a:r>
            <a:endParaRPr lang="zh-TW" altLang="en-US" sz="2400" dirty="0"/>
          </a:p>
        </p:txBody>
      </p:sp>
      <p:grpSp>
        <p:nvGrpSpPr>
          <p:cNvPr id="26" name="群組 25"/>
          <p:cNvGrpSpPr/>
          <p:nvPr/>
        </p:nvGrpSpPr>
        <p:grpSpPr>
          <a:xfrm>
            <a:off x="5179092" y="2822199"/>
            <a:ext cx="642352" cy="2642877"/>
            <a:chOff x="7142066" y="1987121"/>
            <a:chExt cx="642352" cy="2642877"/>
          </a:xfrm>
        </p:grpSpPr>
        <p:sp>
          <p:nvSpPr>
            <p:cNvPr id="21" name="矩形 20"/>
            <p:cNvSpPr/>
            <p:nvPr/>
          </p:nvSpPr>
          <p:spPr>
            <a:xfrm>
              <a:off x="7142066" y="2004946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/>
            <p:cNvSpPr txBox="1"/>
            <p:nvPr/>
          </p:nvSpPr>
          <p:spPr>
            <a:xfrm rot="5400000">
              <a:off x="7084256" y="3505942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7153349" y="1987121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y</a:t>
              </a:r>
              <a:r>
                <a:rPr lang="en-US" altLang="zh-TW" sz="2800" baseline="-25000" dirty="0"/>
                <a:t>1</a:t>
              </a:r>
              <a:endParaRPr lang="zh-TW" altLang="en-US" sz="2800" baseline="-25000" dirty="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7142066" y="2785341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y</a:t>
              </a:r>
              <a:r>
                <a:rPr lang="en-US" altLang="zh-TW" sz="2800" baseline="-25000" dirty="0"/>
                <a:t>2</a:t>
              </a:r>
              <a:endParaRPr lang="zh-TW" altLang="en-US" sz="2800" baseline="-25000" dirty="0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7142066" y="4051573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y</a:t>
              </a:r>
              <a:r>
                <a:rPr lang="en-US" altLang="zh-TW" sz="2800" baseline="-25000" dirty="0"/>
                <a:t>10</a:t>
              </a:r>
              <a:endParaRPr lang="zh-TW" altLang="en-US" sz="2800" baseline="-25000" dirty="0"/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5106944" y="5737345"/>
            <a:ext cx="3566686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Each dimension represents the confidence of a digit.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6048212" y="2883754"/>
            <a:ext cx="86163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 1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6055521" y="3665036"/>
            <a:ext cx="84701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 2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6055521" y="4939005"/>
            <a:ext cx="83476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 0</a:t>
            </a:r>
            <a:endParaRPr lang="zh-TW" altLang="en-US" sz="2400" dirty="0"/>
          </a:p>
        </p:txBody>
      </p:sp>
      <p:sp>
        <p:nvSpPr>
          <p:cNvPr id="31" name="文字方塊 30"/>
          <p:cNvSpPr txBox="1"/>
          <p:nvPr/>
        </p:nvSpPr>
        <p:spPr>
          <a:xfrm rot="5400000">
            <a:off x="6188216" y="4321802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32" name="矩形 31"/>
          <p:cNvSpPr/>
          <p:nvPr/>
        </p:nvSpPr>
        <p:spPr>
          <a:xfrm>
            <a:off x="5115795" y="2944663"/>
            <a:ext cx="619787" cy="4320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0.1</a:t>
            </a:r>
            <a:endParaRPr lang="zh-TW" altLang="en-US" sz="2400" dirty="0"/>
          </a:p>
        </p:txBody>
      </p:sp>
      <p:sp>
        <p:nvSpPr>
          <p:cNvPr id="33" name="矩形 32"/>
          <p:cNvSpPr/>
          <p:nvPr/>
        </p:nvSpPr>
        <p:spPr>
          <a:xfrm>
            <a:off x="5115795" y="3669068"/>
            <a:ext cx="619787" cy="4320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0.7</a:t>
            </a:r>
            <a:endParaRPr lang="zh-TW" altLang="en-US" sz="2400" dirty="0"/>
          </a:p>
        </p:txBody>
      </p:sp>
      <p:sp>
        <p:nvSpPr>
          <p:cNvPr id="34" name="矩形 33"/>
          <p:cNvSpPr/>
          <p:nvPr/>
        </p:nvSpPr>
        <p:spPr>
          <a:xfrm>
            <a:off x="5096948" y="4938330"/>
            <a:ext cx="656740" cy="43205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0.2</a:t>
            </a:r>
            <a:endParaRPr lang="zh-TW" altLang="en-US" sz="2400" dirty="0"/>
          </a:p>
        </p:txBody>
      </p:sp>
      <p:sp>
        <p:nvSpPr>
          <p:cNvPr id="35" name="矩形 34"/>
          <p:cNvSpPr/>
          <p:nvPr/>
        </p:nvSpPr>
        <p:spPr>
          <a:xfrm>
            <a:off x="5007951" y="3577013"/>
            <a:ext cx="1950970" cy="6409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7006627" y="3813785"/>
            <a:ext cx="1940923" cy="9033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The image is  “2”</a:t>
            </a:r>
            <a:endParaRPr lang="zh-TW" altLang="en-US" sz="2800" dirty="0"/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1726" y="529322"/>
            <a:ext cx="3355824" cy="88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4" grpId="0" animBg="1"/>
      <p:bldP spid="16" grpId="0"/>
      <p:bldP spid="17" grpId="0" animBg="1"/>
      <p:bldP spid="18" grpId="0" animBg="1"/>
      <p:bldP spid="19" grpId="0" animBg="1"/>
      <p:bldP spid="20" grpId="0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Auto-encoder – Pre-training DNN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Greedy Layer-wise Pre-training </a:t>
            </a:r>
            <a:r>
              <a:rPr lang="en-US" altLang="zh-TW" i="1" dirty="0"/>
              <a:t>again</a:t>
            </a:r>
            <a:endParaRPr lang="zh-TW" altLang="en-US" i="1" dirty="0"/>
          </a:p>
        </p:txBody>
      </p:sp>
      <p:sp>
        <p:nvSpPr>
          <p:cNvPr id="4" name="文字方塊 3"/>
          <p:cNvSpPr txBox="1"/>
          <p:nvPr/>
        </p:nvSpPr>
        <p:spPr>
          <a:xfrm rot="16200000">
            <a:off x="392640" y="4302659"/>
            <a:ext cx="128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Target</a:t>
            </a:r>
            <a:endParaRPr lang="zh-TW" altLang="en-US" sz="2400" b="1" i="1" u="sng" dirty="0"/>
          </a:p>
        </p:txBody>
      </p:sp>
      <p:sp>
        <p:nvSpPr>
          <p:cNvPr id="5" name="矩形 4"/>
          <p:cNvSpPr/>
          <p:nvPr/>
        </p:nvSpPr>
        <p:spPr>
          <a:xfrm>
            <a:off x="2121956" y="6317776"/>
            <a:ext cx="1653117" cy="27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784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1856314" y="5398215"/>
            <a:ext cx="2150534" cy="27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856314" y="4467633"/>
            <a:ext cx="2150534" cy="27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2195659" y="3531216"/>
            <a:ext cx="1440000" cy="27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500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2388608" y="2694947"/>
            <a:ext cx="1075267" cy="27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019287" y="6200504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019287" y="2512826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20" name="向右箭號 19"/>
          <p:cNvSpPr/>
          <p:nvPr/>
        </p:nvSpPr>
        <p:spPr>
          <a:xfrm rot="16200000">
            <a:off x="2689178" y="5698025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右箭號 20"/>
          <p:cNvSpPr/>
          <p:nvPr/>
        </p:nvSpPr>
        <p:spPr>
          <a:xfrm rot="16200000">
            <a:off x="2689178" y="4801551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 rot="16200000">
            <a:off x="2689178" y="3820934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 rot="16200000">
            <a:off x="2689177" y="2941251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4846225" y="6222476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5906853" y="6314662"/>
            <a:ext cx="1653117" cy="27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784</a:t>
            </a:r>
            <a:endParaRPr lang="zh-TW" altLang="en-US" sz="2400" dirty="0"/>
          </a:p>
        </p:txBody>
      </p:sp>
      <p:sp>
        <p:nvSpPr>
          <p:cNvPr id="33" name="矩形 32"/>
          <p:cNvSpPr/>
          <p:nvPr/>
        </p:nvSpPr>
        <p:spPr>
          <a:xfrm>
            <a:off x="5641210" y="5441659"/>
            <a:ext cx="2150534" cy="27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35" name="向右箭號 34"/>
          <p:cNvSpPr/>
          <p:nvPr/>
        </p:nvSpPr>
        <p:spPr>
          <a:xfrm rot="16200000">
            <a:off x="6478602" y="5666554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>
            <a:off x="6743360" y="5807079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41" name="矩形 40"/>
          <p:cNvSpPr/>
          <p:nvPr/>
        </p:nvSpPr>
        <p:spPr>
          <a:xfrm>
            <a:off x="5614044" y="4467633"/>
            <a:ext cx="2150534" cy="27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42" name="矩形 41"/>
          <p:cNvSpPr/>
          <p:nvPr/>
        </p:nvSpPr>
        <p:spPr>
          <a:xfrm>
            <a:off x="5614044" y="3531216"/>
            <a:ext cx="2150534" cy="27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43" name="向右箭號 42"/>
          <p:cNvSpPr/>
          <p:nvPr/>
        </p:nvSpPr>
        <p:spPr>
          <a:xfrm rot="16200000">
            <a:off x="6462001" y="4769517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向右箭號 43"/>
          <p:cNvSpPr/>
          <p:nvPr/>
        </p:nvSpPr>
        <p:spPr>
          <a:xfrm rot="16200000">
            <a:off x="6462001" y="3788900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5521175" y="5794607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fix</a:t>
            </a:r>
            <a:endParaRPr lang="zh-TW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/>
              <p:cNvSpPr txBox="1"/>
              <p:nvPr/>
            </p:nvSpPr>
            <p:spPr>
              <a:xfrm>
                <a:off x="7647447" y="6264996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7" name="文字方塊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447" y="6264996"/>
                <a:ext cx="24173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7949" r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/>
              <p:cNvSpPr txBox="1"/>
              <p:nvPr/>
            </p:nvSpPr>
            <p:spPr>
              <a:xfrm>
                <a:off x="7878763" y="5378992"/>
                <a:ext cx="3839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9" name="文字方塊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763" y="5378992"/>
                <a:ext cx="38395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9524" r="-63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字方塊 49"/>
              <p:cNvSpPr txBox="1"/>
              <p:nvPr/>
            </p:nvSpPr>
            <p:spPr>
              <a:xfrm>
                <a:off x="7876327" y="3472580"/>
                <a:ext cx="3839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0" name="文字方塊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327" y="3472580"/>
                <a:ext cx="383951" cy="369332"/>
              </a:xfrm>
              <a:prstGeom prst="rect">
                <a:avLst/>
              </a:prstGeom>
              <a:blipFill>
                <a:blip r:embed="rId5"/>
                <a:stretch>
                  <a:fillRect l="-9524" t="-18333" r="-492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線接點 50"/>
          <p:cNvCxnSpPr/>
          <p:nvPr/>
        </p:nvCxnSpPr>
        <p:spPr>
          <a:xfrm flipV="1">
            <a:off x="8759104" y="3657246"/>
            <a:ext cx="0" cy="19721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 rot="10800000">
            <a:off x="8231925" y="3648419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 rot="10800000">
            <a:off x="8246042" y="5614926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/>
          <p:cNvSpPr txBox="1"/>
          <p:nvPr/>
        </p:nvSpPr>
        <p:spPr>
          <a:xfrm>
            <a:off x="6735644" y="4897570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6766064" y="3952296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2</a:t>
            </a:r>
            <a:r>
              <a:rPr lang="en-US" altLang="zh-TW" sz="2400" dirty="0"/>
              <a:t>’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276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  <p:bldP spid="43" grpId="0" animBg="1"/>
      <p:bldP spid="44" grpId="0" animBg="1"/>
      <p:bldP spid="44" grpId="1" animBg="1"/>
      <p:bldP spid="49" grpId="0"/>
      <p:bldP spid="50" grpId="0"/>
      <p:bldP spid="50" grpId="1"/>
      <p:bldP spid="54" grpId="0"/>
      <p:bldP spid="55" grpId="0"/>
      <p:bldP spid="55" grpId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Auto-encoder – Pre-training DNN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Greedy Layer-wise Pre-training </a:t>
            </a:r>
            <a:r>
              <a:rPr lang="en-US" altLang="zh-TW" i="1" dirty="0"/>
              <a:t>again</a:t>
            </a:r>
            <a:endParaRPr lang="zh-TW" altLang="en-US" i="1" dirty="0"/>
          </a:p>
        </p:txBody>
      </p:sp>
      <p:sp>
        <p:nvSpPr>
          <p:cNvPr id="4" name="文字方塊 3"/>
          <p:cNvSpPr txBox="1"/>
          <p:nvPr/>
        </p:nvSpPr>
        <p:spPr>
          <a:xfrm rot="16200000">
            <a:off x="392640" y="4302659"/>
            <a:ext cx="128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Target</a:t>
            </a:r>
            <a:endParaRPr lang="zh-TW" altLang="en-US" sz="2400" b="1" i="1" u="sng" dirty="0"/>
          </a:p>
        </p:txBody>
      </p:sp>
      <p:sp>
        <p:nvSpPr>
          <p:cNvPr id="5" name="矩形 4"/>
          <p:cNvSpPr/>
          <p:nvPr/>
        </p:nvSpPr>
        <p:spPr>
          <a:xfrm>
            <a:off x="2121956" y="6317776"/>
            <a:ext cx="1653117" cy="27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784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1856314" y="5398215"/>
            <a:ext cx="2150534" cy="27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856314" y="4467633"/>
            <a:ext cx="2150534" cy="27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2388608" y="2694947"/>
            <a:ext cx="1075267" cy="27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019287" y="6200504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019287" y="2512826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20" name="向右箭號 19"/>
          <p:cNvSpPr/>
          <p:nvPr/>
        </p:nvSpPr>
        <p:spPr>
          <a:xfrm rot="16200000">
            <a:off x="2689178" y="5698025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右箭號 20"/>
          <p:cNvSpPr/>
          <p:nvPr/>
        </p:nvSpPr>
        <p:spPr>
          <a:xfrm rot="16200000">
            <a:off x="2689178" y="4801551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 rot="16200000">
            <a:off x="2689178" y="3820934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 rot="16200000">
            <a:off x="2689177" y="2941251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4846225" y="6222476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5906853" y="6314662"/>
            <a:ext cx="1653117" cy="27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784</a:t>
            </a:r>
            <a:endParaRPr lang="zh-TW" altLang="en-US" sz="2400" dirty="0"/>
          </a:p>
        </p:txBody>
      </p:sp>
      <p:sp>
        <p:nvSpPr>
          <p:cNvPr id="33" name="矩形 32"/>
          <p:cNvSpPr/>
          <p:nvPr/>
        </p:nvSpPr>
        <p:spPr>
          <a:xfrm>
            <a:off x="5641210" y="5441659"/>
            <a:ext cx="2150534" cy="27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35" name="向右箭號 34"/>
          <p:cNvSpPr/>
          <p:nvPr/>
        </p:nvSpPr>
        <p:spPr>
          <a:xfrm rot="16200000">
            <a:off x="6478602" y="5666554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>
            <a:off x="6743360" y="5807079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41" name="矩形 40"/>
          <p:cNvSpPr/>
          <p:nvPr/>
        </p:nvSpPr>
        <p:spPr>
          <a:xfrm>
            <a:off x="5614044" y="4467633"/>
            <a:ext cx="2150534" cy="27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43" name="向右箭號 42"/>
          <p:cNvSpPr/>
          <p:nvPr/>
        </p:nvSpPr>
        <p:spPr>
          <a:xfrm rot="16200000">
            <a:off x="6462001" y="4769517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5521175" y="5794607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fix</a:t>
            </a:r>
            <a:endParaRPr lang="zh-TW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/>
              <p:cNvSpPr txBox="1"/>
              <p:nvPr/>
            </p:nvSpPr>
            <p:spPr>
              <a:xfrm>
                <a:off x="7647447" y="6264996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7" name="文字方塊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447" y="6264996"/>
                <a:ext cx="24173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7949" r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/>
              <p:cNvSpPr txBox="1"/>
              <p:nvPr/>
            </p:nvSpPr>
            <p:spPr>
              <a:xfrm>
                <a:off x="7878763" y="5378992"/>
                <a:ext cx="3839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9" name="文字方塊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763" y="5378992"/>
                <a:ext cx="38395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9524" r="-63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字方塊 49"/>
              <p:cNvSpPr txBox="1"/>
              <p:nvPr/>
            </p:nvSpPr>
            <p:spPr>
              <a:xfrm>
                <a:off x="7829825" y="2645281"/>
                <a:ext cx="3905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0" name="文字方塊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825" y="2645281"/>
                <a:ext cx="390555" cy="369332"/>
              </a:xfrm>
              <a:prstGeom prst="rect">
                <a:avLst/>
              </a:prstGeom>
              <a:blipFill>
                <a:blip r:embed="rId5"/>
                <a:stretch>
                  <a:fillRect l="-9375" t="-18033" r="-484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線接點 50"/>
          <p:cNvCxnSpPr/>
          <p:nvPr/>
        </p:nvCxnSpPr>
        <p:spPr>
          <a:xfrm flipV="1">
            <a:off x="8772592" y="2762937"/>
            <a:ext cx="0" cy="18996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 rot="10800000">
            <a:off x="8245413" y="2754109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 rot="10800000">
            <a:off x="8259530" y="4662560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6735644" y="4897570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5514157" y="4888213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fix</a:t>
            </a:r>
            <a:endParaRPr lang="zh-TW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7884754" y="4401732"/>
                <a:ext cx="3905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754" y="4401732"/>
                <a:ext cx="390555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矩形 53"/>
          <p:cNvSpPr/>
          <p:nvPr/>
        </p:nvSpPr>
        <p:spPr>
          <a:xfrm>
            <a:off x="5614044" y="2704491"/>
            <a:ext cx="2150534" cy="27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55" name="向右箭號 54"/>
          <p:cNvSpPr/>
          <p:nvPr/>
        </p:nvSpPr>
        <p:spPr>
          <a:xfrm rot="16200000">
            <a:off x="6486287" y="3833286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向右箭號 55"/>
          <p:cNvSpPr/>
          <p:nvPr/>
        </p:nvSpPr>
        <p:spPr>
          <a:xfrm rot="16200000">
            <a:off x="6469686" y="2936249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文字方塊 56"/>
          <p:cNvSpPr txBox="1"/>
          <p:nvPr/>
        </p:nvSpPr>
        <p:spPr>
          <a:xfrm>
            <a:off x="6756772" y="3961339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sp>
        <p:nvSpPr>
          <p:cNvPr id="58" name="矩形 57"/>
          <p:cNvSpPr/>
          <p:nvPr/>
        </p:nvSpPr>
        <p:spPr>
          <a:xfrm>
            <a:off x="2195659" y="3531216"/>
            <a:ext cx="1440000" cy="27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500</a:t>
            </a:r>
            <a:endParaRPr lang="zh-TW" altLang="en-US" sz="2400" dirty="0"/>
          </a:p>
        </p:txBody>
      </p:sp>
      <p:sp>
        <p:nvSpPr>
          <p:cNvPr id="59" name="矩形 58"/>
          <p:cNvSpPr/>
          <p:nvPr/>
        </p:nvSpPr>
        <p:spPr>
          <a:xfrm>
            <a:off x="5945835" y="3546229"/>
            <a:ext cx="1440000" cy="27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500</a:t>
            </a:r>
            <a:endParaRPr lang="zh-TW" altLang="en-US" sz="2400" dirty="0"/>
          </a:p>
        </p:txBody>
      </p:sp>
      <p:sp>
        <p:nvSpPr>
          <p:cNvPr id="60" name="文字方塊 59"/>
          <p:cNvSpPr txBox="1"/>
          <p:nvPr/>
        </p:nvSpPr>
        <p:spPr>
          <a:xfrm>
            <a:off x="6779153" y="3075637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3</a:t>
            </a:r>
            <a:r>
              <a:rPr lang="en-US" altLang="zh-TW" sz="2400" dirty="0"/>
              <a:t>’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9425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45" grpId="0"/>
      <p:bldP spid="54" grpId="0" animBg="1"/>
      <p:bldP spid="54" grpId="1" animBg="1"/>
      <p:bldP spid="55" grpId="0" animBg="1"/>
      <p:bldP spid="56" grpId="0" animBg="1"/>
      <p:bldP spid="56" grpId="1" animBg="1"/>
      <p:bldP spid="57" grpId="0"/>
      <p:bldP spid="59" grpId="0" animBg="1"/>
      <p:bldP spid="60" grpId="0"/>
      <p:bldP spid="60" grpId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Auto-encoder – Pre-training DNN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Greedy Layer-wise Pre-training </a:t>
            </a:r>
            <a:r>
              <a:rPr lang="en-US" altLang="zh-TW" i="1" dirty="0"/>
              <a:t>again</a:t>
            </a:r>
            <a:endParaRPr lang="zh-TW" altLang="en-US" i="1" dirty="0"/>
          </a:p>
        </p:txBody>
      </p:sp>
      <p:sp>
        <p:nvSpPr>
          <p:cNvPr id="4" name="文字方塊 3"/>
          <p:cNvSpPr txBox="1"/>
          <p:nvPr/>
        </p:nvSpPr>
        <p:spPr>
          <a:xfrm rot="16200000">
            <a:off x="392640" y="4302659"/>
            <a:ext cx="128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i="1" u="sng" dirty="0"/>
              <a:t>Target</a:t>
            </a:r>
            <a:endParaRPr lang="zh-TW" altLang="en-US" sz="2400" b="1" i="1" u="sng" dirty="0"/>
          </a:p>
        </p:txBody>
      </p:sp>
      <p:sp>
        <p:nvSpPr>
          <p:cNvPr id="5" name="矩形 4"/>
          <p:cNvSpPr/>
          <p:nvPr/>
        </p:nvSpPr>
        <p:spPr>
          <a:xfrm>
            <a:off x="2121956" y="6317776"/>
            <a:ext cx="1653117" cy="27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784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1856314" y="5398215"/>
            <a:ext cx="2150534" cy="27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856314" y="4467633"/>
            <a:ext cx="2150534" cy="27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2388608" y="2694947"/>
            <a:ext cx="1075267" cy="27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019287" y="6200504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019287" y="2512826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20" name="向右箭號 19"/>
          <p:cNvSpPr/>
          <p:nvPr/>
        </p:nvSpPr>
        <p:spPr>
          <a:xfrm rot="16200000">
            <a:off x="2689178" y="5698025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右箭號 20"/>
          <p:cNvSpPr/>
          <p:nvPr/>
        </p:nvSpPr>
        <p:spPr>
          <a:xfrm rot="16200000">
            <a:off x="2689178" y="4801551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 rot="16200000">
            <a:off x="2689178" y="3820934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 rot="16200000">
            <a:off x="2689177" y="2941251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4846225" y="6222476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5906853" y="6314662"/>
            <a:ext cx="1653117" cy="270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784</a:t>
            </a:r>
            <a:endParaRPr lang="zh-TW" altLang="en-US" sz="2400" dirty="0"/>
          </a:p>
        </p:txBody>
      </p:sp>
      <p:sp>
        <p:nvSpPr>
          <p:cNvPr id="33" name="矩形 32"/>
          <p:cNvSpPr/>
          <p:nvPr/>
        </p:nvSpPr>
        <p:spPr>
          <a:xfrm>
            <a:off x="5641210" y="5441659"/>
            <a:ext cx="2150534" cy="27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35" name="向右箭號 34"/>
          <p:cNvSpPr/>
          <p:nvPr/>
        </p:nvSpPr>
        <p:spPr>
          <a:xfrm rot="16200000">
            <a:off x="6478602" y="5666554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>
            <a:off x="6743360" y="5807079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1</a:t>
            </a:r>
            <a:endParaRPr lang="zh-TW" altLang="en-US" sz="2400" baseline="30000" dirty="0"/>
          </a:p>
        </p:txBody>
      </p:sp>
      <p:sp>
        <p:nvSpPr>
          <p:cNvPr id="41" name="矩形 40"/>
          <p:cNvSpPr/>
          <p:nvPr/>
        </p:nvSpPr>
        <p:spPr>
          <a:xfrm>
            <a:off x="5614044" y="4467633"/>
            <a:ext cx="2150534" cy="27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1000</a:t>
            </a:r>
            <a:endParaRPr lang="zh-TW" altLang="en-US" sz="2400" dirty="0"/>
          </a:p>
        </p:txBody>
      </p:sp>
      <p:sp>
        <p:nvSpPr>
          <p:cNvPr id="43" name="向右箭號 42"/>
          <p:cNvSpPr/>
          <p:nvPr/>
        </p:nvSpPr>
        <p:spPr>
          <a:xfrm rot="16200000">
            <a:off x="6462001" y="4769517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/>
              <p:cNvSpPr txBox="1"/>
              <p:nvPr/>
            </p:nvSpPr>
            <p:spPr>
              <a:xfrm>
                <a:off x="7647447" y="6264996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7" name="文字方塊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447" y="6264996"/>
                <a:ext cx="24173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7949" r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文字方塊 38"/>
          <p:cNvSpPr txBox="1"/>
          <p:nvPr/>
        </p:nvSpPr>
        <p:spPr>
          <a:xfrm>
            <a:off x="6735644" y="4897570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2</a:t>
            </a:r>
            <a:endParaRPr lang="zh-TW" altLang="en-US" sz="2400" baseline="30000" dirty="0"/>
          </a:p>
        </p:txBody>
      </p:sp>
      <p:sp>
        <p:nvSpPr>
          <p:cNvPr id="55" name="向右箭號 54"/>
          <p:cNvSpPr/>
          <p:nvPr/>
        </p:nvSpPr>
        <p:spPr>
          <a:xfrm rot="16200000">
            <a:off x="6486287" y="3833286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向右箭號 55"/>
          <p:cNvSpPr/>
          <p:nvPr/>
        </p:nvSpPr>
        <p:spPr>
          <a:xfrm rot="16200000">
            <a:off x="6469686" y="2936249"/>
            <a:ext cx="452965" cy="609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文字方塊 56"/>
          <p:cNvSpPr txBox="1"/>
          <p:nvPr/>
        </p:nvSpPr>
        <p:spPr>
          <a:xfrm>
            <a:off x="6756772" y="3961339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3</a:t>
            </a:r>
            <a:endParaRPr lang="zh-TW" altLang="en-US" sz="2400" baseline="30000" dirty="0"/>
          </a:p>
        </p:txBody>
      </p:sp>
      <p:sp>
        <p:nvSpPr>
          <p:cNvPr id="58" name="矩形 57"/>
          <p:cNvSpPr/>
          <p:nvPr/>
        </p:nvSpPr>
        <p:spPr>
          <a:xfrm>
            <a:off x="2195659" y="3531216"/>
            <a:ext cx="1440000" cy="27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500</a:t>
            </a:r>
            <a:endParaRPr lang="zh-TW" altLang="en-US" sz="2400" dirty="0"/>
          </a:p>
        </p:txBody>
      </p:sp>
      <p:sp>
        <p:nvSpPr>
          <p:cNvPr id="59" name="矩形 58"/>
          <p:cNvSpPr/>
          <p:nvPr/>
        </p:nvSpPr>
        <p:spPr>
          <a:xfrm>
            <a:off x="5945835" y="3546229"/>
            <a:ext cx="1440000" cy="27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500</a:t>
            </a:r>
            <a:endParaRPr lang="zh-TW" altLang="en-US" sz="2400" dirty="0"/>
          </a:p>
        </p:txBody>
      </p:sp>
      <p:sp>
        <p:nvSpPr>
          <p:cNvPr id="60" name="矩形 59"/>
          <p:cNvSpPr/>
          <p:nvPr/>
        </p:nvSpPr>
        <p:spPr>
          <a:xfrm>
            <a:off x="6140355" y="2695230"/>
            <a:ext cx="1075267" cy="27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61" name="文字方塊 60"/>
          <p:cNvSpPr txBox="1"/>
          <p:nvPr/>
        </p:nvSpPr>
        <p:spPr>
          <a:xfrm>
            <a:off x="4771034" y="2513109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62" name="文字方塊 61"/>
          <p:cNvSpPr txBox="1"/>
          <p:nvPr/>
        </p:nvSpPr>
        <p:spPr>
          <a:xfrm>
            <a:off x="6731658" y="3013703"/>
            <a:ext cx="1099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30000" dirty="0"/>
              <a:t>4</a:t>
            </a:r>
            <a:endParaRPr lang="zh-TW" altLang="en-US" sz="2400" baseline="30000" dirty="0"/>
          </a:p>
        </p:txBody>
      </p:sp>
      <p:sp>
        <p:nvSpPr>
          <p:cNvPr id="63" name="文字方塊 62"/>
          <p:cNvSpPr txBox="1"/>
          <p:nvPr/>
        </p:nvSpPr>
        <p:spPr>
          <a:xfrm>
            <a:off x="7553958" y="2778329"/>
            <a:ext cx="1227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Random </a:t>
            </a:r>
            <a:r>
              <a:rPr lang="en-US" altLang="zh-TW" sz="2400" dirty="0" err="1"/>
              <a:t>init</a:t>
            </a:r>
            <a:endParaRPr lang="zh-TW" altLang="en-US" sz="2400" baseline="30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6453833" y="1607696"/>
            <a:ext cx="238722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Find-tune by backpropagation</a:t>
            </a:r>
            <a:endParaRPr lang="zh-TW" altLang="en-US" sz="2400" dirty="0"/>
          </a:p>
        </p:txBody>
      </p:sp>
      <p:cxnSp>
        <p:nvCxnSpPr>
          <p:cNvPr id="24" name="直線單箭頭接點 23"/>
          <p:cNvCxnSpPr/>
          <p:nvPr/>
        </p:nvCxnSpPr>
        <p:spPr>
          <a:xfrm>
            <a:off x="6275819" y="3085061"/>
            <a:ext cx="0" cy="3486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/>
          <p:nvPr/>
        </p:nvCxnSpPr>
        <p:spPr>
          <a:xfrm>
            <a:off x="6286304" y="4018227"/>
            <a:ext cx="0" cy="3486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/>
          <p:nvPr/>
        </p:nvCxnSpPr>
        <p:spPr>
          <a:xfrm>
            <a:off x="6286304" y="4968766"/>
            <a:ext cx="0" cy="3486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>
            <a:off x="6279857" y="5863585"/>
            <a:ext cx="0" cy="3486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4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0" grpId="0" animBg="1"/>
      <p:bldP spid="61" grpId="0"/>
      <p:bldP spid="62" grpId="0"/>
      <p:bldP spid="63" grpId="0"/>
      <p:bldP spid="8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1351770" y="3985297"/>
            <a:ext cx="5442925" cy="4703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196716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Word Vector/Embedding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Machine learn the meaning of words</a:t>
            </a:r>
            <a:r>
              <a:rPr lang="zh-TW" altLang="en-US" dirty="0"/>
              <a:t> </a:t>
            </a:r>
            <a:r>
              <a:rPr lang="en-US" altLang="zh-TW" dirty="0"/>
              <a:t>from reading a lot of documents without supervision </a:t>
            </a:r>
            <a:endParaRPr lang="zh-TW" altLang="en-US" dirty="0"/>
          </a:p>
        </p:txBody>
      </p:sp>
      <p:pic>
        <p:nvPicPr>
          <p:cNvPr id="4" name="Picture 2" descr="http://www.pnglogo.com/wp-content/uploads/2015/12/Robot-Reading-Book-PNG-049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3564" y="3867000"/>
            <a:ext cx="3302111" cy="257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圖說文字 4"/>
          <p:cNvSpPr/>
          <p:nvPr/>
        </p:nvSpPr>
        <p:spPr>
          <a:xfrm>
            <a:off x="6625450" y="2900447"/>
            <a:ext cx="1764186" cy="1212155"/>
          </a:xfrm>
          <a:prstGeom prst="wedgeRectCallout">
            <a:avLst>
              <a:gd name="adj1" fmla="val -75827"/>
              <a:gd name="adj2" fmla="val 72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2" descr="http://www.extremetech.com/wp-content/uploads/2013/09/340-640x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49" y="3007152"/>
            <a:ext cx="1468493" cy="9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向下箭號 6"/>
          <p:cNvSpPr/>
          <p:nvPr/>
        </p:nvSpPr>
        <p:spPr>
          <a:xfrm rot="16200000" flipH="1" flipV="1">
            <a:off x="4508247" y="4191048"/>
            <a:ext cx="763742" cy="744499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>
            <a:off x="502936" y="6233308"/>
            <a:ext cx="41149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V="1">
            <a:off x="769307" y="3221196"/>
            <a:ext cx="0" cy="3210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2953747" y="5179696"/>
            <a:ext cx="134608" cy="1346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186037" y="5449875"/>
            <a:ext cx="134608" cy="1346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3379609" y="5232592"/>
            <a:ext cx="134608" cy="1346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422568" y="4797633"/>
            <a:ext cx="72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dog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2998183" y="5519892"/>
            <a:ext cx="72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cat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455643" y="4868674"/>
            <a:ext cx="986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rabbit</a:t>
            </a:r>
            <a:endParaRPr lang="zh-TW" altLang="en-US" sz="2400" dirty="0"/>
          </a:p>
        </p:txBody>
      </p:sp>
      <p:sp>
        <p:nvSpPr>
          <p:cNvPr id="20" name="橢圓 19"/>
          <p:cNvSpPr/>
          <p:nvPr/>
        </p:nvSpPr>
        <p:spPr>
          <a:xfrm>
            <a:off x="990278" y="5541485"/>
            <a:ext cx="134608" cy="13460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1081921" y="5371828"/>
            <a:ext cx="116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jump</a:t>
            </a:r>
            <a:endParaRPr lang="zh-TW" altLang="en-US" sz="2400" dirty="0"/>
          </a:p>
        </p:txBody>
      </p:sp>
      <p:sp>
        <p:nvSpPr>
          <p:cNvPr id="22" name="橢圓 21"/>
          <p:cNvSpPr/>
          <p:nvPr/>
        </p:nvSpPr>
        <p:spPr>
          <a:xfrm>
            <a:off x="1178132" y="5194532"/>
            <a:ext cx="134608" cy="13460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1269775" y="5024875"/>
            <a:ext cx="116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run</a:t>
            </a:r>
            <a:endParaRPr lang="zh-TW" altLang="en-US" sz="2400" dirty="0"/>
          </a:p>
        </p:txBody>
      </p:sp>
      <p:sp>
        <p:nvSpPr>
          <p:cNvPr id="24" name="橢圓 23"/>
          <p:cNvSpPr/>
          <p:nvPr/>
        </p:nvSpPr>
        <p:spPr>
          <a:xfrm>
            <a:off x="2477642" y="3983473"/>
            <a:ext cx="134608" cy="1346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585175" y="3801744"/>
            <a:ext cx="116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flower</a:t>
            </a:r>
            <a:endParaRPr lang="zh-TW" altLang="en-US" sz="2400" dirty="0"/>
          </a:p>
        </p:txBody>
      </p:sp>
      <p:sp>
        <p:nvSpPr>
          <p:cNvPr id="26" name="橢圓 25"/>
          <p:cNvSpPr/>
          <p:nvPr/>
        </p:nvSpPr>
        <p:spPr>
          <a:xfrm>
            <a:off x="2586465" y="3519310"/>
            <a:ext cx="134608" cy="1346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2693998" y="3290283"/>
            <a:ext cx="116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tree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1905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Word Embedding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Machine learn the meaning of words</a:t>
            </a:r>
            <a:r>
              <a:rPr lang="zh-TW" altLang="en-US" dirty="0"/>
              <a:t> </a:t>
            </a:r>
            <a:r>
              <a:rPr lang="en-US" altLang="zh-TW" dirty="0"/>
              <a:t>from reading a lot of documents without supervision</a:t>
            </a:r>
          </a:p>
          <a:p>
            <a:r>
              <a:rPr lang="en-US" altLang="zh-TW" dirty="0"/>
              <a:t>A word can be understood by its context 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256217" y="5714719"/>
            <a:ext cx="3328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/>
              <a:t>蔡英文 520宣誓就職</a:t>
            </a:r>
          </a:p>
        </p:txBody>
      </p:sp>
      <p:pic>
        <p:nvPicPr>
          <p:cNvPr id="12" name="Picture 2" descr="http://www.pnglogo.com/wp-content/uploads/2015/12/Robot-Reading-Book-PNG-049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11939" y="4095987"/>
            <a:ext cx="3302111" cy="257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1256217" y="4861901"/>
            <a:ext cx="3328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/>
              <a:t>馬英九 520宣誓就職</a:t>
            </a:r>
          </a:p>
        </p:txBody>
      </p:sp>
      <p:cxnSp>
        <p:nvCxnSpPr>
          <p:cNvPr id="15" name="直線接點 14"/>
          <p:cNvCxnSpPr/>
          <p:nvPr/>
        </p:nvCxnSpPr>
        <p:spPr>
          <a:xfrm>
            <a:off x="1256217" y="5385121"/>
            <a:ext cx="113925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1256216" y="6237939"/>
            <a:ext cx="113925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2607831" y="5385121"/>
            <a:ext cx="182414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2607830" y="6237939"/>
            <a:ext cx="182414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圖說文字 20"/>
          <p:cNvSpPr/>
          <p:nvPr/>
        </p:nvSpPr>
        <p:spPr>
          <a:xfrm>
            <a:off x="536091" y="3492708"/>
            <a:ext cx="3938159" cy="1039595"/>
          </a:xfrm>
          <a:prstGeom prst="wedgeRoundRectCallout">
            <a:avLst>
              <a:gd name="adj1" fmla="val 100591"/>
              <a:gd name="adj2" fmla="val 8412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蔡英文、馬英九 </a:t>
            </a:r>
            <a:r>
              <a:rPr lang="en-US" altLang="zh-TW" sz="2800" dirty="0"/>
              <a:t>are something very similar</a:t>
            </a:r>
            <a:endParaRPr lang="zh-TW" altLang="en-US" sz="2800" dirty="0"/>
          </a:p>
        </p:txBody>
      </p:sp>
      <p:sp>
        <p:nvSpPr>
          <p:cNvPr id="22" name="矩形 21"/>
          <p:cNvSpPr/>
          <p:nvPr/>
        </p:nvSpPr>
        <p:spPr>
          <a:xfrm>
            <a:off x="4954832" y="3347527"/>
            <a:ext cx="3816324" cy="9376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You shall know a word by the company it keeps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3599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1" grpId="0" animBg="1"/>
      <p:bldP spid="22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exploit the context?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/>
          </a:bodyPr>
          <a:lstStyle/>
          <a:p>
            <a:r>
              <a:rPr lang="en-US" altLang="zh-TW" b="1" dirty="0"/>
              <a:t>Count based</a:t>
            </a:r>
            <a:r>
              <a:rPr lang="en-US" altLang="zh-TW" dirty="0"/>
              <a:t> </a:t>
            </a:r>
          </a:p>
          <a:p>
            <a:pPr lvl="1"/>
            <a:r>
              <a:rPr lang="en-US" altLang="zh-TW" dirty="0"/>
              <a:t>If two words </a:t>
            </a:r>
            <a:r>
              <a:rPr lang="en-US" altLang="zh-TW" dirty="0" err="1"/>
              <a:t>w</a:t>
            </a:r>
            <a:r>
              <a:rPr lang="en-US" altLang="zh-TW" baseline="-25000" dirty="0" err="1"/>
              <a:t>i</a:t>
            </a:r>
            <a:r>
              <a:rPr lang="en-US" altLang="zh-TW" dirty="0"/>
              <a:t> and </a:t>
            </a:r>
            <a:r>
              <a:rPr lang="en-US" altLang="zh-TW" dirty="0" err="1"/>
              <a:t>w</a:t>
            </a:r>
            <a:r>
              <a:rPr lang="en-US" altLang="zh-TW" baseline="-25000" dirty="0" err="1"/>
              <a:t>j</a:t>
            </a:r>
            <a:r>
              <a:rPr lang="en-US" altLang="zh-TW" dirty="0"/>
              <a:t> frequently co-occur, V(</a:t>
            </a:r>
            <a:r>
              <a:rPr lang="en-US" altLang="zh-TW" dirty="0" err="1"/>
              <a:t>w</a:t>
            </a:r>
            <a:r>
              <a:rPr lang="en-US" altLang="zh-TW" baseline="-25000" dirty="0" err="1"/>
              <a:t>i</a:t>
            </a:r>
            <a:r>
              <a:rPr lang="en-US" altLang="zh-TW" dirty="0"/>
              <a:t>) and V(</a:t>
            </a:r>
            <a:r>
              <a:rPr lang="en-US" altLang="zh-TW" dirty="0" err="1"/>
              <a:t>w</a:t>
            </a:r>
            <a:r>
              <a:rPr lang="en-US" altLang="zh-TW" baseline="-25000" dirty="0" err="1"/>
              <a:t>j</a:t>
            </a:r>
            <a:r>
              <a:rPr lang="en-US" altLang="zh-TW" dirty="0"/>
              <a:t>) would be close to each other</a:t>
            </a:r>
          </a:p>
          <a:p>
            <a:pPr lvl="1"/>
            <a:r>
              <a:rPr lang="en-US" altLang="zh-TW" dirty="0"/>
              <a:t>E.g. Glove Vector: </a:t>
            </a:r>
            <a:r>
              <a:rPr lang="en-US" altLang="zh-TW" dirty="0">
                <a:hlinkClick r:id="rId2"/>
              </a:rPr>
              <a:t>http://nlp.stanford.edu/projects/glove/</a:t>
            </a:r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r>
              <a:rPr lang="en-US" altLang="zh-TW" b="1" dirty="0"/>
              <a:t>Prediction based</a:t>
            </a:r>
          </a:p>
        </p:txBody>
      </p:sp>
      <p:sp>
        <p:nvSpPr>
          <p:cNvPr id="4" name="矩形 3"/>
          <p:cNvSpPr/>
          <p:nvPr/>
        </p:nvSpPr>
        <p:spPr>
          <a:xfrm>
            <a:off x="1153491" y="4026256"/>
            <a:ext cx="1898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V(</a:t>
            </a:r>
            <a:r>
              <a:rPr lang="en-US" altLang="zh-TW" sz="2800" dirty="0" err="1"/>
              <a:t>w</a:t>
            </a:r>
            <a:r>
              <a:rPr lang="en-US" altLang="zh-TW" sz="2800" baseline="-25000" dirty="0" err="1"/>
              <a:t>i</a:t>
            </a:r>
            <a:r>
              <a:rPr lang="en-US" altLang="zh-TW" sz="2800" dirty="0"/>
              <a:t>) </a:t>
            </a:r>
            <a:r>
              <a:rPr lang="en-US" altLang="zh-TW" sz="2800" dirty="0">
                <a:latin typeface="Poor Richard" panose="02080502050505020702" pitchFamily="18" charset="0"/>
              </a:rPr>
              <a:t>. </a:t>
            </a:r>
            <a:r>
              <a:rPr lang="en-US" altLang="zh-TW" sz="2800" dirty="0"/>
              <a:t>V(</a:t>
            </a:r>
            <a:r>
              <a:rPr lang="en-US" altLang="zh-TW" sz="2800" dirty="0" err="1"/>
              <a:t>w</a:t>
            </a:r>
            <a:r>
              <a:rPr lang="en-US" altLang="zh-TW" sz="2800" baseline="-25000" dirty="0" err="1"/>
              <a:t>j</a:t>
            </a:r>
            <a:r>
              <a:rPr lang="en-US" altLang="zh-TW" sz="2800" dirty="0"/>
              <a:t>)</a:t>
            </a:r>
            <a:r>
              <a:rPr lang="en-US" altLang="zh-TW" sz="2800" dirty="0">
                <a:latin typeface="Poor Richard" panose="02080502050505020702" pitchFamily="18" charset="0"/>
              </a:rPr>
              <a:t> </a:t>
            </a:r>
            <a:endParaRPr lang="zh-TW" altLang="en-US" sz="2800" dirty="0"/>
          </a:p>
        </p:txBody>
      </p:sp>
      <p:sp>
        <p:nvSpPr>
          <p:cNvPr id="5" name="箭號: 左-右雙向 4"/>
          <p:cNvSpPr/>
          <p:nvPr/>
        </p:nvSpPr>
        <p:spPr>
          <a:xfrm>
            <a:off x="3130550" y="4087811"/>
            <a:ext cx="1612900" cy="46166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" name="矩形 6"/>
          <p:cNvSpPr/>
          <p:nvPr/>
        </p:nvSpPr>
        <p:spPr>
          <a:xfrm>
            <a:off x="4973265" y="4016432"/>
            <a:ext cx="588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err="1"/>
              <a:t>N</a:t>
            </a:r>
            <a:r>
              <a:rPr lang="en-US" altLang="zh-TW" sz="2800" baseline="-25000" dirty="0" err="1"/>
              <a:t>i,j</a:t>
            </a:r>
            <a:endParaRPr lang="zh-TW" altLang="en-US" sz="2800" baseline="-25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978679" y="4684411"/>
            <a:ext cx="224790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Inner product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4848091" y="4684411"/>
            <a:ext cx="3667259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Number of times </a:t>
            </a:r>
            <a:r>
              <a:rPr lang="en-US" altLang="zh-TW" sz="2400" dirty="0" err="1"/>
              <a:t>w</a:t>
            </a:r>
            <a:r>
              <a:rPr lang="en-US" altLang="zh-TW" sz="2400" baseline="-25000" dirty="0" err="1"/>
              <a:t>i</a:t>
            </a:r>
            <a:r>
              <a:rPr lang="en-US" altLang="zh-TW" sz="2400" dirty="0"/>
              <a:t> and </a:t>
            </a:r>
            <a:r>
              <a:rPr lang="en-US" altLang="zh-TW" sz="2400" dirty="0" err="1"/>
              <a:t>w</a:t>
            </a:r>
            <a:r>
              <a:rPr lang="en-US" altLang="zh-TW" sz="2400" baseline="-25000" dirty="0" err="1"/>
              <a:t>j</a:t>
            </a:r>
            <a:r>
              <a:rPr lang="en-US" altLang="zh-TW" sz="2400" dirty="0"/>
              <a:t> in the same document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4199573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左大括弧 42"/>
          <p:cNvSpPr/>
          <p:nvPr/>
        </p:nvSpPr>
        <p:spPr>
          <a:xfrm flipH="1">
            <a:off x="6096752" y="1744846"/>
            <a:ext cx="315722" cy="2105029"/>
          </a:xfrm>
          <a:prstGeom prst="leftBrace">
            <a:avLst>
              <a:gd name="adj1" fmla="val 104874"/>
              <a:gd name="adj2" fmla="val 5000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Prediction-based</a:t>
            </a:r>
            <a:endParaRPr lang="zh-TW" altLang="en-US" dirty="0"/>
          </a:p>
        </p:txBody>
      </p:sp>
      <p:cxnSp>
        <p:nvCxnSpPr>
          <p:cNvPr id="4" name="直線單箭頭接點 3"/>
          <p:cNvCxnSpPr/>
          <p:nvPr/>
        </p:nvCxnSpPr>
        <p:spPr>
          <a:xfrm>
            <a:off x="4282303" y="6144244"/>
            <a:ext cx="376451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/>
          <p:cNvCxnSpPr/>
          <p:nvPr/>
        </p:nvCxnSpPr>
        <p:spPr>
          <a:xfrm flipH="1" flipV="1">
            <a:off x="4573087" y="4269964"/>
            <a:ext cx="0" cy="22794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7519437" y="6181919"/>
            <a:ext cx="61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r>
              <a:rPr lang="en-US" altLang="zh-TW" sz="2400" baseline="-25000" dirty="0"/>
              <a:t>1</a:t>
            </a:r>
            <a:endParaRPr lang="zh-TW" altLang="en-US" sz="2400" baseline="-25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014437" y="4202662"/>
            <a:ext cx="61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r>
              <a:rPr lang="en-US" altLang="zh-TW" sz="2400" baseline="-25000" dirty="0"/>
              <a:t>2</a:t>
            </a:r>
            <a:endParaRPr lang="zh-TW" altLang="en-US" sz="2400" baseline="-25000" dirty="0"/>
          </a:p>
        </p:txBody>
      </p:sp>
      <p:sp>
        <p:nvSpPr>
          <p:cNvPr id="8" name="橢圓 7"/>
          <p:cNvSpPr/>
          <p:nvPr/>
        </p:nvSpPr>
        <p:spPr>
          <a:xfrm>
            <a:off x="5233870" y="5304709"/>
            <a:ext cx="134608" cy="1346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5466160" y="5574888"/>
            <a:ext cx="134608" cy="1346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659732" y="5357605"/>
            <a:ext cx="134608" cy="1346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702691" y="4922646"/>
            <a:ext cx="72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dog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278306" y="5644905"/>
            <a:ext cx="724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cat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735766" y="4993687"/>
            <a:ext cx="986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rabbit</a:t>
            </a:r>
            <a:endParaRPr lang="zh-TW" altLang="en-US" sz="2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5286778" y="1912977"/>
            <a:ext cx="814717" cy="1798775"/>
            <a:chOff x="5825704" y="3393791"/>
            <a:chExt cx="814717" cy="1798775"/>
          </a:xfrm>
        </p:grpSpPr>
        <p:cxnSp>
          <p:nvCxnSpPr>
            <p:cNvPr id="16" name="直線單箭頭接點 15"/>
            <p:cNvCxnSpPr/>
            <p:nvPr/>
          </p:nvCxnSpPr>
          <p:spPr>
            <a:xfrm>
              <a:off x="5825704" y="3393791"/>
              <a:ext cx="7591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/>
            <p:cNvCxnSpPr/>
            <p:nvPr/>
          </p:nvCxnSpPr>
          <p:spPr>
            <a:xfrm>
              <a:off x="5825705" y="3754829"/>
              <a:ext cx="7591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/>
            <p:nvPr/>
          </p:nvCxnSpPr>
          <p:spPr>
            <a:xfrm>
              <a:off x="5825705" y="4783714"/>
              <a:ext cx="7591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/>
            <p:cNvCxnSpPr/>
            <p:nvPr/>
          </p:nvCxnSpPr>
          <p:spPr>
            <a:xfrm>
              <a:off x="5825704" y="5192566"/>
              <a:ext cx="7591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/>
            <p:nvPr/>
          </p:nvCxnSpPr>
          <p:spPr>
            <a:xfrm>
              <a:off x="5825705" y="4137429"/>
              <a:ext cx="7591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字方塊 20"/>
            <p:cNvSpPr txBox="1"/>
            <p:nvPr/>
          </p:nvSpPr>
          <p:spPr>
            <a:xfrm rot="5400000">
              <a:off x="6119196" y="4246059"/>
              <a:ext cx="5192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sp>
        <p:nvSpPr>
          <p:cNvPr id="22" name="矩形 21"/>
          <p:cNvSpPr/>
          <p:nvPr/>
        </p:nvSpPr>
        <p:spPr>
          <a:xfrm>
            <a:off x="3340634" y="1673773"/>
            <a:ext cx="2182483" cy="22102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42536" y="1969922"/>
            <a:ext cx="1560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TW" sz="2400" dirty="0"/>
              <a:t>1-of-N encoding</a:t>
            </a:r>
          </a:p>
          <a:p>
            <a:pPr marL="0" lvl="1" algn="ctr"/>
            <a:r>
              <a:rPr lang="en-US" altLang="zh-TW" sz="2400" dirty="0"/>
              <a:t>of the word w</a:t>
            </a:r>
            <a:r>
              <a:rPr lang="en-US" altLang="zh-TW" sz="2400" baseline="-25000" dirty="0"/>
              <a:t>i-1</a:t>
            </a:r>
            <a:r>
              <a:rPr lang="en-US" altLang="zh-TW" sz="2400" dirty="0"/>
              <a:t> </a:t>
            </a:r>
            <a:endParaRPr lang="en-US" altLang="zh-TW" sz="2400" baseline="-25000" dirty="0"/>
          </a:p>
        </p:txBody>
      </p:sp>
      <p:grpSp>
        <p:nvGrpSpPr>
          <p:cNvPr id="24" name="群組 23"/>
          <p:cNvGrpSpPr/>
          <p:nvPr/>
        </p:nvGrpSpPr>
        <p:grpSpPr>
          <a:xfrm rot="5400000">
            <a:off x="928507" y="2550695"/>
            <a:ext cx="2271549" cy="589643"/>
            <a:chOff x="-1776073" y="4521305"/>
            <a:chExt cx="3548019" cy="920986"/>
          </a:xfrm>
        </p:grpSpPr>
        <p:sp>
          <p:nvSpPr>
            <p:cNvPr id="25" name="矩形 24"/>
            <p:cNvSpPr/>
            <p:nvPr/>
          </p:nvSpPr>
          <p:spPr>
            <a:xfrm>
              <a:off x="-1776073" y="4732673"/>
              <a:ext cx="3362325" cy="70961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-1671298" y="4820782"/>
              <a:ext cx="495300" cy="495300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橢圓 26"/>
            <p:cNvSpPr/>
            <p:nvPr/>
          </p:nvSpPr>
          <p:spPr>
            <a:xfrm>
              <a:off x="-966448" y="4820782"/>
              <a:ext cx="495300" cy="495300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橢圓 27"/>
            <p:cNvSpPr/>
            <p:nvPr/>
          </p:nvSpPr>
          <p:spPr>
            <a:xfrm>
              <a:off x="-261598" y="4820782"/>
              <a:ext cx="495300" cy="495300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438446" y="4521305"/>
              <a:ext cx="133350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……</a:t>
              </a:r>
              <a:endParaRPr lang="zh-TW" altLang="en-US" sz="2800" b="1" dirty="0"/>
            </a:p>
          </p:txBody>
        </p:sp>
      </p:grpSp>
      <p:sp>
        <p:nvSpPr>
          <p:cNvPr id="31" name="文字方塊 30"/>
          <p:cNvSpPr txBox="1"/>
          <p:nvPr/>
        </p:nvSpPr>
        <p:spPr>
          <a:xfrm>
            <a:off x="1850263" y="2143872"/>
            <a:ext cx="3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400" dirty="0"/>
              <a:t>1</a:t>
            </a:r>
            <a:endParaRPr lang="en-US" altLang="zh-TW" sz="2400" baseline="-250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1824721" y="1676359"/>
            <a:ext cx="3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400" dirty="0"/>
              <a:t>0</a:t>
            </a:r>
            <a:endParaRPr lang="en-US" altLang="zh-TW" sz="2400" baseline="-250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1841339" y="2597083"/>
            <a:ext cx="3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400" dirty="0"/>
              <a:t>0</a:t>
            </a:r>
            <a:endParaRPr lang="en-US" altLang="zh-TW" sz="2400" baseline="-250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6457674" y="2177870"/>
            <a:ext cx="2322219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The probability for each word as the next word </a:t>
            </a:r>
            <a:r>
              <a:rPr lang="en-US" altLang="zh-TW" sz="2400" dirty="0" err="1"/>
              <a:t>w</a:t>
            </a:r>
            <a:r>
              <a:rPr lang="en-US" altLang="zh-TW" sz="2400" baseline="-25000" dirty="0" err="1"/>
              <a:t>i</a:t>
            </a:r>
            <a:endParaRPr lang="zh-TW" altLang="en-US" sz="2400" baseline="-25000" dirty="0"/>
          </a:p>
        </p:txBody>
      </p:sp>
      <p:grpSp>
        <p:nvGrpSpPr>
          <p:cNvPr id="49" name="群組 48"/>
          <p:cNvGrpSpPr/>
          <p:nvPr/>
        </p:nvGrpSpPr>
        <p:grpSpPr>
          <a:xfrm rot="5400000">
            <a:off x="3052481" y="2516524"/>
            <a:ext cx="1722178" cy="593606"/>
            <a:chOff x="-1776072" y="4515117"/>
            <a:chExt cx="2689936" cy="927175"/>
          </a:xfrm>
        </p:grpSpPr>
        <p:sp>
          <p:nvSpPr>
            <p:cNvPr id="50" name="矩形 49"/>
            <p:cNvSpPr/>
            <p:nvPr/>
          </p:nvSpPr>
          <p:spPr>
            <a:xfrm>
              <a:off x="-1776072" y="4732674"/>
              <a:ext cx="2467452" cy="70961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橢圓 50"/>
            <p:cNvSpPr/>
            <p:nvPr/>
          </p:nvSpPr>
          <p:spPr>
            <a:xfrm>
              <a:off x="-1671298" y="4820782"/>
              <a:ext cx="495300" cy="495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橢圓 51"/>
            <p:cNvSpPr/>
            <p:nvPr/>
          </p:nvSpPr>
          <p:spPr>
            <a:xfrm>
              <a:off x="-966448" y="4820782"/>
              <a:ext cx="495300" cy="495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-419636" y="4515117"/>
              <a:ext cx="1333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……</a:t>
              </a:r>
              <a:endParaRPr lang="zh-TW" altLang="en-US" sz="2800" b="1" dirty="0"/>
            </a:p>
          </p:txBody>
        </p:sp>
      </p:grpSp>
      <p:sp>
        <p:nvSpPr>
          <p:cNvPr id="60" name="文字方塊 59"/>
          <p:cNvSpPr txBox="1"/>
          <p:nvPr/>
        </p:nvSpPr>
        <p:spPr>
          <a:xfrm>
            <a:off x="3417001" y="1732191"/>
            <a:ext cx="55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400" dirty="0"/>
              <a:t>z</a:t>
            </a:r>
            <a:r>
              <a:rPr lang="en-US" altLang="zh-TW" sz="2400" baseline="-25000" dirty="0"/>
              <a:t>1</a:t>
            </a:r>
          </a:p>
        </p:txBody>
      </p:sp>
      <p:sp>
        <p:nvSpPr>
          <p:cNvPr id="62" name="文字方塊 61"/>
          <p:cNvSpPr txBox="1"/>
          <p:nvPr/>
        </p:nvSpPr>
        <p:spPr>
          <a:xfrm>
            <a:off x="3408643" y="2159105"/>
            <a:ext cx="55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400" dirty="0"/>
              <a:t>z</a:t>
            </a:r>
            <a:r>
              <a:rPr lang="en-US" altLang="zh-TW" sz="2400" baseline="-25000" dirty="0"/>
              <a:t>2</a:t>
            </a:r>
          </a:p>
        </p:txBody>
      </p:sp>
      <p:sp>
        <p:nvSpPr>
          <p:cNvPr id="63" name="文字方塊 62"/>
          <p:cNvSpPr txBox="1"/>
          <p:nvPr/>
        </p:nvSpPr>
        <p:spPr>
          <a:xfrm>
            <a:off x="471262" y="4198476"/>
            <a:ext cx="3688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Take out the input of the neurons in the first layer</a:t>
            </a:r>
            <a:endParaRPr lang="zh-TW" altLang="en-US" sz="2400" dirty="0"/>
          </a:p>
        </p:txBody>
      </p:sp>
      <p:sp>
        <p:nvSpPr>
          <p:cNvPr id="64" name="文字方塊 63"/>
          <p:cNvSpPr txBox="1"/>
          <p:nvPr/>
        </p:nvSpPr>
        <p:spPr>
          <a:xfrm>
            <a:off x="486877" y="4997971"/>
            <a:ext cx="3502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Use it to represent a word w</a:t>
            </a:r>
            <a:endParaRPr lang="zh-TW" altLang="en-US" sz="2400" dirty="0"/>
          </a:p>
        </p:txBody>
      </p:sp>
      <p:sp>
        <p:nvSpPr>
          <p:cNvPr id="65" name="橢圓 64"/>
          <p:cNvSpPr/>
          <p:nvPr/>
        </p:nvSpPr>
        <p:spPr>
          <a:xfrm>
            <a:off x="7441462" y="5622350"/>
            <a:ext cx="134608" cy="13460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文字方塊 65"/>
          <p:cNvSpPr txBox="1"/>
          <p:nvPr/>
        </p:nvSpPr>
        <p:spPr>
          <a:xfrm>
            <a:off x="7548995" y="5440621"/>
            <a:ext cx="116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jump</a:t>
            </a:r>
            <a:endParaRPr lang="zh-TW" altLang="en-US" sz="2400" dirty="0"/>
          </a:p>
        </p:txBody>
      </p:sp>
      <p:sp>
        <p:nvSpPr>
          <p:cNvPr id="69" name="橢圓 68"/>
          <p:cNvSpPr/>
          <p:nvPr/>
        </p:nvSpPr>
        <p:spPr>
          <a:xfrm>
            <a:off x="7629316" y="5275397"/>
            <a:ext cx="134608" cy="13460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文字方塊 69"/>
          <p:cNvSpPr txBox="1"/>
          <p:nvPr/>
        </p:nvSpPr>
        <p:spPr>
          <a:xfrm>
            <a:off x="7736849" y="5093668"/>
            <a:ext cx="116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run</a:t>
            </a:r>
            <a:endParaRPr lang="zh-TW" altLang="en-US" sz="2400" dirty="0"/>
          </a:p>
        </p:txBody>
      </p:sp>
      <p:sp>
        <p:nvSpPr>
          <p:cNvPr id="71" name="橢圓 70"/>
          <p:cNvSpPr/>
          <p:nvPr/>
        </p:nvSpPr>
        <p:spPr>
          <a:xfrm>
            <a:off x="6089445" y="4633377"/>
            <a:ext cx="134608" cy="1346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/>
          <p:cNvSpPr txBox="1"/>
          <p:nvPr/>
        </p:nvSpPr>
        <p:spPr>
          <a:xfrm>
            <a:off x="6196978" y="4451648"/>
            <a:ext cx="116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flower</a:t>
            </a:r>
            <a:endParaRPr lang="zh-TW" altLang="en-US" sz="2400" dirty="0"/>
          </a:p>
        </p:txBody>
      </p:sp>
      <p:sp>
        <p:nvSpPr>
          <p:cNvPr id="73" name="橢圓 72"/>
          <p:cNvSpPr/>
          <p:nvPr/>
        </p:nvSpPr>
        <p:spPr>
          <a:xfrm>
            <a:off x="6277299" y="4333722"/>
            <a:ext cx="134608" cy="1346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文字方塊 73"/>
          <p:cNvSpPr txBox="1"/>
          <p:nvPr/>
        </p:nvSpPr>
        <p:spPr>
          <a:xfrm>
            <a:off x="6384832" y="4104695"/>
            <a:ext cx="116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tree</a:t>
            </a:r>
            <a:endParaRPr lang="zh-TW" altLang="en-US" sz="2400" dirty="0"/>
          </a:p>
        </p:txBody>
      </p:sp>
      <p:sp>
        <p:nvSpPr>
          <p:cNvPr id="75" name="弧形箭號 (左彎) 74"/>
          <p:cNvSpPr/>
          <p:nvPr/>
        </p:nvSpPr>
        <p:spPr>
          <a:xfrm rot="19012546">
            <a:off x="4437885" y="2879243"/>
            <a:ext cx="652300" cy="1615419"/>
          </a:xfrm>
          <a:prstGeom prst="curvedLeftArrow">
            <a:avLst>
              <a:gd name="adj1" fmla="val 39287"/>
              <a:gd name="adj2" fmla="val 50000"/>
              <a:gd name="adj3" fmla="val 25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6" name="文字方塊 75"/>
          <p:cNvSpPr txBox="1"/>
          <p:nvPr/>
        </p:nvSpPr>
        <p:spPr>
          <a:xfrm>
            <a:off x="471262" y="5833752"/>
            <a:ext cx="3502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Word vector, word embedding feature: V(w)</a:t>
            </a:r>
            <a:endParaRPr lang="zh-TW" altLang="en-US" sz="2400" dirty="0"/>
          </a:p>
        </p:txBody>
      </p:sp>
      <p:cxnSp>
        <p:nvCxnSpPr>
          <p:cNvPr id="14" name="直線單箭頭接點 13"/>
          <p:cNvCxnSpPr>
            <a:endCxn id="51" idx="4"/>
          </p:cNvCxnSpPr>
          <p:nvPr/>
        </p:nvCxnSpPr>
        <p:spPr>
          <a:xfrm>
            <a:off x="2099356" y="1958858"/>
            <a:ext cx="1598215" cy="21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>
            <a:endCxn id="51" idx="4"/>
          </p:cNvCxnSpPr>
          <p:nvPr/>
        </p:nvCxnSpPr>
        <p:spPr>
          <a:xfrm flipV="1">
            <a:off x="2099356" y="2177870"/>
            <a:ext cx="1598215" cy="2057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>
            <a:endCxn id="51" idx="4"/>
          </p:cNvCxnSpPr>
          <p:nvPr/>
        </p:nvCxnSpPr>
        <p:spPr>
          <a:xfrm flipV="1">
            <a:off x="2155116" y="2177870"/>
            <a:ext cx="1542455" cy="6674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/>
          <p:cNvCxnSpPr>
            <a:endCxn id="52" idx="4"/>
          </p:cNvCxnSpPr>
          <p:nvPr/>
        </p:nvCxnSpPr>
        <p:spPr>
          <a:xfrm>
            <a:off x="2107734" y="1969922"/>
            <a:ext cx="1589837" cy="6592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>
            <a:endCxn id="52" idx="4"/>
          </p:cNvCxnSpPr>
          <p:nvPr/>
        </p:nvCxnSpPr>
        <p:spPr>
          <a:xfrm>
            <a:off x="2107734" y="2390133"/>
            <a:ext cx="1589837" cy="239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>
            <a:endCxn id="52" idx="4"/>
          </p:cNvCxnSpPr>
          <p:nvPr/>
        </p:nvCxnSpPr>
        <p:spPr>
          <a:xfrm flipV="1">
            <a:off x="2146267" y="2629136"/>
            <a:ext cx="1551304" cy="2163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字方塊 78"/>
          <p:cNvSpPr txBox="1"/>
          <p:nvPr/>
        </p:nvSpPr>
        <p:spPr>
          <a:xfrm rot="5400000">
            <a:off x="2595674" y="3138119"/>
            <a:ext cx="853747" cy="334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9EFA0-3966-4D15-8C7E-765B7BB5697B}" type="slidenum">
              <a:rPr lang="zh-TW" altLang="en-US" smtClean="0"/>
              <a:t>247</a:t>
            </a:fld>
            <a:endParaRPr lang="zh-TW" altLang="en-US"/>
          </a:p>
        </p:txBody>
      </p:sp>
      <p:sp>
        <p:nvSpPr>
          <p:cNvPr id="82" name="文字方塊 81"/>
          <p:cNvSpPr txBox="1"/>
          <p:nvPr/>
        </p:nvSpPr>
        <p:spPr>
          <a:xfrm>
            <a:off x="5802260" y="540512"/>
            <a:ext cx="34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……   w</a:t>
            </a:r>
            <a:r>
              <a:rPr lang="en-US" altLang="zh-TW" sz="2400" baseline="-25000" dirty="0"/>
              <a:t>i-2</a:t>
            </a:r>
            <a:r>
              <a:rPr lang="en-US" altLang="zh-TW" sz="2400" dirty="0"/>
              <a:t>   w</a:t>
            </a:r>
            <a:r>
              <a:rPr lang="en-US" altLang="zh-TW" sz="2400" baseline="-25000" dirty="0"/>
              <a:t>i-1</a:t>
            </a:r>
            <a:r>
              <a:rPr lang="en-US" altLang="zh-TW" sz="2400" dirty="0"/>
              <a:t>   </a:t>
            </a:r>
            <a:r>
              <a:rPr lang="en-US" altLang="zh-TW" sz="2400" b="1" dirty="0">
                <a:solidFill>
                  <a:srgbClr val="FF0000"/>
                </a:solidFill>
              </a:rPr>
              <a:t>___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83" name="直線接點 82"/>
          <p:cNvCxnSpPr/>
          <p:nvPr/>
        </p:nvCxnSpPr>
        <p:spPr>
          <a:xfrm>
            <a:off x="7193190" y="1002177"/>
            <a:ext cx="4296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手繪多邊形 35"/>
          <p:cNvSpPr/>
          <p:nvPr/>
        </p:nvSpPr>
        <p:spPr>
          <a:xfrm>
            <a:off x="7363701" y="1002177"/>
            <a:ext cx="518227" cy="472988"/>
          </a:xfrm>
          <a:custGeom>
            <a:avLst/>
            <a:gdLst>
              <a:gd name="connsiteX0" fmla="*/ 0 w 804042"/>
              <a:gd name="connsiteY0" fmla="*/ 0 h 472988"/>
              <a:gd name="connsiteX1" fmla="*/ 220718 w 804042"/>
              <a:gd name="connsiteY1" fmla="*/ 472966 h 472988"/>
              <a:gd name="connsiteX2" fmla="*/ 804042 w 804042"/>
              <a:gd name="connsiteY2" fmla="*/ 15766 h 47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4042" h="472988">
                <a:moveTo>
                  <a:pt x="0" y="0"/>
                </a:moveTo>
                <a:cubicBezTo>
                  <a:pt x="43355" y="235169"/>
                  <a:pt x="86711" y="470338"/>
                  <a:pt x="220718" y="472966"/>
                </a:cubicBezTo>
                <a:cubicBezTo>
                  <a:pt x="354725" y="475594"/>
                  <a:pt x="579383" y="245680"/>
                  <a:pt x="804042" y="15766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7763924" y="400695"/>
            <a:ext cx="47244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w</a:t>
            </a:r>
            <a:r>
              <a:rPr lang="en-US" altLang="zh-TW" sz="2400" baseline="-25000" dirty="0" err="1"/>
              <a:t>i</a:t>
            </a:r>
            <a:endParaRPr lang="zh-TW" alt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78648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22" grpId="0" animBg="1"/>
      <p:bldP spid="23" grpId="0"/>
      <p:bldP spid="31" grpId="0"/>
      <p:bldP spid="32" grpId="0"/>
      <p:bldP spid="33" grpId="0"/>
      <p:bldP spid="42" grpId="0" animBg="1"/>
      <p:bldP spid="60" grpId="0"/>
      <p:bldP spid="62" grpId="0"/>
      <p:bldP spid="63" grpId="0"/>
      <p:bldP spid="64" grpId="0"/>
      <p:bldP spid="65" grpId="0" animBg="1"/>
      <p:bldP spid="66" grpId="0"/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/>
      <p:bldP spid="79" grpId="0"/>
      <p:bldP spid="82" grpId="0"/>
      <p:bldP spid="84" grpId="0" animBg="1"/>
      <p:bldP spid="30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Prediction-based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413047" y="1944502"/>
            <a:ext cx="114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潮水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44778" y="3249003"/>
            <a:ext cx="305535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潮水  退了  就  知道 </a:t>
            </a:r>
            <a:r>
              <a:rPr lang="en-US" altLang="zh-TW" sz="2400" dirty="0"/>
              <a:t>…</a:t>
            </a:r>
          </a:p>
          <a:p>
            <a:r>
              <a:rPr lang="zh-TW" altLang="en-US" sz="2400" dirty="0"/>
              <a:t>不爽    不要    買 </a:t>
            </a:r>
            <a:r>
              <a:rPr lang="en-US" altLang="zh-TW" sz="2400" dirty="0"/>
              <a:t>…</a:t>
            </a:r>
          </a:p>
          <a:p>
            <a:r>
              <a:rPr lang="zh-TW" altLang="en-US" sz="2400" dirty="0"/>
              <a:t>公道價   八萬   一 </a:t>
            </a:r>
            <a:r>
              <a:rPr lang="en-US" altLang="zh-TW" sz="2400" dirty="0"/>
              <a:t>…</a:t>
            </a:r>
          </a:p>
          <a:p>
            <a:r>
              <a:rPr lang="en-US" altLang="zh-TW" sz="2400" dirty="0"/>
              <a:t>………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103038" y="1715896"/>
            <a:ext cx="1444069" cy="8653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Neural </a:t>
            </a:r>
          </a:p>
          <a:p>
            <a:pPr algn="ctr"/>
            <a:r>
              <a:rPr lang="en-US" altLang="zh-TW" sz="2400" dirty="0"/>
              <a:t>Network</a:t>
            </a:r>
            <a:endParaRPr lang="zh-TW" altLang="en-US" sz="24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8088180" y="1934569"/>
            <a:ext cx="114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退了</a:t>
            </a:r>
          </a:p>
        </p:txBody>
      </p:sp>
      <p:sp>
        <p:nvSpPr>
          <p:cNvPr id="28" name="矩形 27"/>
          <p:cNvSpPr/>
          <p:nvPr/>
        </p:nvSpPr>
        <p:spPr>
          <a:xfrm rot="5400000">
            <a:off x="7648750" y="2051293"/>
            <a:ext cx="566720" cy="2706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 rot="5400000">
            <a:off x="6844082" y="2049597"/>
            <a:ext cx="566720" cy="2706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167872" y="325405"/>
            <a:ext cx="217593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</a:rPr>
              <a:t>Minimizing cross entropy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35" name="直線單箭頭接點 34"/>
          <p:cNvCxnSpPr/>
          <p:nvPr/>
        </p:nvCxnSpPr>
        <p:spPr>
          <a:xfrm>
            <a:off x="4659913" y="2145149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/>
          <p:nvPr/>
        </p:nvCxnSpPr>
        <p:spPr>
          <a:xfrm>
            <a:off x="6548979" y="2165402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>
            <a:off x="7242050" y="2177725"/>
            <a:ext cx="554721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444778" y="2714397"/>
            <a:ext cx="17409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Collect data:</a:t>
            </a:r>
            <a:endParaRPr lang="zh-TW" altLang="en-US" sz="2400" dirty="0"/>
          </a:p>
        </p:txBody>
      </p:sp>
      <p:sp>
        <p:nvSpPr>
          <p:cNvPr id="13" name="矩形 12"/>
          <p:cNvSpPr/>
          <p:nvPr/>
        </p:nvSpPr>
        <p:spPr>
          <a:xfrm rot="5400000">
            <a:off x="4211922" y="2006176"/>
            <a:ext cx="566720" cy="2706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/>
          <p:cNvSpPr txBox="1"/>
          <p:nvPr/>
        </p:nvSpPr>
        <p:spPr>
          <a:xfrm>
            <a:off x="3413047" y="2969399"/>
            <a:ext cx="114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退了</a:t>
            </a:r>
          </a:p>
        </p:txBody>
      </p:sp>
      <p:sp>
        <p:nvSpPr>
          <p:cNvPr id="50" name="矩形 49"/>
          <p:cNvSpPr/>
          <p:nvPr/>
        </p:nvSpPr>
        <p:spPr>
          <a:xfrm>
            <a:off x="5103038" y="2740793"/>
            <a:ext cx="1444069" cy="8653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Neural </a:t>
            </a:r>
          </a:p>
          <a:p>
            <a:pPr algn="ctr"/>
            <a:r>
              <a:rPr lang="en-US" altLang="zh-TW" sz="2400" dirty="0"/>
              <a:t>Network</a:t>
            </a:r>
            <a:endParaRPr lang="zh-TW" altLang="en-US" sz="24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8088180" y="2959466"/>
            <a:ext cx="114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就</a:t>
            </a:r>
          </a:p>
        </p:txBody>
      </p:sp>
      <p:sp>
        <p:nvSpPr>
          <p:cNvPr id="52" name="矩形 51"/>
          <p:cNvSpPr/>
          <p:nvPr/>
        </p:nvSpPr>
        <p:spPr>
          <a:xfrm rot="5400000">
            <a:off x="7648750" y="3076190"/>
            <a:ext cx="566720" cy="2706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/>
          <p:cNvSpPr/>
          <p:nvPr/>
        </p:nvSpPr>
        <p:spPr>
          <a:xfrm rot="5400000">
            <a:off x="6844082" y="3074494"/>
            <a:ext cx="566720" cy="2706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4" name="直線單箭頭接點 53"/>
          <p:cNvCxnSpPr/>
          <p:nvPr/>
        </p:nvCxnSpPr>
        <p:spPr>
          <a:xfrm>
            <a:off x="4659913" y="3170046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>
            <a:off x="6548979" y="3190299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>
            <a:off x="7242050" y="3202622"/>
            <a:ext cx="554721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 rot="5400000">
            <a:off x="4211922" y="3031073"/>
            <a:ext cx="566720" cy="2706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/>
          <p:cNvSpPr txBox="1"/>
          <p:nvPr/>
        </p:nvSpPr>
        <p:spPr>
          <a:xfrm>
            <a:off x="3413047" y="4021777"/>
            <a:ext cx="114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就</a:t>
            </a:r>
          </a:p>
        </p:txBody>
      </p:sp>
      <p:sp>
        <p:nvSpPr>
          <p:cNvPr id="68" name="矩形 67"/>
          <p:cNvSpPr/>
          <p:nvPr/>
        </p:nvSpPr>
        <p:spPr>
          <a:xfrm>
            <a:off x="5103038" y="3793171"/>
            <a:ext cx="1444069" cy="8653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Neural </a:t>
            </a:r>
          </a:p>
          <a:p>
            <a:pPr algn="ctr"/>
            <a:r>
              <a:rPr lang="en-US" altLang="zh-TW" sz="2400" dirty="0"/>
              <a:t>Network</a:t>
            </a:r>
            <a:endParaRPr lang="zh-TW" altLang="en-US" sz="2400" dirty="0"/>
          </a:p>
        </p:txBody>
      </p:sp>
      <p:sp>
        <p:nvSpPr>
          <p:cNvPr id="69" name="文字方塊 68"/>
          <p:cNvSpPr txBox="1"/>
          <p:nvPr/>
        </p:nvSpPr>
        <p:spPr>
          <a:xfrm>
            <a:off x="8088180" y="4011844"/>
            <a:ext cx="114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知道</a:t>
            </a:r>
          </a:p>
        </p:txBody>
      </p:sp>
      <p:sp>
        <p:nvSpPr>
          <p:cNvPr id="70" name="矩形 69"/>
          <p:cNvSpPr/>
          <p:nvPr/>
        </p:nvSpPr>
        <p:spPr>
          <a:xfrm rot="5400000">
            <a:off x="7648750" y="4128568"/>
            <a:ext cx="566720" cy="2706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/>
          <p:cNvSpPr/>
          <p:nvPr/>
        </p:nvSpPr>
        <p:spPr>
          <a:xfrm rot="5400000">
            <a:off x="6844082" y="4126872"/>
            <a:ext cx="566720" cy="2706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2" name="直線單箭頭接點 71"/>
          <p:cNvCxnSpPr/>
          <p:nvPr/>
        </p:nvCxnSpPr>
        <p:spPr>
          <a:xfrm>
            <a:off x="4659913" y="4222424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/>
          <p:cNvCxnSpPr/>
          <p:nvPr/>
        </p:nvCxnSpPr>
        <p:spPr>
          <a:xfrm>
            <a:off x="6548979" y="4242677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/>
          <p:nvPr/>
        </p:nvCxnSpPr>
        <p:spPr>
          <a:xfrm>
            <a:off x="7242050" y="4255000"/>
            <a:ext cx="554721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矩形 74"/>
          <p:cNvSpPr/>
          <p:nvPr/>
        </p:nvSpPr>
        <p:spPr>
          <a:xfrm rot="5400000">
            <a:off x="4211922" y="4083451"/>
            <a:ext cx="566720" cy="2706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文字方塊 75"/>
          <p:cNvSpPr txBox="1"/>
          <p:nvPr/>
        </p:nvSpPr>
        <p:spPr>
          <a:xfrm>
            <a:off x="3413047" y="5046673"/>
            <a:ext cx="114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不爽</a:t>
            </a:r>
          </a:p>
        </p:txBody>
      </p:sp>
      <p:sp>
        <p:nvSpPr>
          <p:cNvPr id="77" name="矩形 76"/>
          <p:cNvSpPr/>
          <p:nvPr/>
        </p:nvSpPr>
        <p:spPr>
          <a:xfrm>
            <a:off x="5103038" y="4818067"/>
            <a:ext cx="1444069" cy="8653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Neural </a:t>
            </a:r>
          </a:p>
          <a:p>
            <a:pPr algn="ctr"/>
            <a:r>
              <a:rPr lang="en-US" altLang="zh-TW" sz="2400" dirty="0"/>
              <a:t>Network</a:t>
            </a:r>
            <a:endParaRPr lang="zh-TW" altLang="en-US" sz="2400" dirty="0"/>
          </a:p>
        </p:txBody>
      </p:sp>
      <p:sp>
        <p:nvSpPr>
          <p:cNvPr id="78" name="文字方塊 77"/>
          <p:cNvSpPr txBox="1"/>
          <p:nvPr/>
        </p:nvSpPr>
        <p:spPr>
          <a:xfrm>
            <a:off x="8088180" y="5036740"/>
            <a:ext cx="1146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不要</a:t>
            </a:r>
          </a:p>
        </p:txBody>
      </p:sp>
      <p:sp>
        <p:nvSpPr>
          <p:cNvPr id="79" name="矩形 78"/>
          <p:cNvSpPr/>
          <p:nvPr/>
        </p:nvSpPr>
        <p:spPr>
          <a:xfrm rot="5400000">
            <a:off x="7648750" y="5153464"/>
            <a:ext cx="566720" cy="2706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矩形 79"/>
          <p:cNvSpPr/>
          <p:nvPr/>
        </p:nvSpPr>
        <p:spPr>
          <a:xfrm rot="5400000">
            <a:off x="6844082" y="5151768"/>
            <a:ext cx="566720" cy="2706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1" name="直線單箭頭接點 80"/>
          <p:cNvCxnSpPr/>
          <p:nvPr/>
        </p:nvCxnSpPr>
        <p:spPr>
          <a:xfrm>
            <a:off x="4659913" y="5247320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/>
          <p:nvPr/>
        </p:nvCxnSpPr>
        <p:spPr>
          <a:xfrm>
            <a:off x="6548979" y="5267573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/>
          <p:cNvCxnSpPr/>
          <p:nvPr/>
        </p:nvCxnSpPr>
        <p:spPr>
          <a:xfrm>
            <a:off x="7242050" y="5279896"/>
            <a:ext cx="554721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/>
          <p:cNvSpPr/>
          <p:nvPr/>
        </p:nvSpPr>
        <p:spPr>
          <a:xfrm rot="5400000">
            <a:off x="4211922" y="5108347"/>
            <a:ext cx="566720" cy="2706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 rot="5400000">
            <a:off x="5414727" y="5858448"/>
            <a:ext cx="104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1516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25" grpId="0"/>
      <p:bldP spid="28" grpId="0" animBg="1"/>
      <p:bldP spid="31" grpId="0" animBg="1"/>
      <p:bldP spid="5" grpId="0" animBg="1"/>
      <p:bldP spid="14" grpId="0"/>
      <p:bldP spid="13" grpId="0" animBg="1"/>
      <p:bldP spid="47" grpId="0"/>
      <p:bldP spid="50" grpId="0" animBg="1"/>
      <p:bldP spid="51" grpId="0"/>
      <p:bldP spid="52" grpId="0" animBg="1"/>
      <p:bldP spid="53" grpId="0" animBg="1"/>
      <p:bldP spid="57" grpId="0" animBg="1"/>
      <p:bldP spid="67" grpId="0"/>
      <p:bldP spid="68" grpId="0" animBg="1"/>
      <p:bldP spid="69" grpId="0"/>
      <p:bldP spid="70" grpId="0" animBg="1"/>
      <p:bldP spid="71" grpId="0" animBg="1"/>
      <p:bldP spid="75" grpId="0" animBg="1"/>
      <p:bldP spid="76" grpId="0"/>
      <p:bldP spid="77" grpId="0" animBg="1"/>
      <p:bldP spid="78" grpId="0"/>
      <p:bldP spid="79" grpId="0" animBg="1"/>
      <p:bldP spid="80" grpId="0" animBg="1"/>
      <p:bldP spid="84" grpId="0" animBg="1"/>
      <p:bldP spid="3" grpId="0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Prediction-based</a:t>
            </a:r>
            <a:endParaRPr lang="zh-TW" altLang="en-US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294865" y="4328946"/>
            <a:ext cx="249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Training text:</a:t>
            </a:r>
            <a:endParaRPr lang="zh-TW" altLang="en-US" sz="28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433260" y="4852361"/>
            <a:ext cx="4085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r>
              <a:rPr lang="zh-TW" altLang="en-US" sz="2800" dirty="0"/>
              <a:t>  蔡英文  宣誓就職 </a:t>
            </a:r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449926" y="5810373"/>
            <a:ext cx="4068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r>
              <a:rPr lang="zh-TW" altLang="en-US" sz="2800" dirty="0"/>
              <a:t>  馬英九  宣誓就職 </a:t>
            </a:r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1299895" y="5252752"/>
            <a:ext cx="919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-25000" dirty="0"/>
              <a:t>i-1</a:t>
            </a:r>
            <a:endParaRPr lang="zh-TW" altLang="en-US" sz="2400" baseline="-250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1305039" y="6202062"/>
            <a:ext cx="919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-25000" dirty="0"/>
              <a:t>i-1</a:t>
            </a:r>
            <a:endParaRPr lang="zh-TW" altLang="en-US" sz="2400" baseline="-25000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2604420" y="5246663"/>
            <a:ext cx="919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w</a:t>
            </a:r>
            <a:r>
              <a:rPr lang="en-US" altLang="zh-TW" sz="2400" baseline="-25000" dirty="0" err="1"/>
              <a:t>i</a:t>
            </a:r>
            <a:endParaRPr lang="zh-TW" altLang="en-US" sz="2400" baseline="-250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2617273" y="6232526"/>
            <a:ext cx="919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w</a:t>
            </a:r>
            <a:r>
              <a:rPr lang="en-US" altLang="zh-TW" sz="2400" baseline="-25000" dirty="0" err="1"/>
              <a:t>i</a:t>
            </a:r>
            <a:endParaRPr lang="zh-TW" altLang="en-US" sz="2400" baseline="-250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6501216" y="3433986"/>
            <a:ext cx="2470947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“</a:t>
            </a:r>
            <a:r>
              <a:rPr lang="zh-TW" altLang="en-US" sz="2400" dirty="0"/>
              <a:t>宣誓就職</a:t>
            </a:r>
            <a:r>
              <a:rPr lang="en-US" altLang="zh-TW" sz="2400" dirty="0"/>
              <a:t>” should have large probability</a:t>
            </a:r>
            <a:endParaRPr lang="zh-TW" altLang="en-US" sz="2400" dirty="0"/>
          </a:p>
        </p:txBody>
      </p:sp>
      <p:cxnSp>
        <p:nvCxnSpPr>
          <p:cNvPr id="43" name="直線單箭頭接點 42"/>
          <p:cNvCxnSpPr/>
          <p:nvPr/>
        </p:nvCxnSpPr>
        <p:spPr>
          <a:xfrm>
            <a:off x="4708143" y="6155670"/>
            <a:ext cx="293129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/>
          <p:nvPr/>
        </p:nvCxnSpPr>
        <p:spPr>
          <a:xfrm flipH="1" flipV="1">
            <a:off x="4998927" y="4281390"/>
            <a:ext cx="0" cy="22794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7167975" y="6202062"/>
            <a:ext cx="61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r>
              <a:rPr lang="en-US" altLang="zh-TW" sz="2400" baseline="-25000" dirty="0"/>
              <a:t>1</a:t>
            </a:r>
            <a:endParaRPr lang="zh-TW" altLang="en-US" sz="2400" baseline="-250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4440277" y="4214088"/>
            <a:ext cx="61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r>
              <a:rPr lang="en-US" altLang="zh-TW" sz="2400" baseline="-25000" dirty="0"/>
              <a:t>2</a:t>
            </a:r>
            <a:endParaRPr lang="zh-TW" altLang="en-US" sz="2400" baseline="-25000" dirty="0"/>
          </a:p>
        </p:txBody>
      </p:sp>
      <p:sp>
        <p:nvSpPr>
          <p:cNvPr id="48" name="橢圓 47"/>
          <p:cNvSpPr/>
          <p:nvPr/>
        </p:nvSpPr>
        <p:spPr>
          <a:xfrm>
            <a:off x="5659710" y="5316135"/>
            <a:ext cx="134608" cy="13460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5883660" y="5686442"/>
            <a:ext cx="134608" cy="13460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/>
          <p:cNvSpPr txBox="1"/>
          <p:nvPr/>
        </p:nvSpPr>
        <p:spPr>
          <a:xfrm>
            <a:off x="5841213" y="4989078"/>
            <a:ext cx="1279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蔡英文</a:t>
            </a:r>
          </a:p>
        </p:txBody>
      </p:sp>
      <p:sp>
        <p:nvSpPr>
          <p:cNvPr id="51" name="文字方塊 50"/>
          <p:cNvSpPr txBox="1"/>
          <p:nvPr/>
        </p:nvSpPr>
        <p:spPr>
          <a:xfrm>
            <a:off x="6072052" y="5457746"/>
            <a:ext cx="1279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馬英九</a:t>
            </a:r>
          </a:p>
        </p:txBody>
      </p:sp>
      <p:sp>
        <p:nvSpPr>
          <p:cNvPr id="53" name="矩形 52"/>
          <p:cNvSpPr/>
          <p:nvPr/>
        </p:nvSpPr>
        <p:spPr>
          <a:xfrm>
            <a:off x="4963569" y="486827"/>
            <a:ext cx="3816324" cy="9376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You shall know a word by the company it keeps</a:t>
            </a:r>
            <a:endParaRPr lang="zh-TW" altLang="en-US" sz="2800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410735" y="2891754"/>
            <a:ext cx="122790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蔡英文  </a:t>
            </a:r>
            <a:endParaRPr lang="en-US" altLang="zh-TW" sz="2400" dirty="0"/>
          </a:p>
          <a:p>
            <a:pPr algn="ctr"/>
            <a:r>
              <a:rPr lang="en-US" altLang="zh-TW" sz="2400" dirty="0"/>
              <a:t>or </a:t>
            </a:r>
          </a:p>
          <a:p>
            <a:pPr algn="ctr"/>
            <a:r>
              <a:rPr lang="zh-TW" altLang="en-US" sz="2400" dirty="0"/>
              <a:t>馬英九 </a:t>
            </a:r>
          </a:p>
        </p:txBody>
      </p:sp>
      <p:sp>
        <p:nvSpPr>
          <p:cNvPr id="63" name="左大括弧 62"/>
          <p:cNvSpPr/>
          <p:nvPr/>
        </p:nvSpPr>
        <p:spPr>
          <a:xfrm flipH="1">
            <a:off x="6096752" y="1744846"/>
            <a:ext cx="315722" cy="2105029"/>
          </a:xfrm>
          <a:prstGeom prst="leftBrace">
            <a:avLst>
              <a:gd name="adj1" fmla="val 104874"/>
              <a:gd name="adj2" fmla="val 5000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9" name="群組 88"/>
          <p:cNvGrpSpPr/>
          <p:nvPr/>
        </p:nvGrpSpPr>
        <p:grpSpPr>
          <a:xfrm>
            <a:off x="5286778" y="1912977"/>
            <a:ext cx="814717" cy="1798775"/>
            <a:chOff x="5825704" y="3393791"/>
            <a:chExt cx="814717" cy="1798775"/>
          </a:xfrm>
        </p:grpSpPr>
        <p:cxnSp>
          <p:nvCxnSpPr>
            <p:cNvPr id="90" name="直線單箭頭接點 89"/>
            <p:cNvCxnSpPr/>
            <p:nvPr/>
          </p:nvCxnSpPr>
          <p:spPr>
            <a:xfrm>
              <a:off x="5825704" y="3393791"/>
              <a:ext cx="7591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單箭頭接點 90"/>
            <p:cNvCxnSpPr/>
            <p:nvPr/>
          </p:nvCxnSpPr>
          <p:spPr>
            <a:xfrm>
              <a:off x="5825705" y="3754829"/>
              <a:ext cx="7591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/>
            <p:cNvCxnSpPr/>
            <p:nvPr/>
          </p:nvCxnSpPr>
          <p:spPr>
            <a:xfrm>
              <a:off x="5825705" y="4783714"/>
              <a:ext cx="7591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/>
            <p:cNvCxnSpPr/>
            <p:nvPr/>
          </p:nvCxnSpPr>
          <p:spPr>
            <a:xfrm>
              <a:off x="5825704" y="5192566"/>
              <a:ext cx="7591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/>
            <p:cNvCxnSpPr/>
            <p:nvPr/>
          </p:nvCxnSpPr>
          <p:spPr>
            <a:xfrm>
              <a:off x="5825705" y="4137429"/>
              <a:ext cx="7591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文字方塊 94"/>
            <p:cNvSpPr txBox="1"/>
            <p:nvPr/>
          </p:nvSpPr>
          <p:spPr>
            <a:xfrm rot="5400000">
              <a:off x="6119196" y="4246059"/>
              <a:ext cx="5192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</a:t>
              </a:r>
              <a:endParaRPr lang="zh-TW" altLang="en-US" sz="2800" b="1" dirty="0"/>
            </a:p>
          </p:txBody>
        </p:sp>
      </p:grpSp>
      <p:sp>
        <p:nvSpPr>
          <p:cNvPr id="96" name="矩形 95"/>
          <p:cNvSpPr/>
          <p:nvPr/>
        </p:nvSpPr>
        <p:spPr>
          <a:xfrm>
            <a:off x="3340634" y="1673773"/>
            <a:ext cx="2182483" cy="22102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 dirty="0"/>
          </a:p>
        </p:txBody>
      </p:sp>
      <p:grpSp>
        <p:nvGrpSpPr>
          <p:cNvPr id="97" name="群組 96"/>
          <p:cNvGrpSpPr/>
          <p:nvPr/>
        </p:nvGrpSpPr>
        <p:grpSpPr>
          <a:xfrm rot="5400000">
            <a:off x="928507" y="2550695"/>
            <a:ext cx="2271549" cy="589643"/>
            <a:chOff x="-1776073" y="4521305"/>
            <a:chExt cx="3548019" cy="920986"/>
          </a:xfrm>
        </p:grpSpPr>
        <p:sp>
          <p:nvSpPr>
            <p:cNvPr id="98" name="矩形 97"/>
            <p:cNvSpPr/>
            <p:nvPr/>
          </p:nvSpPr>
          <p:spPr>
            <a:xfrm>
              <a:off x="-1776073" y="4732673"/>
              <a:ext cx="3362325" cy="70961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9" name="橢圓 98"/>
            <p:cNvSpPr/>
            <p:nvPr/>
          </p:nvSpPr>
          <p:spPr>
            <a:xfrm>
              <a:off x="-1671298" y="4820782"/>
              <a:ext cx="495300" cy="495300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橢圓 99"/>
            <p:cNvSpPr/>
            <p:nvPr/>
          </p:nvSpPr>
          <p:spPr>
            <a:xfrm>
              <a:off x="-966448" y="4820782"/>
              <a:ext cx="495300" cy="495300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橢圓 100"/>
            <p:cNvSpPr/>
            <p:nvPr/>
          </p:nvSpPr>
          <p:spPr>
            <a:xfrm>
              <a:off x="-261598" y="4820782"/>
              <a:ext cx="495300" cy="495300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文字方塊 101"/>
            <p:cNvSpPr txBox="1"/>
            <p:nvPr/>
          </p:nvSpPr>
          <p:spPr>
            <a:xfrm>
              <a:off x="438446" y="4521305"/>
              <a:ext cx="133350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……</a:t>
              </a:r>
              <a:endParaRPr lang="zh-TW" altLang="en-US" sz="2800" b="1" dirty="0"/>
            </a:p>
          </p:txBody>
        </p:sp>
      </p:grpSp>
      <p:sp>
        <p:nvSpPr>
          <p:cNvPr id="103" name="文字方塊 102"/>
          <p:cNvSpPr txBox="1"/>
          <p:nvPr/>
        </p:nvSpPr>
        <p:spPr>
          <a:xfrm>
            <a:off x="1850263" y="2143872"/>
            <a:ext cx="3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400" dirty="0"/>
              <a:t>1</a:t>
            </a:r>
            <a:endParaRPr lang="en-US" altLang="zh-TW" sz="2400" baseline="-25000" dirty="0"/>
          </a:p>
        </p:txBody>
      </p:sp>
      <p:sp>
        <p:nvSpPr>
          <p:cNvPr id="104" name="文字方塊 103"/>
          <p:cNvSpPr txBox="1"/>
          <p:nvPr/>
        </p:nvSpPr>
        <p:spPr>
          <a:xfrm>
            <a:off x="1824721" y="1676359"/>
            <a:ext cx="3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400" dirty="0"/>
              <a:t>0</a:t>
            </a:r>
            <a:endParaRPr lang="en-US" altLang="zh-TW" sz="2400" baseline="-25000" dirty="0"/>
          </a:p>
        </p:txBody>
      </p:sp>
      <p:sp>
        <p:nvSpPr>
          <p:cNvPr id="105" name="文字方塊 104"/>
          <p:cNvSpPr txBox="1"/>
          <p:nvPr/>
        </p:nvSpPr>
        <p:spPr>
          <a:xfrm>
            <a:off x="1841339" y="2597083"/>
            <a:ext cx="3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400" dirty="0"/>
              <a:t>0</a:t>
            </a:r>
            <a:endParaRPr lang="en-US" altLang="zh-TW" sz="2400" baseline="-25000" dirty="0"/>
          </a:p>
        </p:txBody>
      </p:sp>
      <p:sp>
        <p:nvSpPr>
          <p:cNvPr id="106" name="文字方塊 105"/>
          <p:cNvSpPr txBox="1"/>
          <p:nvPr/>
        </p:nvSpPr>
        <p:spPr>
          <a:xfrm>
            <a:off x="6457674" y="2177870"/>
            <a:ext cx="2322219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The probability for each word as the next word </a:t>
            </a:r>
            <a:r>
              <a:rPr lang="en-US" altLang="zh-TW" sz="2400" dirty="0" err="1"/>
              <a:t>w</a:t>
            </a:r>
            <a:r>
              <a:rPr lang="en-US" altLang="zh-TW" sz="2400" baseline="-25000" dirty="0" err="1"/>
              <a:t>i</a:t>
            </a:r>
            <a:endParaRPr lang="zh-TW" altLang="en-US" sz="2400" baseline="-25000" dirty="0"/>
          </a:p>
        </p:txBody>
      </p:sp>
      <p:grpSp>
        <p:nvGrpSpPr>
          <p:cNvPr id="107" name="群組 106"/>
          <p:cNvGrpSpPr/>
          <p:nvPr/>
        </p:nvGrpSpPr>
        <p:grpSpPr>
          <a:xfrm rot="5400000">
            <a:off x="3052481" y="2516524"/>
            <a:ext cx="1722178" cy="593606"/>
            <a:chOff x="-1776072" y="4515117"/>
            <a:chExt cx="2689936" cy="927175"/>
          </a:xfrm>
        </p:grpSpPr>
        <p:sp>
          <p:nvSpPr>
            <p:cNvPr id="108" name="矩形 107"/>
            <p:cNvSpPr/>
            <p:nvPr/>
          </p:nvSpPr>
          <p:spPr>
            <a:xfrm>
              <a:off x="-1776072" y="4732674"/>
              <a:ext cx="2467452" cy="70961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橢圓 108"/>
            <p:cNvSpPr/>
            <p:nvPr/>
          </p:nvSpPr>
          <p:spPr>
            <a:xfrm>
              <a:off x="-1671298" y="4820782"/>
              <a:ext cx="495300" cy="495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0" name="橢圓 109"/>
            <p:cNvSpPr/>
            <p:nvPr/>
          </p:nvSpPr>
          <p:spPr>
            <a:xfrm>
              <a:off x="-966448" y="4820782"/>
              <a:ext cx="495300" cy="495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" name="文字方塊 110"/>
            <p:cNvSpPr txBox="1"/>
            <p:nvPr/>
          </p:nvSpPr>
          <p:spPr>
            <a:xfrm>
              <a:off x="-419636" y="4515117"/>
              <a:ext cx="1333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……</a:t>
              </a:r>
              <a:endParaRPr lang="zh-TW" altLang="en-US" sz="2800" b="1" dirty="0"/>
            </a:p>
          </p:txBody>
        </p:sp>
      </p:grpSp>
      <p:sp>
        <p:nvSpPr>
          <p:cNvPr id="112" name="文字方塊 111"/>
          <p:cNvSpPr txBox="1"/>
          <p:nvPr/>
        </p:nvSpPr>
        <p:spPr>
          <a:xfrm>
            <a:off x="3417001" y="1732191"/>
            <a:ext cx="55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400" dirty="0"/>
              <a:t>z</a:t>
            </a:r>
            <a:r>
              <a:rPr lang="en-US" altLang="zh-TW" sz="2400" baseline="-25000" dirty="0"/>
              <a:t>1</a:t>
            </a:r>
          </a:p>
        </p:txBody>
      </p:sp>
      <p:sp>
        <p:nvSpPr>
          <p:cNvPr id="113" name="文字方塊 112"/>
          <p:cNvSpPr txBox="1"/>
          <p:nvPr/>
        </p:nvSpPr>
        <p:spPr>
          <a:xfrm>
            <a:off x="3408643" y="2159105"/>
            <a:ext cx="55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400" dirty="0"/>
              <a:t>z</a:t>
            </a:r>
            <a:r>
              <a:rPr lang="en-US" altLang="zh-TW" sz="2400" baseline="-25000" dirty="0"/>
              <a:t>2</a:t>
            </a:r>
          </a:p>
        </p:txBody>
      </p:sp>
      <p:cxnSp>
        <p:nvCxnSpPr>
          <p:cNvPr id="114" name="直線單箭頭接點 113"/>
          <p:cNvCxnSpPr>
            <a:endCxn id="109" idx="4"/>
          </p:cNvCxnSpPr>
          <p:nvPr/>
        </p:nvCxnSpPr>
        <p:spPr>
          <a:xfrm>
            <a:off x="2099356" y="1958858"/>
            <a:ext cx="1598215" cy="21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單箭頭接點 114"/>
          <p:cNvCxnSpPr>
            <a:endCxn id="109" idx="4"/>
          </p:cNvCxnSpPr>
          <p:nvPr/>
        </p:nvCxnSpPr>
        <p:spPr>
          <a:xfrm flipV="1">
            <a:off x="2099356" y="2177870"/>
            <a:ext cx="1598215" cy="2057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單箭頭接點 115"/>
          <p:cNvCxnSpPr>
            <a:endCxn id="109" idx="4"/>
          </p:cNvCxnSpPr>
          <p:nvPr/>
        </p:nvCxnSpPr>
        <p:spPr>
          <a:xfrm flipV="1">
            <a:off x="2155116" y="2177870"/>
            <a:ext cx="1542455" cy="6674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單箭頭接點 116"/>
          <p:cNvCxnSpPr>
            <a:endCxn id="110" idx="4"/>
          </p:cNvCxnSpPr>
          <p:nvPr/>
        </p:nvCxnSpPr>
        <p:spPr>
          <a:xfrm>
            <a:off x="2107734" y="1969922"/>
            <a:ext cx="1589837" cy="6592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單箭頭接點 117"/>
          <p:cNvCxnSpPr>
            <a:endCxn id="110" idx="4"/>
          </p:cNvCxnSpPr>
          <p:nvPr/>
        </p:nvCxnSpPr>
        <p:spPr>
          <a:xfrm>
            <a:off x="2107734" y="2390133"/>
            <a:ext cx="1589837" cy="239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8"/>
          <p:cNvCxnSpPr>
            <a:endCxn id="110" idx="4"/>
          </p:cNvCxnSpPr>
          <p:nvPr/>
        </p:nvCxnSpPr>
        <p:spPr>
          <a:xfrm flipV="1">
            <a:off x="2146267" y="2629136"/>
            <a:ext cx="1551304" cy="2163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文字方塊 119"/>
          <p:cNvSpPr txBox="1"/>
          <p:nvPr/>
        </p:nvSpPr>
        <p:spPr>
          <a:xfrm rot="5400000">
            <a:off x="2595674" y="3138119"/>
            <a:ext cx="853747" cy="334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sp>
        <p:nvSpPr>
          <p:cNvPr id="81" name="弧形箭號 (左彎) 80"/>
          <p:cNvSpPr/>
          <p:nvPr/>
        </p:nvSpPr>
        <p:spPr>
          <a:xfrm rot="18249225">
            <a:off x="4639095" y="2639306"/>
            <a:ext cx="652300" cy="2102436"/>
          </a:xfrm>
          <a:prstGeom prst="curvedLeftArrow">
            <a:avLst>
              <a:gd name="adj1" fmla="val 39287"/>
              <a:gd name="adj2" fmla="val 50000"/>
              <a:gd name="adj3" fmla="val 25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2" grpId="0" animBg="1"/>
      <p:bldP spid="45" grpId="0"/>
      <p:bldP spid="46" grpId="0"/>
      <p:bldP spid="48" grpId="0" animBg="1"/>
      <p:bldP spid="49" grpId="0" animBg="1"/>
      <p:bldP spid="50" grpId="0"/>
      <p:bldP spid="51" grpId="0"/>
      <p:bldP spid="53" grpId="0" animBg="1"/>
      <p:bldP spid="41" grpId="0" animBg="1"/>
      <p:bldP spid="63" grpId="0" animBg="1"/>
      <p:bldP spid="96" grpId="0" animBg="1"/>
      <p:bldP spid="103" grpId="0"/>
      <p:bldP spid="104" grpId="0"/>
      <p:bldP spid="105" grpId="0"/>
      <p:bldP spid="106" grpId="0" animBg="1"/>
      <p:bldP spid="112" grpId="0"/>
      <p:bldP spid="113" grpId="0"/>
      <p:bldP spid="120" grpId="0"/>
      <p:bldP spid="8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 Application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88413"/>
            <a:ext cx="7886700" cy="4351338"/>
          </a:xfrm>
        </p:spPr>
        <p:txBody>
          <a:bodyPr/>
          <a:lstStyle/>
          <a:p>
            <a:r>
              <a:rPr lang="en-US" altLang="zh-TW" dirty="0"/>
              <a:t>Handwriting Digit Recognition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933" y="3170126"/>
            <a:ext cx="1602442" cy="15922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825017" y="3184640"/>
            <a:ext cx="2034073" cy="15167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Machine</a:t>
            </a:r>
            <a:endParaRPr lang="zh-TW" altLang="en-US" sz="2800" dirty="0"/>
          </a:p>
        </p:txBody>
      </p:sp>
      <p:sp>
        <p:nvSpPr>
          <p:cNvPr id="8" name="向右箭號 7"/>
          <p:cNvSpPr/>
          <p:nvPr/>
        </p:nvSpPr>
        <p:spPr>
          <a:xfrm>
            <a:off x="3095815" y="3530444"/>
            <a:ext cx="714688" cy="847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5951758" y="3540310"/>
            <a:ext cx="714688" cy="847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6666447" y="3671695"/>
            <a:ext cx="721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“2”</a:t>
            </a:r>
            <a:endParaRPr lang="zh-TW" altLang="en-US" sz="3200" dirty="0"/>
          </a:p>
        </p:txBody>
      </p:sp>
      <p:grpSp>
        <p:nvGrpSpPr>
          <p:cNvPr id="6" name="群組 5"/>
          <p:cNvGrpSpPr/>
          <p:nvPr/>
        </p:nvGrpSpPr>
        <p:grpSpPr>
          <a:xfrm>
            <a:off x="2462115" y="2538616"/>
            <a:ext cx="600084" cy="2625052"/>
            <a:chOff x="2462115" y="2538616"/>
            <a:chExt cx="600084" cy="2625052"/>
          </a:xfrm>
        </p:grpSpPr>
        <p:sp>
          <p:nvSpPr>
            <p:cNvPr id="12" name="矩形 11"/>
            <p:cNvSpPr/>
            <p:nvPr/>
          </p:nvSpPr>
          <p:spPr>
            <a:xfrm>
              <a:off x="2462115" y="2538616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2530503" y="3256309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536321" y="2685980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5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2549020" y="2590730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305" name="方程式" r:id="rId5" imgW="152280" imgH="215640" progId="Equation.3">
                    <p:embed/>
                  </p:oleObj>
                </mc:Choice>
                <mc:Fallback>
                  <p:oleObj name="方程式" r:id="rId5" imgW="152280" imgH="215640" progId="Equation.3">
                    <p:embed/>
                    <p:pic>
                      <p:nvPicPr>
                        <p:cNvPr id="1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9020" y="2590730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2554316" y="3173459"/>
            <a:ext cx="35242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306" name="方程式" r:id="rId7" imgW="164880" imgH="215640" progId="Equation.3">
                    <p:embed/>
                  </p:oleObj>
                </mc:Choice>
                <mc:Fallback>
                  <p:oleObj name="方程式" r:id="rId7" imgW="164880" imgH="215640" progId="Equation.3">
                    <p:embed/>
                    <p:pic>
                      <p:nvPicPr>
                        <p:cNvPr id="1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4316" y="3173459"/>
                          <a:ext cx="352425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矩形 16"/>
            <p:cNvSpPr/>
            <p:nvPr/>
          </p:nvSpPr>
          <p:spPr>
            <a:xfrm>
              <a:off x="2540028" y="4654066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8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2468105" y="4557299"/>
            <a:ext cx="544512" cy="488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307" name="方程式" r:id="rId9" imgW="253800" imgH="228600" progId="Equation.3">
                    <p:embed/>
                  </p:oleObj>
                </mc:Choice>
                <mc:Fallback>
                  <p:oleObj name="方程式" r:id="rId9" imgW="253800" imgH="228600" progId="Equation.3">
                    <p:embed/>
                    <p:pic>
                      <p:nvPicPr>
                        <p:cNvPr id="18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8105" y="4557299"/>
                          <a:ext cx="544512" cy="488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文字方塊 18"/>
            <p:cNvSpPr txBox="1"/>
            <p:nvPr/>
          </p:nvSpPr>
          <p:spPr>
            <a:xfrm rot="5400000">
              <a:off x="2415960" y="3939008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6789662" y="2501358"/>
            <a:ext cx="642352" cy="2642877"/>
            <a:chOff x="7142066" y="1987121"/>
            <a:chExt cx="642352" cy="2642877"/>
          </a:xfrm>
        </p:grpSpPr>
        <p:sp>
          <p:nvSpPr>
            <p:cNvPr id="21" name="矩形 20"/>
            <p:cNvSpPr/>
            <p:nvPr/>
          </p:nvSpPr>
          <p:spPr>
            <a:xfrm>
              <a:off x="7142066" y="2004946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/>
            <p:cNvSpPr txBox="1"/>
            <p:nvPr/>
          </p:nvSpPr>
          <p:spPr>
            <a:xfrm rot="5400000">
              <a:off x="7084256" y="3505942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7153349" y="1987121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y</a:t>
              </a:r>
              <a:r>
                <a:rPr lang="en-US" altLang="zh-TW" sz="2800" baseline="-25000" dirty="0"/>
                <a:t>1</a:t>
              </a:r>
              <a:endParaRPr lang="zh-TW" altLang="en-US" sz="2800" baseline="-25000" dirty="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7142066" y="2785341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y</a:t>
              </a:r>
              <a:r>
                <a:rPr lang="en-US" altLang="zh-TW" sz="2800" baseline="-25000" dirty="0"/>
                <a:t>2</a:t>
              </a:r>
              <a:endParaRPr lang="zh-TW" altLang="en-US" sz="2800" baseline="-25000" dirty="0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7142066" y="4051573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y</a:t>
              </a:r>
              <a:r>
                <a:rPr lang="en-US" altLang="zh-TW" sz="2800" baseline="-25000" dirty="0"/>
                <a:t>10</a:t>
              </a:r>
              <a:endParaRPr lang="zh-TW" altLang="en-US" sz="2800" baseline="-25000" dirty="0"/>
            </a:p>
          </p:txBody>
        </p:sp>
      </p:grpSp>
      <p:sp>
        <p:nvSpPr>
          <p:cNvPr id="26" name="文字方塊 25"/>
          <p:cNvSpPr txBox="1"/>
          <p:nvPr/>
        </p:nvSpPr>
        <p:spPr>
          <a:xfrm>
            <a:off x="7460863" y="2572114"/>
            <a:ext cx="86163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 1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468172" y="3353396"/>
            <a:ext cx="84701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 2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7468172" y="4627365"/>
            <a:ext cx="83476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 0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 rot="5400000">
            <a:off x="7600867" y="4010162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408956" y="4728735"/>
            <a:ext cx="2932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What is needed is a function ……</a:t>
            </a:r>
            <a:endParaRPr lang="zh-TW" altLang="en-US" sz="24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1668125" y="5484126"/>
            <a:ext cx="208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Input: </a:t>
            </a:r>
          </a:p>
          <a:p>
            <a:pPr algn="ctr"/>
            <a:r>
              <a:rPr lang="en-US" altLang="zh-TW" sz="2400" dirty="0"/>
              <a:t>256-dim vector</a:t>
            </a:r>
            <a:endParaRPr lang="zh-TW" altLang="en-US" sz="24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5962262" y="5494979"/>
            <a:ext cx="2153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output: </a:t>
            </a:r>
          </a:p>
          <a:p>
            <a:pPr algn="ctr"/>
            <a:r>
              <a:rPr lang="en-US" altLang="zh-TW" sz="2400" dirty="0"/>
              <a:t>10-dim vector</a:t>
            </a:r>
            <a:endParaRPr lang="zh-TW" altLang="en-US" sz="24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4074432" y="3530444"/>
            <a:ext cx="1609082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Neural</a:t>
            </a:r>
          </a:p>
          <a:p>
            <a:pPr algn="ctr"/>
            <a:r>
              <a:rPr lang="en-US" altLang="zh-TW" sz="2800" dirty="0"/>
              <a:t>Network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9111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/>
      <p:bldP spid="11" grpId="0"/>
      <p:bldP spid="31" grpId="0"/>
      <p:bldP spid="33" grpId="0"/>
      <p:bldP spid="32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字方塊 37"/>
          <p:cNvSpPr txBox="1"/>
          <p:nvPr/>
        </p:nvSpPr>
        <p:spPr>
          <a:xfrm>
            <a:off x="-1744" y="4889879"/>
            <a:ext cx="4270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 </a:t>
            </a:r>
            <a:r>
              <a:rPr lang="en-US" altLang="zh-TW" sz="2800" b="1" dirty="0">
                <a:solidFill>
                  <a:srgbClr val="FF0000"/>
                </a:solidFill>
              </a:rPr>
              <a:t>____   </a:t>
            </a:r>
            <a:r>
              <a:rPr lang="en-US" altLang="zh-TW" sz="2800" dirty="0"/>
              <a:t> </a:t>
            </a:r>
            <a:r>
              <a:rPr lang="en-US" altLang="zh-TW" sz="2800" dirty="0" err="1"/>
              <a:t>w</a:t>
            </a:r>
            <a:r>
              <a:rPr lang="en-US" altLang="zh-TW" sz="2800" baseline="-25000" dirty="0" err="1"/>
              <a:t>i</a:t>
            </a:r>
            <a:r>
              <a:rPr lang="en-US" altLang="zh-TW" sz="2800" dirty="0"/>
              <a:t>    </a:t>
            </a:r>
            <a:r>
              <a:rPr lang="en-US" altLang="zh-TW" sz="2800" b="1" dirty="0">
                <a:solidFill>
                  <a:srgbClr val="FF0000"/>
                </a:solidFill>
              </a:rPr>
              <a:t>____</a:t>
            </a:r>
            <a:r>
              <a:rPr lang="en-US" altLang="zh-TW" sz="2800" dirty="0"/>
              <a:t> ……</a:t>
            </a:r>
            <a:endParaRPr lang="zh-TW" altLang="en-US" sz="2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Prediction-based</a:t>
            </a:r>
            <a:br>
              <a:rPr lang="en-US" altLang="zh-TW" dirty="0"/>
            </a:br>
            <a:r>
              <a:rPr lang="en-US" altLang="zh-TW" dirty="0"/>
              <a:t>– Various Architectures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Continuous bag </a:t>
            </a:r>
            <a:r>
              <a:rPr lang="en-US" altLang="zh-TW" dirty="0"/>
              <a:t>of word</a:t>
            </a:r>
            <a:r>
              <a:rPr lang="zh-TW" altLang="en-US" dirty="0"/>
              <a:t> </a:t>
            </a:r>
            <a:r>
              <a:rPr lang="en-US" altLang="zh-TW" dirty="0"/>
              <a:t>(CBOW) model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Skip-gram </a:t>
            </a:r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114" y="2708379"/>
            <a:ext cx="4270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 w</a:t>
            </a:r>
            <a:r>
              <a:rPr lang="en-US" altLang="zh-TW" sz="2800" baseline="-25000" dirty="0"/>
              <a:t>i-1</a:t>
            </a:r>
            <a:r>
              <a:rPr lang="en-US" altLang="zh-TW" sz="2800" dirty="0"/>
              <a:t>   </a:t>
            </a:r>
            <a:r>
              <a:rPr lang="en-US" altLang="zh-TW" sz="2800" b="1" dirty="0">
                <a:solidFill>
                  <a:srgbClr val="FF0000"/>
                </a:solidFill>
              </a:rPr>
              <a:t>____</a:t>
            </a:r>
            <a:r>
              <a:rPr lang="en-US" altLang="zh-TW" sz="2800" dirty="0"/>
              <a:t>   w</a:t>
            </a:r>
            <a:r>
              <a:rPr lang="en-US" altLang="zh-TW" sz="2800" baseline="-25000" dirty="0"/>
              <a:t>i+1</a:t>
            </a:r>
            <a:r>
              <a:rPr lang="en-US" altLang="zh-TW" sz="2800" dirty="0"/>
              <a:t> ……</a:t>
            </a:r>
            <a:endParaRPr lang="zh-TW" altLang="en-US" sz="2800" dirty="0"/>
          </a:p>
        </p:txBody>
      </p:sp>
      <p:cxnSp>
        <p:nvCxnSpPr>
          <p:cNvPr id="5" name="直線接點 4"/>
          <p:cNvCxnSpPr/>
          <p:nvPr/>
        </p:nvCxnSpPr>
        <p:spPr>
          <a:xfrm>
            <a:off x="981939" y="3226133"/>
            <a:ext cx="578362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手繪多邊形 5"/>
          <p:cNvSpPr/>
          <p:nvPr/>
        </p:nvSpPr>
        <p:spPr>
          <a:xfrm>
            <a:off x="1348314" y="3270900"/>
            <a:ext cx="804042" cy="472988"/>
          </a:xfrm>
          <a:custGeom>
            <a:avLst/>
            <a:gdLst>
              <a:gd name="connsiteX0" fmla="*/ 0 w 804042"/>
              <a:gd name="connsiteY0" fmla="*/ 0 h 472988"/>
              <a:gd name="connsiteX1" fmla="*/ 220718 w 804042"/>
              <a:gd name="connsiteY1" fmla="*/ 472966 h 472988"/>
              <a:gd name="connsiteX2" fmla="*/ 804042 w 804042"/>
              <a:gd name="connsiteY2" fmla="*/ 15766 h 47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4042" h="472988">
                <a:moveTo>
                  <a:pt x="0" y="0"/>
                </a:moveTo>
                <a:cubicBezTo>
                  <a:pt x="43355" y="235169"/>
                  <a:pt x="86711" y="470338"/>
                  <a:pt x="220718" y="472966"/>
                </a:cubicBezTo>
                <a:cubicBezTo>
                  <a:pt x="354725" y="475594"/>
                  <a:pt x="579383" y="245680"/>
                  <a:pt x="804042" y="15766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2695125" y="3226133"/>
            <a:ext cx="578362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手繪多邊形 8"/>
          <p:cNvSpPr/>
          <p:nvPr/>
        </p:nvSpPr>
        <p:spPr>
          <a:xfrm flipH="1">
            <a:off x="2180264" y="3270900"/>
            <a:ext cx="804042" cy="472988"/>
          </a:xfrm>
          <a:custGeom>
            <a:avLst/>
            <a:gdLst>
              <a:gd name="connsiteX0" fmla="*/ 0 w 804042"/>
              <a:gd name="connsiteY0" fmla="*/ 0 h 472988"/>
              <a:gd name="connsiteX1" fmla="*/ 220718 w 804042"/>
              <a:gd name="connsiteY1" fmla="*/ 472966 h 472988"/>
              <a:gd name="connsiteX2" fmla="*/ 804042 w 804042"/>
              <a:gd name="connsiteY2" fmla="*/ 15766 h 47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4042" h="472988">
                <a:moveTo>
                  <a:pt x="0" y="0"/>
                </a:moveTo>
                <a:cubicBezTo>
                  <a:pt x="43355" y="235169"/>
                  <a:pt x="86711" y="470338"/>
                  <a:pt x="220718" y="472966"/>
                </a:cubicBezTo>
                <a:cubicBezTo>
                  <a:pt x="354725" y="475594"/>
                  <a:pt x="579383" y="245680"/>
                  <a:pt x="804042" y="15766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5379559" y="2619990"/>
            <a:ext cx="1444069" cy="12122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Neural </a:t>
            </a:r>
          </a:p>
          <a:p>
            <a:pPr algn="ctr"/>
            <a:r>
              <a:rPr lang="en-US" altLang="zh-TW" sz="2400" dirty="0"/>
              <a:t>Network</a:t>
            </a:r>
            <a:endParaRPr lang="zh-TW" altLang="en-US" sz="2400" dirty="0"/>
          </a:p>
        </p:txBody>
      </p:sp>
      <p:sp>
        <p:nvSpPr>
          <p:cNvPr id="46" name="矩形 45"/>
          <p:cNvSpPr/>
          <p:nvPr/>
        </p:nvSpPr>
        <p:spPr>
          <a:xfrm rot="5400000">
            <a:off x="4463733" y="2691126"/>
            <a:ext cx="566720" cy="2706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 rot="5400000">
            <a:off x="4463733" y="3417038"/>
            <a:ext cx="566720" cy="2706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/>
        </p:nvSpPr>
        <p:spPr>
          <a:xfrm rot="5400000">
            <a:off x="7904541" y="3109634"/>
            <a:ext cx="566720" cy="2706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/>
          <p:cNvSpPr/>
          <p:nvPr/>
        </p:nvSpPr>
        <p:spPr>
          <a:xfrm rot="5400000">
            <a:off x="7099873" y="3107938"/>
            <a:ext cx="566720" cy="2706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單箭頭接點 50"/>
          <p:cNvCxnSpPr/>
          <p:nvPr/>
        </p:nvCxnSpPr>
        <p:spPr>
          <a:xfrm>
            <a:off x="4936435" y="2863631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/>
          <p:nvPr/>
        </p:nvCxnSpPr>
        <p:spPr>
          <a:xfrm>
            <a:off x="4936435" y="3545190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/>
          <p:nvPr/>
        </p:nvCxnSpPr>
        <p:spPr>
          <a:xfrm>
            <a:off x="6804770" y="3223743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>
            <a:off x="7497841" y="3236066"/>
            <a:ext cx="554721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8248839" y="2992910"/>
            <a:ext cx="71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w</a:t>
            </a:r>
            <a:r>
              <a:rPr lang="en-US" altLang="zh-TW" sz="2400" baseline="-25000" dirty="0" err="1"/>
              <a:t>i</a:t>
            </a:r>
            <a:endParaRPr lang="zh-TW" altLang="en-US" sz="2400" baseline="-25000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3941453" y="2543104"/>
            <a:ext cx="71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-25000" dirty="0"/>
              <a:t>i-1</a:t>
            </a:r>
            <a:endParaRPr lang="zh-TW" altLang="en-US" sz="2400" baseline="-25000" dirty="0"/>
          </a:p>
        </p:txBody>
      </p:sp>
      <p:sp>
        <p:nvSpPr>
          <p:cNvPr id="56" name="文字方塊 55"/>
          <p:cNvSpPr txBox="1"/>
          <p:nvPr/>
        </p:nvSpPr>
        <p:spPr>
          <a:xfrm>
            <a:off x="3925636" y="3295804"/>
            <a:ext cx="71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-25000" dirty="0"/>
              <a:t>i+1</a:t>
            </a:r>
            <a:endParaRPr lang="zh-TW" altLang="en-US" sz="2400" baseline="-25000" dirty="0"/>
          </a:p>
        </p:txBody>
      </p:sp>
      <p:sp>
        <p:nvSpPr>
          <p:cNvPr id="40" name="手繪多邊形 39"/>
          <p:cNvSpPr/>
          <p:nvPr/>
        </p:nvSpPr>
        <p:spPr>
          <a:xfrm rot="985370" flipH="1">
            <a:off x="1199675" y="5361968"/>
            <a:ext cx="804042" cy="472988"/>
          </a:xfrm>
          <a:custGeom>
            <a:avLst/>
            <a:gdLst>
              <a:gd name="connsiteX0" fmla="*/ 0 w 804042"/>
              <a:gd name="connsiteY0" fmla="*/ 0 h 472988"/>
              <a:gd name="connsiteX1" fmla="*/ 220718 w 804042"/>
              <a:gd name="connsiteY1" fmla="*/ 472966 h 472988"/>
              <a:gd name="connsiteX2" fmla="*/ 804042 w 804042"/>
              <a:gd name="connsiteY2" fmla="*/ 15766 h 47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4042" h="472988">
                <a:moveTo>
                  <a:pt x="0" y="0"/>
                </a:moveTo>
                <a:cubicBezTo>
                  <a:pt x="43355" y="235169"/>
                  <a:pt x="86711" y="470338"/>
                  <a:pt x="220718" y="472966"/>
                </a:cubicBezTo>
                <a:cubicBezTo>
                  <a:pt x="354725" y="475594"/>
                  <a:pt x="579383" y="245680"/>
                  <a:pt x="804042" y="15766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接點 40"/>
          <p:cNvCxnSpPr/>
          <p:nvPr/>
        </p:nvCxnSpPr>
        <p:spPr>
          <a:xfrm>
            <a:off x="1907464" y="5405243"/>
            <a:ext cx="4520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手繪多邊形 41"/>
          <p:cNvSpPr/>
          <p:nvPr/>
        </p:nvSpPr>
        <p:spPr>
          <a:xfrm rot="20766849">
            <a:off x="2278859" y="5399581"/>
            <a:ext cx="804042" cy="472988"/>
          </a:xfrm>
          <a:custGeom>
            <a:avLst/>
            <a:gdLst>
              <a:gd name="connsiteX0" fmla="*/ 0 w 804042"/>
              <a:gd name="connsiteY0" fmla="*/ 0 h 472988"/>
              <a:gd name="connsiteX1" fmla="*/ 220718 w 804042"/>
              <a:gd name="connsiteY1" fmla="*/ 472966 h 472988"/>
              <a:gd name="connsiteX2" fmla="*/ 804042 w 804042"/>
              <a:gd name="connsiteY2" fmla="*/ 15766 h 47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4042" h="472988">
                <a:moveTo>
                  <a:pt x="0" y="0"/>
                </a:moveTo>
                <a:cubicBezTo>
                  <a:pt x="43355" y="235169"/>
                  <a:pt x="86711" y="470338"/>
                  <a:pt x="220718" y="472966"/>
                </a:cubicBezTo>
                <a:cubicBezTo>
                  <a:pt x="354725" y="475594"/>
                  <a:pt x="579383" y="245680"/>
                  <a:pt x="804042" y="15766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5360701" y="4801490"/>
            <a:ext cx="1444069" cy="12122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Neural </a:t>
            </a:r>
          </a:p>
          <a:p>
            <a:pPr algn="ctr"/>
            <a:r>
              <a:rPr lang="en-US" altLang="zh-TW" sz="2400" dirty="0"/>
              <a:t>Network</a:t>
            </a:r>
            <a:endParaRPr lang="zh-TW" altLang="en-US" sz="2400" dirty="0"/>
          </a:p>
        </p:txBody>
      </p:sp>
      <p:sp>
        <p:nvSpPr>
          <p:cNvPr id="44" name="矩形 43"/>
          <p:cNvSpPr/>
          <p:nvPr/>
        </p:nvSpPr>
        <p:spPr>
          <a:xfrm rot="5400000">
            <a:off x="4444875" y="5244104"/>
            <a:ext cx="566720" cy="2706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/>
        </p:nvSpPr>
        <p:spPr>
          <a:xfrm rot="5400000">
            <a:off x="7941365" y="4936672"/>
            <a:ext cx="566720" cy="2706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/>
        </p:nvSpPr>
        <p:spPr>
          <a:xfrm rot="5400000">
            <a:off x="7096548" y="4949512"/>
            <a:ext cx="566720" cy="2706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9" name="直線單箭頭接點 58"/>
          <p:cNvCxnSpPr/>
          <p:nvPr/>
        </p:nvCxnSpPr>
        <p:spPr>
          <a:xfrm>
            <a:off x="4917577" y="5416609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/>
          <p:nvPr/>
        </p:nvCxnSpPr>
        <p:spPr>
          <a:xfrm>
            <a:off x="6801445" y="5065317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/>
          <p:cNvCxnSpPr/>
          <p:nvPr/>
        </p:nvCxnSpPr>
        <p:spPr>
          <a:xfrm>
            <a:off x="7534665" y="5063104"/>
            <a:ext cx="554721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字方塊 62"/>
          <p:cNvSpPr txBox="1"/>
          <p:nvPr/>
        </p:nvSpPr>
        <p:spPr>
          <a:xfrm>
            <a:off x="8285663" y="4819948"/>
            <a:ext cx="71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-25000" dirty="0"/>
              <a:t>i-1</a:t>
            </a:r>
            <a:endParaRPr lang="zh-TW" altLang="en-US" sz="2400" baseline="-25000" dirty="0"/>
          </a:p>
        </p:txBody>
      </p:sp>
      <p:sp>
        <p:nvSpPr>
          <p:cNvPr id="64" name="文字方塊 63"/>
          <p:cNvSpPr txBox="1"/>
          <p:nvPr/>
        </p:nvSpPr>
        <p:spPr>
          <a:xfrm>
            <a:off x="3922595" y="5096082"/>
            <a:ext cx="71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w</a:t>
            </a:r>
            <a:r>
              <a:rPr lang="en-US" altLang="zh-TW" sz="2400" baseline="-25000" dirty="0" err="1"/>
              <a:t>i</a:t>
            </a:r>
            <a:endParaRPr lang="zh-TW" altLang="en-US" sz="2400" baseline="-25000" dirty="0"/>
          </a:p>
        </p:txBody>
      </p:sp>
      <p:sp>
        <p:nvSpPr>
          <p:cNvPr id="66" name="矩形 65"/>
          <p:cNvSpPr/>
          <p:nvPr/>
        </p:nvSpPr>
        <p:spPr>
          <a:xfrm rot="5400000">
            <a:off x="7094675" y="5634281"/>
            <a:ext cx="566720" cy="2706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7" name="直線單箭頭接點 66"/>
          <p:cNvCxnSpPr/>
          <p:nvPr/>
        </p:nvCxnSpPr>
        <p:spPr>
          <a:xfrm>
            <a:off x="6799572" y="5750086"/>
            <a:ext cx="443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 rot="5400000">
            <a:off x="7941364" y="5634281"/>
            <a:ext cx="566720" cy="2706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9" name="直線單箭頭接點 68"/>
          <p:cNvCxnSpPr/>
          <p:nvPr/>
        </p:nvCxnSpPr>
        <p:spPr>
          <a:xfrm>
            <a:off x="7534664" y="5760713"/>
            <a:ext cx="554721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字方塊 69"/>
          <p:cNvSpPr txBox="1"/>
          <p:nvPr/>
        </p:nvSpPr>
        <p:spPr>
          <a:xfrm>
            <a:off x="8285662" y="5517557"/>
            <a:ext cx="71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-25000" dirty="0"/>
              <a:t>i+1</a:t>
            </a:r>
            <a:endParaRPr lang="zh-TW" altLang="en-US" sz="2400" baseline="-25000" dirty="0"/>
          </a:p>
        </p:txBody>
      </p:sp>
      <p:sp>
        <p:nvSpPr>
          <p:cNvPr id="10" name="矩形 9"/>
          <p:cNvSpPr/>
          <p:nvPr/>
        </p:nvSpPr>
        <p:spPr>
          <a:xfrm>
            <a:off x="3042628" y="3951940"/>
            <a:ext cx="6070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i="1" dirty="0">
                <a:solidFill>
                  <a:srgbClr val="333333"/>
                </a:solidFill>
                <a:latin typeface="Georgia" panose="02040502050405020303" pitchFamily="18" charset="0"/>
              </a:rPr>
              <a:t>predicting the word given its context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3146139" y="6141280"/>
            <a:ext cx="5875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i="1" dirty="0">
                <a:solidFill>
                  <a:srgbClr val="333333"/>
                </a:solidFill>
                <a:latin typeface="Georgia" panose="02040502050405020303" pitchFamily="18" charset="0"/>
              </a:rPr>
              <a:t>predicting the context given a word</a:t>
            </a:r>
            <a:endParaRPr lang="zh-TW" altLang="en-US" sz="2400" dirty="0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9EFA0-3966-4D15-8C7E-765B7BB5697B}" type="slidenum">
              <a:rPr lang="zh-TW" altLang="en-US" smtClean="0"/>
              <a:t>250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471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" grpId="0"/>
      <p:bldP spid="6" grpId="0" animBg="1"/>
      <p:bldP spid="9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7" grpId="0"/>
      <p:bldP spid="55" grpId="0"/>
      <p:bldP spid="56" grpId="0"/>
      <p:bldP spid="40" grpId="0" animBg="1"/>
      <p:bldP spid="42" grpId="0" animBg="1"/>
      <p:bldP spid="43" grpId="0" animBg="1"/>
      <p:bldP spid="44" grpId="0" animBg="1"/>
      <p:bldP spid="57" grpId="0" animBg="1"/>
      <p:bldP spid="58" grpId="0" animBg="1"/>
      <p:bldP spid="63" grpId="0"/>
      <p:bldP spid="64" grpId="0"/>
      <p:bldP spid="66" grpId="0" animBg="1"/>
      <p:bldP spid="68" grpId="0" animBg="1"/>
      <p:bldP spid="70" grpId="0"/>
      <p:bldP spid="10" grpId="0"/>
      <p:bldP spid="11" grpId="0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Word Embedding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50" y="1857123"/>
            <a:ext cx="5026573" cy="395533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234" y="1917309"/>
            <a:ext cx="3848100" cy="37719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560294" y="6148053"/>
            <a:ext cx="684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Source: http://www.slideshare.net/hustwj/cikm-keynotenov2014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9EFA0-3966-4D15-8C7E-765B7BB5697B}" type="slidenum">
              <a:rPr lang="zh-TW" altLang="en-US" smtClean="0"/>
              <a:t>251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72604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Word Embedding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Characteristics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Solving analogies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785989" y="2395804"/>
                <a:ext cx="577799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h𝑜𝑡𝑡𝑒𝑟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h𝑜𝑡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𝑏𝑖𝑔𝑔𝑒𝑟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𝑏𝑖𝑔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989" y="2395804"/>
                <a:ext cx="5777992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844" b="-344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667239" y="2833531"/>
                <a:ext cx="66414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𝑅𝑜𝑚𝑒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𝐼𝑡𝑎𝑙𝑦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𝐵𝑒𝑟𝑙𝑖𝑛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𝐺𝑒𝑟𝑚𝑎𝑛𝑦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239" y="2833531"/>
                <a:ext cx="664149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550" b="-3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667239" y="3263597"/>
                <a:ext cx="58967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𝑘𝑖𝑛𝑔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𝑞𝑢𝑒𝑒𝑛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𝑢𝑛𝑐𝑙𝑒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𝑎𝑢𝑛𝑡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239" y="3263597"/>
                <a:ext cx="589674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723" b="-344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2144111" y="4674114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Rome : Italy = Berlin : ?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879570" y="1388825"/>
                <a:ext cx="488731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𝐺𝑒𝑟𝑚𝑎𝑛𝑦</m:t>
                          </m:r>
                        </m:e>
                      </m:d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𝐵𝑒𝑟𝑙𝑖𝑛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𝑅𝑜𝑚𝑒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𝐼𝑡𝑎𝑙𝑦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570" y="1388825"/>
                <a:ext cx="4887310" cy="738664"/>
              </a:xfrm>
              <a:prstGeom prst="rect">
                <a:avLst/>
              </a:prstGeom>
              <a:blipFill>
                <a:blip r:embed="rId6"/>
                <a:stretch>
                  <a:fillRect b="-16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667239" y="5332270"/>
                <a:ext cx="61627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2400" b="0" dirty="0"/>
                  <a:t>Compute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𝐵𝑒𝑟𝑙𝑖𝑛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𝑅𝑜𝑚𝑒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𝐼𝑡𝑎𝑙𝑦</m:t>
                        </m:r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239" y="5332270"/>
                <a:ext cx="616275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967" t="-26667" b="-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/>
          <p:cNvSpPr txBox="1"/>
          <p:nvPr/>
        </p:nvSpPr>
        <p:spPr>
          <a:xfrm>
            <a:off x="2720002" y="5715298"/>
            <a:ext cx="520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Find the word w with the closest V(w)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2837793" y="5701602"/>
            <a:ext cx="460743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9EFA0-3966-4D15-8C7E-765B7BB5697B}" type="slidenum">
              <a:rPr lang="zh-TW" altLang="en-US" smtClean="0"/>
              <a:t>252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14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Machine learn the meaning of words</a:t>
            </a:r>
            <a:r>
              <a:rPr lang="zh-TW" altLang="en-US" dirty="0"/>
              <a:t> </a:t>
            </a:r>
            <a:r>
              <a:rPr lang="en-US" altLang="zh-TW" dirty="0"/>
              <a:t>from reading a lot of documents without supervision </a:t>
            </a:r>
            <a:endParaRPr lang="zh-TW" altLang="en-US" dirty="0"/>
          </a:p>
        </p:txBody>
      </p:sp>
      <p:pic>
        <p:nvPicPr>
          <p:cNvPr id="4" name="Picture 2" descr="http://www.pnglogo.com/wp-content/uploads/2015/12/Robot-Reading-Book-PNG-049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3564" y="3867000"/>
            <a:ext cx="3302111" cy="257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圖說文字 4"/>
          <p:cNvSpPr/>
          <p:nvPr/>
        </p:nvSpPr>
        <p:spPr>
          <a:xfrm>
            <a:off x="6625450" y="2900447"/>
            <a:ext cx="1764186" cy="1212155"/>
          </a:xfrm>
          <a:prstGeom prst="wedgeRectCallout">
            <a:avLst>
              <a:gd name="adj1" fmla="val -75827"/>
              <a:gd name="adj2" fmla="val 72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2" descr="http://www.extremetech.com/wp-content/uploads/2013/09/340-640x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49" y="3007152"/>
            <a:ext cx="1468493" cy="9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向下箭號 6"/>
          <p:cNvSpPr/>
          <p:nvPr/>
        </p:nvSpPr>
        <p:spPr>
          <a:xfrm rot="5400000" flipV="1">
            <a:off x="4685675" y="4130622"/>
            <a:ext cx="763742" cy="74449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64" y="3423359"/>
            <a:ext cx="3702233" cy="20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9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Model used in demo is provided by </a:t>
            </a:r>
            <a:r>
              <a:rPr lang="zh-TW" altLang="en-US" dirty="0"/>
              <a:t>陳仰德</a:t>
            </a:r>
            <a:endParaRPr lang="en-US" altLang="zh-TW" dirty="0"/>
          </a:p>
          <a:p>
            <a:pPr lvl="1"/>
            <a:r>
              <a:rPr lang="en-US" altLang="zh-TW" sz="2800" dirty="0"/>
              <a:t>Part of the project done by</a:t>
            </a:r>
            <a:r>
              <a:rPr lang="zh-TW" altLang="en-US" sz="2800" dirty="0"/>
              <a:t> 陳仰德、林資偉</a:t>
            </a:r>
            <a:endParaRPr lang="en-US" altLang="zh-TW" sz="2800" dirty="0"/>
          </a:p>
          <a:p>
            <a:pPr lvl="1"/>
            <a:r>
              <a:rPr lang="en-US" altLang="zh-TW" sz="2800" dirty="0"/>
              <a:t>TA:</a:t>
            </a:r>
            <a:r>
              <a:rPr lang="zh-TW" altLang="en-US" sz="2800" dirty="0"/>
              <a:t> 劉元銘</a:t>
            </a:r>
            <a:endParaRPr lang="en-US" altLang="zh-TW" sz="2800" dirty="0"/>
          </a:p>
          <a:p>
            <a:pPr lvl="1"/>
            <a:r>
              <a:rPr lang="en-US" altLang="zh-TW" sz="2800" dirty="0"/>
              <a:t>Training data is from PTT (collected by </a:t>
            </a:r>
            <a:r>
              <a:rPr lang="zh-TW" altLang="en-US" sz="2800" dirty="0"/>
              <a:t>葉青峰</a:t>
            </a:r>
            <a:r>
              <a:rPr lang="en-US" altLang="zh-TW" sz="2800" dirty="0"/>
              <a:t>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9EFA0-3966-4D15-8C7E-765B7BB5697B}" type="slidenum">
              <a:rPr lang="zh-TW" altLang="en-US" smtClean="0"/>
              <a:t>254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099106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Document to Vector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390199"/>
            <a:ext cx="7886700" cy="5032375"/>
          </a:xfrm>
        </p:spPr>
        <p:txBody>
          <a:bodyPr>
            <a:noAutofit/>
          </a:bodyPr>
          <a:lstStyle/>
          <a:p>
            <a:r>
              <a:rPr lang="en-US" altLang="zh-TW" sz="1800" dirty="0"/>
              <a:t>Paragraph Vector: Le, Quoc, and Tomas </a:t>
            </a:r>
            <a:r>
              <a:rPr lang="en-US" altLang="zh-TW" sz="1800" dirty="0" err="1"/>
              <a:t>Mikolov</a:t>
            </a:r>
            <a:r>
              <a:rPr lang="en-US" altLang="zh-TW" sz="1800" dirty="0"/>
              <a:t>. "Distributed Representations of Sentences and Documents.“ ICML, 2014</a:t>
            </a:r>
            <a:endParaRPr lang="zh-TW" altLang="en-US" sz="1800" dirty="0"/>
          </a:p>
          <a:p>
            <a:r>
              <a:rPr lang="en-US" altLang="zh-TW" sz="1800" dirty="0"/>
              <a:t>Seq2seq Auto-encoder: Li, </a:t>
            </a:r>
            <a:r>
              <a:rPr lang="en-US" altLang="zh-TW" sz="1800" dirty="0" err="1"/>
              <a:t>Jiwei</a:t>
            </a:r>
            <a:r>
              <a:rPr lang="en-US" altLang="zh-TW" sz="1800" dirty="0"/>
              <a:t>, Minh-Thang Luong, and Dan </a:t>
            </a:r>
            <a:r>
              <a:rPr lang="en-US" altLang="zh-TW" sz="1800" dirty="0" err="1"/>
              <a:t>Jurafsky</a:t>
            </a:r>
            <a:r>
              <a:rPr lang="en-US" altLang="zh-TW" sz="1800" dirty="0"/>
              <a:t>. "A hierarchical neural autoencoder for paragraphs and documents." 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 preprint, 2015</a:t>
            </a:r>
          </a:p>
          <a:p>
            <a:r>
              <a:rPr lang="en-US" altLang="zh-TW" sz="1800" dirty="0"/>
              <a:t>Skip Thought: Ryan </a:t>
            </a:r>
            <a:r>
              <a:rPr lang="en-US" altLang="zh-TW" sz="1800" dirty="0" err="1"/>
              <a:t>Kiros</a:t>
            </a:r>
            <a:r>
              <a:rPr lang="en-US" altLang="zh-TW" sz="1800" dirty="0"/>
              <a:t>, </a:t>
            </a:r>
            <a:r>
              <a:rPr lang="en-US" altLang="zh-TW" sz="1800" dirty="0" err="1"/>
              <a:t>Yukun</a:t>
            </a:r>
            <a:r>
              <a:rPr lang="en-US" altLang="zh-TW" sz="1800" dirty="0"/>
              <a:t> Zhu, Ruslan </a:t>
            </a:r>
            <a:r>
              <a:rPr lang="en-US" altLang="zh-TW" sz="1800" dirty="0" err="1"/>
              <a:t>Salakhutdinov</a:t>
            </a:r>
            <a:r>
              <a:rPr lang="en-US" altLang="zh-TW" sz="1800" dirty="0"/>
              <a:t>, Richard S. </a:t>
            </a:r>
            <a:r>
              <a:rPr lang="en-US" altLang="zh-TW" sz="1800" dirty="0" err="1"/>
              <a:t>Zemel</a:t>
            </a:r>
            <a:r>
              <a:rPr lang="en-US" altLang="zh-TW" sz="1800" dirty="0"/>
              <a:t>, Antonio </a:t>
            </a:r>
            <a:r>
              <a:rPr lang="en-US" altLang="zh-TW" sz="1800" dirty="0" err="1"/>
              <a:t>Torralba</a:t>
            </a:r>
            <a:r>
              <a:rPr lang="en-US" altLang="zh-TW" sz="1800" dirty="0"/>
              <a:t>, Raquel </a:t>
            </a:r>
            <a:r>
              <a:rPr lang="en-US" altLang="zh-TW" sz="1800" dirty="0" err="1"/>
              <a:t>Urtasun</a:t>
            </a:r>
            <a:r>
              <a:rPr lang="en-US" altLang="zh-TW" sz="1800" dirty="0"/>
              <a:t>, Sanja Fidler, “Skip-Thought Vectors”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 preprint, 2015.</a:t>
            </a:r>
            <a:endParaRPr lang="zh-TW" altLang="en-US" sz="1800" dirty="0"/>
          </a:p>
          <a:p>
            <a:r>
              <a:rPr lang="en-US" altLang="zh-TW" sz="1800" dirty="0"/>
              <a:t>Exploiting other kind of labels:</a:t>
            </a:r>
          </a:p>
          <a:p>
            <a:pPr lvl="1"/>
            <a:r>
              <a:rPr lang="en-US" altLang="zh-TW" sz="1800" dirty="0"/>
              <a:t>Huang, Po-Sen, et al. "Learning deep structured semantic models for web search using </a:t>
            </a:r>
            <a:r>
              <a:rPr lang="en-US" altLang="zh-TW" sz="1800" dirty="0" err="1"/>
              <a:t>clickthrough</a:t>
            </a:r>
            <a:r>
              <a:rPr lang="en-US" altLang="zh-TW" sz="1800" dirty="0"/>
              <a:t> data." ACM, 2013.</a:t>
            </a:r>
          </a:p>
          <a:p>
            <a:pPr lvl="1"/>
            <a:r>
              <a:rPr lang="en-US" altLang="zh-TW" sz="1800" dirty="0"/>
              <a:t>Shen, </a:t>
            </a:r>
            <a:r>
              <a:rPr lang="en-US" altLang="zh-TW" sz="1800" dirty="0" err="1"/>
              <a:t>Yelong</a:t>
            </a:r>
            <a:r>
              <a:rPr lang="en-US" altLang="zh-TW" sz="1800" dirty="0"/>
              <a:t>, et al. "A latent semantic model with convolutional-pooling structure for information retrieval." ACM, 2014.</a:t>
            </a:r>
          </a:p>
          <a:p>
            <a:pPr lvl="1"/>
            <a:r>
              <a:rPr lang="en-US" altLang="zh-TW" sz="1800" dirty="0" err="1"/>
              <a:t>Socher</a:t>
            </a:r>
            <a:r>
              <a:rPr lang="en-US" altLang="zh-TW" sz="1800" dirty="0"/>
              <a:t>, Richard, et al. "Recursive deep models for semantic compositionality over a sentiment treebank." EMNLP, 2013.</a:t>
            </a:r>
            <a:endParaRPr lang="zh-TW" altLang="en-US" sz="1800" dirty="0"/>
          </a:p>
          <a:p>
            <a:pPr lvl="1"/>
            <a:r>
              <a:rPr lang="en-US" altLang="zh-TW" sz="1800" dirty="0"/>
              <a:t>Tai, Kai Sheng, Richard </a:t>
            </a:r>
            <a:r>
              <a:rPr lang="en-US" altLang="zh-TW" sz="1800" dirty="0" err="1"/>
              <a:t>Socher</a:t>
            </a:r>
            <a:r>
              <a:rPr lang="en-US" altLang="zh-TW" sz="1800" dirty="0"/>
              <a:t>, and Christopher D. Manning. "Improved semantic representations from tree-structured long short-term memory networks." 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 preprint, 2015.</a:t>
            </a:r>
            <a:endParaRPr lang="zh-TW" altLang="en-US" sz="1800" dirty="0"/>
          </a:p>
          <a:p>
            <a:endParaRPr lang="en-US" altLang="zh-TW" sz="1800" dirty="0"/>
          </a:p>
          <a:p>
            <a:pPr lvl="1"/>
            <a:endParaRPr lang="en-US" altLang="zh-TW" sz="1800" dirty="0"/>
          </a:p>
          <a:p>
            <a:pPr lvl="1"/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97629954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Audio Word to Vector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824610" y="2675481"/>
            <a:ext cx="3747390" cy="2971989"/>
            <a:chOff x="-766155" y="2749644"/>
            <a:chExt cx="3010697" cy="249927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839348" y="2863118"/>
              <a:ext cx="1405194" cy="2385797"/>
            </a:xfrm>
            <a:prstGeom prst="rect">
              <a:avLst/>
            </a:prstGeom>
          </p:spPr>
        </p:pic>
        <p:pic>
          <p:nvPicPr>
            <p:cNvPr id="6" name="Picture 2" descr="http://www.macupdate.com/images/icons256/5004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6155" y="2749644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矩形 6"/>
          <p:cNvSpPr/>
          <p:nvPr/>
        </p:nvSpPr>
        <p:spPr>
          <a:xfrm>
            <a:off x="4759861" y="3720614"/>
            <a:ext cx="4012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229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</a:rPr>
              <a:t>Machine listens to lots of audio book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52065" y="6311899"/>
            <a:ext cx="2429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8229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</a:rPr>
              <a:t>[Chung, </a:t>
            </a:r>
            <a:r>
              <a:rPr kumimoji="0" lang="en-US" altLang="zh-TW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</a:rPr>
              <a:t>Interspeech</a:t>
            </a: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</a:rPr>
              <a:t> 16)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59861" y="2516541"/>
            <a:ext cx="4012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229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</a:rPr>
              <a:t>Machine does not have any prior knowledge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72389" y="4924687"/>
            <a:ext cx="21818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229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</a:rPr>
              <a:t>Like an infant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938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Audio Word to Vector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Dimension reduction for a sequence with variable length</a:t>
            </a:r>
            <a:endParaRPr lang="zh-TW" altLang="en-US" sz="24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547" y="6046961"/>
            <a:ext cx="2320456" cy="45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5636303" y="3043893"/>
            <a:ext cx="1858898" cy="931659"/>
            <a:chOff x="4005606" y="5533027"/>
            <a:chExt cx="1858898" cy="93165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606" y="5533027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204" y="5535999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60422" y="5533251"/>
              <a:ext cx="749266" cy="92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群組 9"/>
          <p:cNvGrpSpPr/>
          <p:nvPr/>
        </p:nvGrpSpPr>
        <p:grpSpPr>
          <a:xfrm>
            <a:off x="1850760" y="5632812"/>
            <a:ext cx="2396688" cy="795502"/>
            <a:chOff x="3989598" y="4196335"/>
            <a:chExt cx="2396688" cy="795502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598" y="4298821"/>
              <a:ext cx="2396688" cy="631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942" y="4196335"/>
              <a:ext cx="1044361" cy="795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群組 12"/>
          <p:cNvGrpSpPr/>
          <p:nvPr/>
        </p:nvGrpSpPr>
        <p:grpSpPr>
          <a:xfrm>
            <a:off x="726563" y="3625865"/>
            <a:ext cx="1907241" cy="565991"/>
            <a:chOff x="1171225" y="2874547"/>
            <a:chExt cx="1907241" cy="565991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591" y="2913092"/>
              <a:ext cx="1285875" cy="497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225" y="2874547"/>
              <a:ext cx="1285875" cy="56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1487497" y="2932368"/>
            <a:ext cx="1917741" cy="616651"/>
            <a:chOff x="2087865" y="2213391"/>
            <a:chExt cx="1917741" cy="616651"/>
          </a:xfrm>
        </p:grpSpPr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865" y="2213391"/>
              <a:ext cx="1285875" cy="61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731" y="2224755"/>
              <a:ext cx="1285875" cy="56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群組 18"/>
          <p:cNvGrpSpPr/>
          <p:nvPr/>
        </p:nvGrpSpPr>
        <p:grpSpPr>
          <a:xfrm>
            <a:off x="332550" y="4614084"/>
            <a:ext cx="2070821" cy="572460"/>
            <a:chOff x="659982" y="3784532"/>
            <a:chExt cx="2070821" cy="572460"/>
          </a:xfrm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928" y="3791001"/>
              <a:ext cx="1285875" cy="56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82" y="3784532"/>
              <a:ext cx="1285875" cy="56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群組 21"/>
          <p:cNvGrpSpPr/>
          <p:nvPr/>
        </p:nvGrpSpPr>
        <p:grpSpPr>
          <a:xfrm>
            <a:off x="6426322" y="3873695"/>
            <a:ext cx="1858898" cy="931659"/>
            <a:chOff x="4005606" y="5533027"/>
            <a:chExt cx="1858898" cy="931659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606" y="5533027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204" y="5535999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04529" y="5533251"/>
              <a:ext cx="749266" cy="92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群組 25"/>
          <p:cNvGrpSpPr/>
          <p:nvPr/>
        </p:nvGrpSpPr>
        <p:grpSpPr>
          <a:xfrm>
            <a:off x="6995849" y="4709282"/>
            <a:ext cx="1757324" cy="929291"/>
            <a:chOff x="4005606" y="5533027"/>
            <a:chExt cx="1757324" cy="929291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606" y="5533027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630" y="5533631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60422" y="5533251"/>
              <a:ext cx="749266" cy="92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0" name="直線單箭頭接點 29"/>
          <p:cNvCxnSpPr/>
          <p:nvPr/>
        </p:nvCxnSpPr>
        <p:spPr>
          <a:xfrm>
            <a:off x="1530185" y="5783820"/>
            <a:ext cx="5410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 flipV="1">
            <a:off x="2645914" y="2759825"/>
            <a:ext cx="0" cy="3394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橢圓 31"/>
          <p:cNvSpPr/>
          <p:nvPr/>
        </p:nvSpPr>
        <p:spPr>
          <a:xfrm>
            <a:off x="5349205" y="4062756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5509512" y="4609539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5685683" y="4270735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3972832" y="3837973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/>
          <p:cNvSpPr/>
          <p:nvPr/>
        </p:nvSpPr>
        <p:spPr>
          <a:xfrm>
            <a:off x="5229030" y="4944950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/>
          <p:cNvSpPr/>
          <p:nvPr/>
        </p:nvSpPr>
        <p:spPr>
          <a:xfrm>
            <a:off x="4808234" y="4944950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3283127" y="4057248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3503980" y="4440247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單箭頭接點 40"/>
          <p:cNvCxnSpPr/>
          <p:nvPr/>
        </p:nvCxnSpPr>
        <p:spPr>
          <a:xfrm flipV="1">
            <a:off x="3195953" y="5102782"/>
            <a:ext cx="1570213" cy="9130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>
            <a:endCxn id="36" idx="4"/>
          </p:cNvCxnSpPr>
          <p:nvPr/>
        </p:nvCxnSpPr>
        <p:spPr>
          <a:xfrm flipV="1">
            <a:off x="5096839" y="5079558"/>
            <a:ext cx="199495" cy="11434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>
            <a:endCxn id="33" idx="6"/>
          </p:cNvCxnSpPr>
          <p:nvPr/>
        </p:nvCxnSpPr>
        <p:spPr>
          <a:xfrm flipH="1" flipV="1">
            <a:off x="5644120" y="4676843"/>
            <a:ext cx="1217521" cy="4859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>
            <a:stCxn id="23" idx="1"/>
          </p:cNvCxnSpPr>
          <p:nvPr/>
        </p:nvCxnSpPr>
        <p:spPr>
          <a:xfrm flipH="1">
            <a:off x="5877413" y="4338039"/>
            <a:ext cx="548909" cy="190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/>
          <p:nvPr/>
        </p:nvCxnSpPr>
        <p:spPr>
          <a:xfrm flipH="1">
            <a:off x="5483814" y="3701080"/>
            <a:ext cx="309031" cy="353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endCxn id="35" idx="2"/>
          </p:cNvCxnSpPr>
          <p:nvPr/>
        </p:nvCxnSpPr>
        <p:spPr>
          <a:xfrm>
            <a:off x="3113541" y="3411867"/>
            <a:ext cx="859291" cy="4934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>
            <a:off x="2147641" y="4006576"/>
            <a:ext cx="1045803" cy="155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>
            <a:endCxn id="39" idx="4"/>
          </p:cNvCxnSpPr>
          <p:nvPr/>
        </p:nvCxnSpPr>
        <p:spPr>
          <a:xfrm flipV="1">
            <a:off x="2458539" y="4574855"/>
            <a:ext cx="1112745" cy="2991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/>
        </p:nvSpPr>
        <p:spPr>
          <a:xfrm>
            <a:off x="2529594" y="6192203"/>
            <a:ext cx="1077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ever</a:t>
            </a:r>
            <a:endParaRPr lang="zh-TW" altLang="en-US" sz="24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4611944" y="6271290"/>
            <a:ext cx="1077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ever</a:t>
            </a:r>
            <a:endParaRPr lang="zh-TW" altLang="en-US" sz="2400" dirty="0"/>
          </a:p>
        </p:txBody>
      </p:sp>
      <p:sp>
        <p:nvSpPr>
          <p:cNvPr id="53" name="文字方塊 52"/>
          <p:cNvSpPr txBox="1"/>
          <p:nvPr/>
        </p:nvSpPr>
        <p:spPr>
          <a:xfrm>
            <a:off x="7208067" y="2822919"/>
            <a:ext cx="1077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never</a:t>
            </a:r>
            <a:endParaRPr lang="zh-TW" altLang="en-US" sz="2400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7814064" y="3641713"/>
            <a:ext cx="1077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never</a:t>
            </a:r>
            <a:endParaRPr lang="zh-TW" altLang="en-US" sz="2400" dirty="0"/>
          </a:p>
        </p:txBody>
      </p:sp>
      <p:sp>
        <p:nvSpPr>
          <p:cNvPr id="57" name="文字方塊 56"/>
          <p:cNvSpPr txBox="1"/>
          <p:nvPr/>
        </p:nvSpPr>
        <p:spPr>
          <a:xfrm>
            <a:off x="8066847" y="4458169"/>
            <a:ext cx="1077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never</a:t>
            </a:r>
            <a:endParaRPr lang="zh-TW" altLang="en-US" sz="2400" dirty="0"/>
          </a:p>
        </p:txBody>
      </p:sp>
      <p:sp>
        <p:nvSpPr>
          <p:cNvPr id="58" name="文字方塊 57"/>
          <p:cNvSpPr txBox="1"/>
          <p:nvPr/>
        </p:nvSpPr>
        <p:spPr>
          <a:xfrm>
            <a:off x="606312" y="2569088"/>
            <a:ext cx="1424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dog</a:t>
            </a:r>
            <a:endParaRPr lang="zh-TW" altLang="en-US" sz="2400" dirty="0"/>
          </a:p>
        </p:txBody>
      </p:sp>
      <p:sp>
        <p:nvSpPr>
          <p:cNvPr id="59" name="文字方塊 58"/>
          <p:cNvSpPr txBox="1"/>
          <p:nvPr/>
        </p:nvSpPr>
        <p:spPr>
          <a:xfrm>
            <a:off x="193780" y="3259206"/>
            <a:ext cx="1424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dog</a:t>
            </a:r>
            <a:endParaRPr lang="zh-TW" altLang="en-US" sz="2400" dirty="0"/>
          </a:p>
        </p:txBody>
      </p:sp>
      <p:sp>
        <p:nvSpPr>
          <p:cNvPr id="60" name="文字方塊 59"/>
          <p:cNvSpPr txBox="1"/>
          <p:nvPr/>
        </p:nvSpPr>
        <p:spPr>
          <a:xfrm>
            <a:off x="36915" y="4287117"/>
            <a:ext cx="1424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dogs</a:t>
            </a:r>
            <a:endParaRPr lang="zh-TW" altLang="en-US" sz="2400" dirty="0"/>
          </a:p>
        </p:txBody>
      </p:sp>
      <p:sp>
        <p:nvSpPr>
          <p:cNvPr id="61" name="向右箭號 81"/>
          <p:cNvSpPr/>
          <p:nvPr/>
        </p:nvSpPr>
        <p:spPr>
          <a:xfrm>
            <a:off x="5296334" y="2284701"/>
            <a:ext cx="920538" cy="39760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文字方塊 61"/>
          <p:cNvSpPr txBox="1"/>
          <p:nvPr/>
        </p:nvSpPr>
        <p:spPr>
          <a:xfrm>
            <a:off x="6191119" y="2249786"/>
            <a:ext cx="296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Fixed-length vector</a:t>
            </a:r>
            <a:endParaRPr lang="zh-TW" altLang="en-US" sz="2400" dirty="0"/>
          </a:p>
        </p:txBody>
      </p:sp>
      <p:sp>
        <p:nvSpPr>
          <p:cNvPr id="40" name="矩形 39"/>
          <p:cNvSpPr/>
          <p:nvPr/>
        </p:nvSpPr>
        <p:spPr>
          <a:xfrm>
            <a:off x="1530185" y="2221314"/>
            <a:ext cx="3802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audio segments (word-level) </a:t>
            </a:r>
            <a:endParaRPr lang="zh-TW" altLang="en-US" sz="2400" dirty="0"/>
          </a:p>
        </p:txBody>
      </p:sp>
      <p:sp>
        <p:nvSpPr>
          <p:cNvPr id="42" name="矩形 41"/>
          <p:cNvSpPr/>
          <p:nvPr/>
        </p:nvSpPr>
        <p:spPr>
          <a:xfrm>
            <a:off x="2270995" y="3831884"/>
            <a:ext cx="4661278" cy="147732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dirty="0"/>
              <a:t>Yu-An Chung, Chao-Chung Wu, Chia-Hao Shen, </a:t>
            </a:r>
          </a:p>
          <a:p>
            <a:pPr>
              <a:spcBef>
                <a:spcPct val="0"/>
              </a:spcBef>
            </a:pPr>
            <a:r>
              <a:rPr lang="en-US" altLang="zh-TW" dirty="0"/>
              <a:t>Hung-Yi Lee, Lin-Shan Lee, Audio Word2Vec: Unsupervised Learning of Audio Segment Representations using Sequence-to-sequence Autoencoder, </a:t>
            </a:r>
            <a:r>
              <a:rPr lang="en-US" altLang="zh-TW" dirty="0" err="1"/>
              <a:t>Interspeech</a:t>
            </a:r>
            <a:r>
              <a:rPr lang="en-US" altLang="zh-TW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16083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/>
      <p:bldP spid="53" grpId="0"/>
      <p:bldP spid="55" grpId="0"/>
      <p:bldP spid="57" grpId="0"/>
      <p:bldP spid="58" grpId="0"/>
      <p:bldP spid="59" grpId="0"/>
      <p:bldP spid="60" grpId="0"/>
      <p:bldP spid="61" grpId="0" animBg="1"/>
      <p:bldP spid="62" grpId="0"/>
      <p:bldP spid="40" grpId="0"/>
      <p:bldP spid="42" grpId="0" animBg="1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Sequence-to-sequence </a:t>
            </a:r>
            <a:br>
              <a:rPr lang="en-US" altLang="zh-TW" dirty="0"/>
            </a:br>
            <a:r>
              <a:rPr lang="en-US" altLang="zh-TW" dirty="0"/>
              <a:t>Auto-encoder</a:t>
            </a:r>
            <a:endParaRPr lang="zh-TW" altLang="en-US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4097586" y="6220797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 segment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文字方塊 100"/>
          <p:cNvSpPr txBox="1"/>
          <p:nvPr/>
        </p:nvSpPr>
        <p:spPr>
          <a:xfrm>
            <a:off x="4070540" y="5649115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acoustic features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文字方塊 101"/>
          <p:cNvSpPr txBox="1"/>
          <p:nvPr/>
        </p:nvSpPr>
        <p:spPr>
          <a:xfrm>
            <a:off x="4922117" y="3097648"/>
            <a:ext cx="343580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values in the memory represent the whole audio segment 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4" name="直線單箭頭接點 103"/>
          <p:cNvCxnSpPr>
            <a:stCxn id="102" idx="1"/>
          </p:cNvCxnSpPr>
          <p:nvPr/>
        </p:nvCxnSpPr>
        <p:spPr>
          <a:xfrm flipH="1">
            <a:off x="4112965" y="3697813"/>
            <a:ext cx="809152" cy="3126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855793" y="6030375"/>
            <a:ext cx="3279729" cy="680810"/>
            <a:chOff x="4005606" y="5533027"/>
            <a:chExt cx="1757324" cy="929291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606" y="5533027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630" y="5533631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60422" y="5533251"/>
              <a:ext cx="749266" cy="92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群組 2"/>
          <p:cNvGrpSpPr/>
          <p:nvPr/>
        </p:nvGrpSpPr>
        <p:grpSpPr>
          <a:xfrm>
            <a:off x="919612" y="4010474"/>
            <a:ext cx="3200563" cy="1353207"/>
            <a:chOff x="919612" y="4010474"/>
            <a:chExt cx="3200563" cy="1353207"/>
          </a:xfrm>
        </p:grpSpPr>
        <p:sp>
          <p:nvSpPr>
            <p:cNvPr id="34" name="矩形 33"/>
            <p:cNvSpPr/>
            <p:nvPr/>
          </p:nvSpPr>
          <p:spPr>
            <a:xfrm>
              <a:off x="919612" y="4015212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5" name="矩形 34"/>
            <p:cNvSpPr/>
            <p:nvPr/>
          </p:nvSpPr>
          <p:spPr>
            <a:xfrm>
              <a:off x="1853136" y="4015212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36" name="直線單箭頭接點 35"/>
            <p:cNvCxnSpPr/>
            <p:nvPr/>
          </p:nvCxnSpPr>
          <p:spPr>
            <a:xfrm flipV="1">
              <a:off x="1133986" y="4733681"/>
              <a:ext cx="0" cy="630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/>
            <p:cNvCxnSpPr/>
            <p:nvPr/>
          </p:nvCxnSpPr>
          <p:spPr>
            <a:xfrm>
              <a:off x="1381278" y="4342079"/>
              <a:ext cx="478958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/>
            <p:nvPr/>
          </p:nvCxnSpPr>
          <p:spPr>
            <a:xfrm flipV="1">
              <a:off x="2083121" y="4733604"/>
              <a:ext cx="0" cy="630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/>
            <p:nvPr/>
          </p:nvCxnSpPr>
          <p:spPr>
            <a:xfrm flipV="1">
              <a:off x="2963214" y="4733604"/>
              <a:ext cx="0" cy="630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/>
            <p:cNvCxnSpPr/>
            <p:nvPr/>
          </p:nvCxnSpPr>
          <p:spPr>
            <a:xfrm flipV="1">
              <a:off x="3870852" y="4733604"/>
              <a:ext cx="0" cy="630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/>
            <p:cNvSpPr/>
            <p:nvPr/>
          </p:nvSpPr>
          <p:spPr>
            <a:xfrm>
              <a:off x="2753191" y="4010474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54" name="直線單箭頭接點 53"/>
            <p:cNvCxnSpPr/>
            <p:nvPr/>
          </p:nvCxnSpPr>
          <p:spPr>
            <a:xfrm>
              <a:off x="2327553" y="4342079"/>
              <a:ext cx="425638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 61"/>
            <p:cNvSpPr/>
            <p:nvPr/>
          </p:nvSpPr>
          <p:spPr>
            <a:xfrm>
              <a:off x="3655022" y="4039172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64" name="直線單箭頭接點 63"/>
            <p:cNvCxnSpPr/>
            <p:nvPr/>
          </p:nvCxnSpPr>
          <p:spPr>
            <a:xfrm>
              <a:off x="3212385" y="4325613"/>
              <a:ext cx="442637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文字方塊 64"/>
          <p:cNvSpPr txBox="1"/>
          <p:nvPr/>
        </p:nvSpPr>
        <p:spPr>
          <a:xfrm rot="5400000">
            <a:off x="686922" y="5629064"/>
            <a:ext cx="900000" cy="443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66" name="文字方塊 65"/>
          <p:cNvSpPr txBox="1"/>
          <p:nvPr/>
        </p:nvSpPr>
        <p:spPr>
          <a:xfrm rot="5400000">
            <a:off x="1587936" y="5629064"/>
            <a:ext cx="900000" cy="443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67" name="文字方塊 66"/>
          <p:cNvSpPr txBox="1"/>
          <p:nvPr/>
        </p:nvSpPr>
        <p:spPr>
          <a:xfrm rot="5400000">
            <a:off x="2488950" y="5629064"/>
            <a:ext cx="900000" cy="443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 rot="5400000">
            <a:off x="3389965" y="5629064"/>
            <a:ext cx="900000" cy="443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737683" y="3725947"/>
            <a:ext cx="3547793" cy="140196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文字方塊 70"/>
          <p:cNvSpPr txBox="1"/>
          <p:nvPr/>
        </p:nvSpPr>
        <p:spPr>
          <a:xfrm>
            <a:off x="902679" y="5619759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-25000" dirty="0"/>
              <a:t>1</a:t>
            </a:r>
            <a:endParaRPr lang="zh-TW" altLang="en-US" sz="2400" baseline="-25000" dirty="0"/>
          </a:p>
        </p:txBody>
      </p:sp>
      <p:sp>
        <p:nvSpPr>
          <p:cNvPr id="72" name="文字方塊 71"/>
          <p:cNvSpPr txBox="1"/>
          <p:nvPr/>
        </p:nvSpPr>
        <p:spPr>
          <a:xfrm>
            <a:off x="1796932" y="5609533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-25000" dirty="0"/>
              <a:t>2</a:t>
            </a:r>
            <a:endParaRPr lang="zh-TW" altLang="en-US" sz="2400" baseline="-25000" dirty="0"/>
          </a:p>
        </p:txBody>
      </p:sp>
      <p:sp>
        <p:nvSpPr>
          <p:cNvPr id="73" name="文字方塊 72"/>
          <p:cNvSpPr txBox="1"/>
          <p:nvPr/>
        </p:nvSpPr>
        <p:spPr>
          <a:xfrm>
            <a:off x="2660082" y="5625840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-25000" dirty="0"/>
              <a:t>3</a:t>
            </a:r>
            <a:endParaRPr lang="zh-TW" altLang="en-US" sz="2400" baseline="-25000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3582344" y="5619759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-25000" dirty="0"/>
              <a:t>4</a:t>
            </a:r>
            <a:endParaRPr lang="zh-TW" altLang="en-US" sz="2400" baseline="-25000" dirty="0"/>
          </a:p>
        </p:txBody>
      </p:sp>
      <p:sp>
        <p:nvSpPr>
          <p:cNvPr id="75" name="文字方塊 74"/>
          <p:cNvSpPr txBox="1"/>
          <p:nvPr/>
        </p:nvSpPr>
        <p:spPr>
          <a:xfrm>
            <a:off x="1388894" y="3174873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RNN Encoder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群組 76"/>
          <p:cNvGrpSpPr/>
          <p:nvPr/>
        </p:nvGrpSpPr>
        <p:grpSpPr>
          <a:xfrm>
            <a:off x="1830677" y="1731197"/>
            <a:ext cx="2015136" cy="960747"/>
            <a:chOff x="4005606" y="5533027"/>
            <a:chExt cx="1757324" cy="929291"/>
          </a:xfrm>
        </p:grpSpPr>
        <p:pic>
          <p:nvPicPr>
            <p:cNvPr id="78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606" y="5533027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630" y="5533631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60422" y="5533251"/>
              <a:ext cx="749266" cy="92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" name="圖片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567" y="1615198"/>
            <a:ext cx="308442" cy="1143363"/>
          </a:xfrm>
          <a:prstGeom prst="rect">
            <a:avLst/>
          </a:prstGeom>
        </p:spPr>
      </p:pic>
      <p:sp>
        <p:nvSpPr>
          <p:cNvPr id="82" name="向右箭號 81"/>
          <p:cNvSpPr/>
          <p:nvPr/>
        </p:nvSpPr>
        <p:spPr>
          <a:xfrm>
            <a:off x="4036123" y="2068801"/>
            <a:ext cx="2116327" cy="23491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647635" y="4066616"/>
            <a:ext cx="487887" cy="63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文字方塊 82"/>
          <p:cNvSpPr txBox="1"/>
          <p:nvPr/>
        </p:nvSpPr>
        <p:spPr>
          <a:xfrm>
            <a:off x="1897511" y="243097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 segment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文字方塊 83"/>
          <p:cNvSpPr txBox="1"/>
          <p:nvPr/>
        </p:nvSpPr>
        <p:spPr>
          <a:xfrm>
            <a:off x="6700009" y="1949797"/>
            <a:ext cx="1116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027812" y="4310594"/>
            <a:ext cx="329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The vector we want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4976299" y="3463027"/>
            <a:ext cx="316559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4689348" y="4979854"/>
            <a:ext cx="412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How to train RNN Encoder?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101" grpId="0"/>
      <p:bldP spid="102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/>
      <p:bldP spid="72" grpId="0"/>
      <p:bldP spid="73" grpId="0"/>
      <p:bldP spid="74" grpId="0"/>
      <p:bldP spid="75" grpId="0"/>
      <p:bldP spid="8" grpId="0" animBg="1"/>
      <p:bldP spid="14" grpId="0"/>
      <p:bldP spid="21" grpId="0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Sequence-to-sequence </a:t>
            </a:r>
            <a:br>
              <a:rPr lang="en-US" altLang="zh-TW" dirty="0"/>
            </a:br>
            <a:r>
              <a:rPr lang="en-US" altLang="zh-TW" dirty="0"/>
              <a:t>Auto-encoder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919612" y="4015212"/>
            <a:ext cx="461666" cy="6058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853136" y="4015212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9" name="直線單箭頭接點 18"/>
          <p:cNvCxnSpPr/>
          <p:nvPr/>
        </p:nvCxnSpPr>
        <p:spPr>
          <a:xfrm flipV="1">
            <a:off x="1133986" y="4733681"/>
            <a:ext cx="0" cy="630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>
            <a:off x="1381278" y="4342079"/>
            <a:ext cx="47895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群組 43"/>
          <p:cNvGrpSpPr/>
          <p:nvPr/>
        </p:nvGrpSpPr>
        <p:grpSpPr>
          <a:xfrm>
            <a:off x="855793" y="6030375"/>
            <a:ext cx="3279729" cy="680810"/>
            <a:chOff x="4005606" y="5533027"/>
            <a:chExt cx="1757324" cy="929291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606" y="5533027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630" y="5533631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60422" y="5533251"/>
              <a:ext cx="749266" cy="92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5" name="直線單箭頭接點 54"/>
          <p:cNvCxnSpPr/>
          <p:nvPr/>
        </p:nvCxnSpPr>
        <p:spPr>
          <a:xfrm flipV="1">
            <a:off x="2083121" y="4733604"/>
            <a:ext cx="0" cy="630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 flipV="1">
            <a:off x="2963214" y="4733604"/>
            <a:ext cx="0" cy="630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 flipV="1">
            <a:off x="3870852" y="4733604"/>
            <a:ext cx="0" cy="630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2753191" y="4010474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59" name="直線單箭頭接點 58"/>
          <p:cNvCxnSpPr/>
          <p:nvPr/>
        </p:nvCxnSpPr>
        <p:spPr>
          <a:xfrm>
            <a:off x="2327553" y="4342079"/>
            <a:ext cx="42563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/>
          <p:cNvSpPr/>
          <p:nvPr/>
        </p:nvSpPr>
        <p:spPr>
          <a:xfrm>
            <a:off x="3655022" y="4039172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61" name="直線單箭頭接點 60"/>
          <p:cNvCxnSpPr/>
          <p:nvPr/>
        </p:nvCxnSpPr>
        <p:spPr>
          <a:xfrm>
            <a:off x="3212385" y="4325613"/>
            <a:ext cx="442637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 rot="5400000">
            <a:off x="686922" y="5629064"/>
            <a:ext cx="900000" cy="443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9" name="文字方塊 48"/>
          <p:cNvSpPr txBox="1"/>
          <p:nvPr/>
        </p:nvSpPr>
        <p:spPr>
          <a:xfrm rot="5400000">
            <a:off x="1587936" y="5629064"/>
            <a:ext cx="900000" cy="443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 rot="5400000">
            <a:off x="2488950" y="5629064"/>
            <a:ext cx="900000" cy="443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51" name="文字方塊 50"/>
          <p:cNvSpPr txBox="1"/>
          <p:nvPr/>
        </p:nvSpPr>
        <p:spPr>
          <a:xfrm rot="5400000">
            <a:off x="3389965" y="5629064"/>
            <a:ext cx="900000" cy="443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7683" y="3725947"/>
            <a:ext cx="3547793" cy="140196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5093271" y="4039172"/>
            <a:ext cx="465153" cy="605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6055682" y="4039172"/>
            <a:ext cx="465153" cy="605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7018093" y="4039172"/>
            <a:ext cx="465153" cy="605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40" name="直線單箭頭接點 39"/>
          <p:cNvCxnSpPr/>
          <p:nvPr/>
        </p:nvCxnSpPr>
        <p:spPr>
          <a:xfrm flipV="1">
            <a:off x="5364088" y="3408197"/>
            <a:ext cx="0" cy="63045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 flipV="1">
            <a:off x="6274787" y="3385584"/>
            <a:ext cx="0" cy="630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/>
          <p:nvPr/>
        </p:nvCxnSpPr>
        <p:spPr>
          <a:xfrm flipV="1">
            <a:off x="7263595" y="3403600"/>
            <a:ext cx="0" cy="630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>
            <a:stCxn id="60" idx="3"/>
          </p:cNvCxnSpPr>
          <p:nvPr/>
        </p:nvCxnSpPr>
        <p:spPr>
          <a:xfrm flipV="1">
            <a:off x="4120175" y="4340919"/>
            <a:ext cx="931440" cy="11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>
            <a:off x="5569369" y="4331163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>
            <a:off x="6519783" y="4333938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>
            <a:off x="8009074" y="4039172"/>
            <a:ext cx="465153" cy="6058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70" name="直線單箭頭接點 69"/>
          <p:cNvCxnSpPr/>
          <p:nvPr/>
        </p:nvCxnSpPr>
        <p:spPr>
          <a:xfrm flipV="1">
            <a:off x="8233815" y="3436483"/>
            <a:ext cx="0" cy="630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/>
          <p:nvPr/>
        </p:nvCxnSpPr>
        <p:spPr>
          <a:xfrm>
            <a:off x="7510764" y="4333938"/>
            <a:ext cx="47895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手繪多邊形 72"/>
          <p:cNvSpPr/>
          <p:nvPr/>
        </p:nvSpPr>
        <p:spPr>
          <a:xfrm>
            <a:off x="5549265" y="3329783"/>
            <a:ext cx="742950" cy="1646872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手繪多邊形 73"/>
          <p:cNvSpPr/>
          <p:nvPr/>
        </p:nvSpPr>
        <p:spPr>
          <a:xfrm>
            <a:off x="6520645" y="3348821"/>
            <a:ext cx="742950" cy="1634959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手繪多邊形 74"/>
          <p:cNvSpPr/>
          <p:nvPr/>
        </p:nvSpPr>
        <p:spPr>
          <a:xfrm>
            <a:off x="7492111" y="3306441"/>
            <a:ext cx="742950" cy="1670214"/>
          </a:xfrm>
          <a:custGeom>
            <a:avLst/>
            <a:gdLst>
              <a:gd name="connsiteX0" fmla="*/ 0 w 742950"/>
              <a:gd name="connsiteY0" fmla="*/ 0 h 1853860"/>
              <a:gd name="connsiteX1" fmla="*/ 247650 w 742950"/>
              <a:gd name="connsiteY1" fmla="*/ 438150 h 1853860"/>
              <a:gd name="connsiteX2" fmla="*/ 285750 w 742950"/>
              <a:gd name="connsiteY2" fmla="*/ 1638300 h 1853860"/>
              <a:gd name="connsiteX3" fmla="*/ 552450 w 742950"/>
              <a:gd name="connsiteY3" fmla="*/ 1828800 h 1853860"/>
              <a:gd name="connsiteX4" fmla="*/ 742950 w 742950"/>
              <a:gd name="connsiteY4" fmla="*/ 1333500 h 185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1853860">
                <a:moveTo>
                  <a:pt x="0" y="0"/>
                </a:moveTo>
                <a:cubicBezTo>
                  <a:pt x="100012" y="82550"/>
                  <a:pt x="200025" y="165100"/>
                  <a:pt x="247650" y="438150"/>
                </a:cubicBezTo>
                <a:cubicBezTo>
                  <a:pt x="295275" y="711200"/>
                  <a:pt x="234950" y="1406525"/>
                  <a:pt x="285750" y="1638300"/>
                </a:cubicBezTo>
                <a:cubicBezTo>
                  <a:pt x="336550" y="1870075"/>
                  <a:pt x="476250" y="1879600"/>
                  <a:pt x="552450" y="1828800"/>
                </a:cubicBezTo>
                <a:cubicBezTo>
                  <a:pt x="628650" y="1778000"/>
                  <a:pt x="685800" y="1555750"/>
                  <a:pt x="742950" y="133350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文字方塊 76"/>
          <p:cNvSpPr txBox="1"/>
          <p:nvPr/>
        </p:nvSpPr>
        <p:spPr>
          <a:xfrm rot="5400000">
            <a:off x="4910707" y="1635864"/>
            <a:ext cx="900000" cy="443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78" name="文字方塊 77"/>
          <p:cNvSpPr txBox="1"/>
          <p:nvPr/>
        </p:nvSpPr>
        <p:spPr>
          <a:xfrm rot="5400000">
            <a:off x="5848237" y="1635863"/>
            <a:ext cx="900000" cy="443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79" name="文字方塊 78"/>
          <p:cNvSpPr txBox="1"/>
          <p:nvPr/>
        </p:nvSpPr>
        <p:spPr>
          <a:xfrm rot="5400000">
            <a:off x="6792848" y="1627890"/>
            <a:ext cx="900000" cy="443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80" name="文字方塊 79"/>
          <p:cNvSpPr txBox="1"/>
          <p:nvPr/>
        </p:nvSpPr>
        <p:spPr>
          <a:xfrm rot="5400000">
            <a:off x="7758415" y="1597368"/>
            <a:ext cx="900000" cy="4430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81" name="文字方塊 80"/>
          <p:cNvSpPr txBox="1"/>
          <p:nvPr/>
        </p:nvSpPr>
        <p:spPr>
          <a:xfrm rot="5400000">
            <a:off x="4892619" y="2736668"/>
            <a:ext cx="900000" cy="4430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82" name="文字方塊 81"/>
          <p:cNvSpPr txBox="1"/>
          <p:nvPr/>
        </p:nvSpPr>
        <p:spPr>
          <a:xfrm rot="5400000">
            <a:off x="5824787" y="2722153"/>
            <a:ext cx="900000" cy="4430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83" name="文字方塊 82"/>
          <p:cNvSpPr txBox="1"/>
          <p:nvPr/>
        </p:nvSpPr>
        <p:spPr>
          <a:xfrm rot="5400000">
            <a:off x="6811939" y="2743793"/>
            <a:ext cx="900000" cy="4430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84" name="文字方塊 83"/>
          <p:cNvSpPr txBox="1"/>
          <p:nvPr/>
        </p:nvSpPr>
        <p:spPr>
          <a:xfrm rot="5400000">
            <a:off x="7762226" y="2722153"/>
            <a:ext cx="900000" cy="4430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4821553" y="3732793"/>
            <a:ext cx="3944495" cy="142186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文字方塊 85"/>
          <p:cNvSpPr txBox="1"/>
          <p:nvPr/>
        </p:nvSpPr>
        <p:spPr>
          <a:xfrm>
            <a:off x="6409026" y="519703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RNN Decoder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上-下雙向箭號 7"/>
          <p:cNvSpPr/>
          <p:nvPr/>
        </p:nvSpPr>
        <p:spPr>
          <a:xfrm>
            <a:off x="5209283" y="2134547"/>
            <a:ext cx="270671" cy="519967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上-下雙向箭號 86"/>
          <p:cNvSpPr/>
          <p:nvPr/>
        </p:nvSpPr>
        <p:spPr>
          <a:xfrm>
            <a:off x="6158959" y="2135871"/>
            <a:ext cx="270671" cy="519967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上-下雙向箭號 87"/>
          <p:cNvSpPr/>
          <p:nvPr/>
        </p:nvSpPr>
        <p:spPr>
          <a:xfrm>
            <a:off x="7135758" y="2109988"/>
            <a:ext cx="270671" cy="519967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上-下雙向箭號 88"/>
          <p:cNvSpPr/>
          <p:nvPr/>
        </p:nvSpPr>
        <p:spPr>
          <a:xfrm>
            <a:off x="8098479" y="2134546"/>
            <a:ext cx="270671" cy="519967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902679" y="5619759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-25000" dirty="0"/>
              <a:t>1</a:t>
            </a:r>
            <a:endParaRPr lang="zh-TW" altLang="en-US" sz="2400" baseline="-25000" dirty="0"/>
          </a:p>
        </p:txBody>
      </p:sp>
      <p:sp>
        <p:nvSpPr>
          <p:cNvPr id="90" name="文字方塊 89"/>
          <p:cNvSpPr txBox="1"/>
          <p:nvPr/>
        </p:nvSpPr>
        <p:spPr>
          <a:xfrm>
            <a:off x="1796932" y="5609533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-25000" dirty="0"/>
              <a:t>2</a:t>
            </a:r>
            <a:endParaRPr lang="zh-TW" altLang="en-US" sz="2400" baseline="-25000" dirty="0"/>
          </a:p>
        </p:txBody>
      </p:sp>
      <p:sp>
        <p:nvSpPr>
          <p:cNvPr id="91" name="文字方塊 90"/>
          <p:cNvSpPr txBox="1"/>
          <p:nvPr/>
        </p:nvSpPr>
        <p:spPr>
          <a:xfrm>
            <a:off x="2660082" y="5625840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-25000" dirty="0"/>
              <a:t>3</a:t>
            </a:r>
            <a:endParaRPr lang="zh-TW" altLang="en-US" sz="2400" baseline="-25000" dirty="0"/>
          </a:p>
        </p:txBody>
      </p:sp>
      <p:sp>
        <p:nvSpPr>
          <p:cNvPr id="92" name="文字方塊 91"/>
          <p:cNvSpPr txBox="1"/>
          <p:nvPr/>
        </p:nvSpPr>
        <p:spPr>
          <a:xfrm>
            <a:off x="3582344" y="5619759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-25000" dirty="0"/>
              <a:t>4</a:t>
            </a:r>
            <a:endParaRPr lang="zh-TW" altLang="en-US" sz="2400" baseline="-25000" dirty="0"/>
          </a:p>
        </p:txBody>
      </p:sp>
      <p:sp>
        <p:nvSpPr>
          <p:cNvPr id="93" name="文字方塊 92"/>
          <p:cNvSpPr txBox="1"/>
          <p:nvPr/>
        </p:nvSpPr>
        <p:spPr>
          <a:xfrm>
            <a:off x="5068524" y="2698973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-25000" dirty="0"/>
              <a:t>1</a:t>
            </a:r>
            <a:endParaRPr lang="zh-TW" altLang="en-US" sz="2400" baseline="-25000" dirty="0"/>
          </a:p>
        </p:txBody>
      </p:sp>
      <p:sp>
        <p:nvSpPr>
          <p:cNvPr id="94" name="文字方塊 93"/>
          <p:cNvSpPr txBox="1"/>
          <p:nvPr/>
        </p:nvSpPr>
        <p:spPr>
          <a:xfrm>
            <a:off x="6016126" y="2675914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-25000" dirty="0"/>
              <a:t>2</a:t>
            </a:r>
            <a:endParaRPr lang="zh-TW" altLang="en-US" sz="2400" baseline="-25000" dirty="0"/>
          </a:p>
        </p:txBody>
      </p:sp>
      <p:sp>
        <p:nvSpPr>
          <p:cNvPr id="95" name="文字方塊 94"/>
          <p:cNvSpPr txBox="1"/>
          <p:nvPr/>
        </p:nvSpPr>
        <p:spPr>
          <a:xfrm>
            <a:off x="7008098" y="2705054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-25000" dirty="0"/>
              <a:t>3</a:t>
            </a:r>
            <a:endParaRPr lang="zh-TW" altLang="en-US" sz="2400" baseline="-25000" dirty="0"/>
          </a:p>
        </p:txBody>
      </p:sp>
      <p:sp>
        <p:nvSpPr>
          <p:cNvPr id="96" name="文字方塊 95"/>
          <p:cNvSpPr txBox="1"/>
          <p:nvPr/>
        </p:nvSpPr>
        <p:spPr>
          <a:xfrm>
            <a:off x="7930360" y="2698973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y</a:t>
            </a:r>
            <a:r>
              <a:rPr lang="en-US" altLang="zh-TW" sz="2400" baseline="-25000" dirty="0"/>
              <a:t>4</a:t>
            </a:r>
            <a:endParaRPr lang="zh-TW" altLang="en-US" sz="2400" baseline="-25000" dirty="0"/>
          </a:p>
        </p:txBody>
      </p:sp>
      <p:sp>
        <p:nvSpPr>
          <p:cNvPr id="97" name="文字方塊 96"/>
          <p:cNvSpPr txBox="1"/>
          <p:nvPr/>
        </p:nvSpPr>
        <p:spPr>
          <a:xfrm>
            <a:off x="5159114" y="1621238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-25000" dirty="0"/>
              <a:t>1</a:t>
            </a:r>
            <a:endParaRPr lang="zh-TW" altLang="en-US" sz="2400" baseline="-25000" dirty="0"/>
          </a:p>
        </p:txBody>
      </p:sp>
      <p:sp>
        <p:nvSpPr>
          <p:cNvPr id="98" name="文字方塊 97"/>
          <p:cNvSpPr txBox="1"/>
          <p:nvPr/>
        </p:nvSpPr>
        <p:spPr>
          <a:xfrm>
            <a:off x="6053367" y="1611012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-25000" dirty="0"/>
              <a:t>2</a:t>
            </a:r>
            <a:endParaRPr lang="zh-TW" altLang="en-US" sz="2400" baseline="-25000" dirty="0"/>
          </a:p>
        </p:txBody>
      </p:sp>
      <p:sp>
        <p:nvSpPr>
          <p:cNvPr id="99" name="文字方塊 98"/>
          <p:cNvSpPr txBox="1"/>
          <p:nvPr/>
        </p:nvSpPr>
        <p:spPr>
          <a:xfrm>
            <a:off x="6985918" y="1652523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-25000" dirty="0"/>
              <a:t>3</a:t>
            </a:r>
            <a:endParaRPr lang="zh-TW" altLang="en-US" sz="2400" baseline="-25000" dirty="0"/>
          </a:p>
        </p:txBody>
      </p:sp>
      <p:sp>
        <p:nvSpPr>
          <p:cNvPr id="100" name="文字方塊 99"/>
          <p:cNvSpPr txBox="1"/>
          <p:nvPr/>
        </p:nvSpPr>
        <p:spPr>
          <a:xfrm>
            <a:off x="7970100" y="1583581"/>
            <a:ext cx="530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r>
              <a:rPr lang="en-US" altLang="zh-TW" sz="2400" baseline="-25000" dirty="0"/>
              <a:t>4</a:t>
            </a:r>
            <a:endParaRPr lang="zh-TW" altLang="en-US" sz="2400" baseline="-25000" dirty="0"/>
          </a:p>
        </p:txBody>
      </p:sp>
      <p:sp>
        <p:nvSpPr>
          <p:cNvPr id="69" name="文字方塊 68"/>
          <p:cNvSpPr txBox="1"/>
          <p:nvPr/>
        </p:nvSpPr>
        <p:spPr>
          <a:xfrm>
            <a:off x="1388894" y="3174873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RNN Encoder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字方塊 75"/>
          <p:cNvSpPr txBox="1"/>
          <p:nvPr/>
        </p:nvSpPr>
        <p:spPr>
          <a:xfrm>
            <a:off x="4097586" y="6220797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 segment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文字方塊 100"/>
          <p:cNvSpPr txBox="1"/>
          <p:nvPr/>
        </p:nvSpPr>
        <p:spPr>
          <a:xfrm>
            <a:off x="4070540" y="5649115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acoustic features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19246" y="1932515"/>
            <a:ext cx="4475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The RNN encoder and decoder are jointly trained.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647635" y="4066616"/>
            <a:ext cx="487887" cy="630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5013003" y="934789"/>
            <a:ext cx="347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 acoustic features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53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68" grpId="0" animBg="1"/>
      <p:bldP spid="73" grpId="0" animBg="1"/>
      <p:bldP spid="74" grpId="0" animBg="1"/>
      <p:bldP spid="75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/>
      <p:bldP spid="8" grpId="0" animBg="1"/>
      <p:bldP spid="87" grpId="0" animBg="1"/>
      <p:bldP spid="88" grpId="0" animBg="1"/>
      <p:bldP spid="89" grpId="0" animBg="1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5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圖片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95" y="2880668"/>
            <a:ext cx="1602442" cy="1592235"/>
          </a:xfrm>
          <a:prstGeom prst="rect">
            <a:avLst/>
          </a:prstGeom>
        </p:spPr>
      </p:pic>
      <p:sp>
        <p:nvSpPr>
          <p:cNvPr id="64" name="文字方塊 63"/>
          <p:cNvSpPr txBox="1"/>
          <p:nvPr/>
        </p:nvSpPr>
        <p:spPr>
          <a:xfrm>
            <a:off x="5837170" y="4824499"/>
            <a:ext cx="1165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Output Layer</a:t>
            </a:r>
            <a:endParaRPr lang="zh-TW" altLang="en-US" sz="2400" b="1" dirty="0"/>
          </a:p>
        </p:txBody>
      </p:sp>
      <p:sp>
        <p:nvSpPr>
          <p:cNvPr id="65" name="文字方塊 64"/>
          <p:cNvSpPr txBox="1"/>
          <p:nvPr/>
        </p:nvSpPr>
        <p:spPr>
          <a:xfrm>
            <a:off x="2883916" y="5172079"/>
            <a:ext cx="206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Hidden Layers</a:t>
            </a:r>
            <a:endParaRPr lang="zh-TW" altLang="en-US" sz="2400" b="1" dirty="0"/>
          </a:p>
        </p:txBody>
      </p:sp>
      <p:sp>
        <p:nvSpPr>
          <p:cNvPr id="66" name="右大括弧 65"/>
          <p:cNvSpPr/>
          <p:nvPr/>
        </p:nvSpPr>
        <p:spPr>
          <a:xfrm rot="5400000">
            <a:off x="3844836" y="3524807"/>
            <a:ext cx="181728" cy="2939290"/>
          </a:xfrm>
          <a:prstGeom prst="rightBrace">
            <a:avLst>
              <a:gd name="adj1" fmla="val 175868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1321462" y="2252513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文字方塊 59"/>
          <p:cNvSpPr txBox="1"/>
          <p:nvPr/>
        </p:nvSpPr>
        <p:spPr>
          <a:xfrm>
            <a:off x="1120750" y="4829478"/>
            <a:ext cx="928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/>
              <a:t>Input Layer</a:t>
            </a:r>
            <a:endParaRPr lang="zh-TW" altLang="en-US" sz="2400" b="1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 Application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993976" y="1770729"/>
            <a:ext cx="113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138018" y="1770729"/>
            <a:ext cx="113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</a:t>
            </a: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6433736" y="3273292"/>
            <a:ext cx="10185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>
            <a:off x="6543052" y="4519182"/>
            <a:ext cx="90574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>
            <a:off x="6409852" y="2494489"/>
            <a:ext cx="105037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389850" y="2970206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395668" y="2399877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6" name="Object 12"/>
          <p:cNvGraphicFramePr>
            <a:graphicFrameLocks noChangeAspect="1"/>
          </p:cNvGraphicFramePr>
          <p:nvPr>
            <p:extLst/>
          </p:nvPr>
        </p:nvGraphicFramePr>
        <p:xfrm>
          <a:off x="1408367" y="2304627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29" name="方程式" r:id="rId5" imgW="152280" imgH="215640" progId="Equation.3">
                  <p:embed/>
                </p:oleObj>
              </mc:Choice>
              <mc:Fallback>
                <p:oleObj name="方程式" r:id="rId5" imgW="152280" imgH="215640" progId="Equation.3">
                  <p:embed/>
                  <p:pic>
                    <p:nvPicPr>
                      <p:cNvPr id="1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8367" y="2304627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/>
          <p:cNvGraphicFramePr>
            <a:graphicFrameLocks noChangeAspect="1"/>
          </p:cNvGraphicFramePr>
          <p:nvPr>
            <p:extLst/>
          </p:nvPr>
        </p:nvGraphicFramePr>
        <p:xfrm>
          <a:off x="1413663" y="2887356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30" name="方程式" r:id="rId7" imgW="164880" imgH="215640" progId="Equation.3">
                  <p:embed/>
                </p:oleObj>
              </mc:Choice>
              <mc:Fallback>
                <p:oleObj name="方程式" r:id="rId7" imgW="164880" imgH="215640" progId="Equation.3">
                  <p:embed/>
                  <p:pic>
                    <p:nvPicPr>
                      <p:cNvPr id="1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663" y="2887356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群組 77"/>
          <p:cNvGrpSpPr/>
          <p:nvPr/>
        </p:nvGrpSpPr>
        <p:grpSpPr>
          <a:xfrm>
            <a:off x="2332137" y="1770729"/>
            <a:ext cx="1134648" cy="3130011"/>
            <a:chOff x="2332137" y="1770729"/>
            <a:chExt cx="1134648" cy="3130011"/>
          </a:xfrm>
        </p:grpSpPr>
        <p:sp>
          <p:nvSpPr>
            <p:cNvPr id="61" name="矩形 60"/>
            <p:cNvSpPr/>
            <p:nvPr/>
          </p:nvSpPr>
          <p:spPr>
            <a:xfrm>
              <a:off x="2504565" y="2224872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2332137" y="1770729"/>
              <a:ext cx="1134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Layer 1</a:t>
              </a:r>
              <a:endParaRPr lang="zh-TW" altLang="en-US" sz="2400" dirty="0"/>
            </a:p>
          </p:txBody>
        </p:sp>
        <p:sp>
          <p:nvSpPr>
            <p:cNvPr id="18" name="橢圓 17"/>
            <p:cNvSpPr/>
            <p:nvPr/>
          </p:nvSpPr>
          <p:spPr>
            <a:xfrm>
              <a:off x="2601675" y="22358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橢圓 18"/>
            <p:cNvSpPr/>
            <p:nvPr/>
          </p:nvSpPr>
          <p:spPr>
            <a:xfrm>
              <a:off x="2604017" y="301444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橢圓 19"/>
            <p:cNvSpPr/>
            <p:nvPr/>
          </p:nvSpPr>
          <p:spPr>
            <a:xfrm>
              <a:off x="2592384" y="4242456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 rot="5400000">
              <a:off x="2589637" y="366474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</p:grpSp>
      <p:sp>
        <p:nvSpPr>
          <p:cNvPr id="22" name="矩形 21"/>
          <p:cNvSpPr/>
          <p:nvPr/>
        </p:nvSpPr>
        <p:spPr>
          <a:xfrm>
            <a:off x="1399375" y="4367963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3" name="Object 12"/>
          <p:cNvGraphicFramePr>
            <a:graphicFrameLocks noChangeAspect="1"/>
          </p:cNvGraphicFramePr>
          <p:nvPr>
            <p:extLst/>
          </p:nvPr>
        </p:nvGraphicFramePr>
        <p:xfrm>
          <a:off x="1397000" y="4271963"/>
          <a:ext cx="4079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31" name="方程式" r:id="rId9" imgW="190440" imgH="228600" progId="Equation.3">
                  <p:embed/>
                </p:oleObj>
              </mc:Choice>
              <mc:Fallback>
                <p:oleObj name="方程式" r:id="rId9" imgW="190440" imgH="228600" progId="Equation.3">
                  <p:embed/>
                  <p:pic>
                    <p:nvPicPr>
                      <p:cNvPr id="2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0" y="4271963"/>
                        <a:ext cx="40798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字方塊 23"/>
          <p:cNvSpPr txBox="1"/>
          <p:nvPr/>
        </p:nvSpPr>
        <p:spPr>
          <a:xfrm rot="5400000">
            <a:off x="1275307" y="365290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grpSp>
        <p:nvGrpSpPr>
          <p:cNvPr id="79" name="群組 78"/>
          <p:cNvGrpSpPr/>
          <p:nvPr/>
        </p:nvGrpSpPr>
        <p:grpSpPr>
          <a:xfrm>
            <a:off x="3657035" y="1770729"/>
            <a:ext cx="1134648" cy="3113664"/>
            <a:chOff x="3657035" y="1770729"/>
            <a:chExt cx="1134648" cy="3113664"/>
          </a:xfrm>
        </p:grpSpPr>
        <p:sp>
          <p:nvSpPr>
            <p:cNvPr id="62" name="矩形 61"/>
            <p:cNvSpPr/>
            <p:nvPr/>
          </p:nvSpPr>
          <p:spPr>
            <a:xfrm>
              <a:off x="3830151" y="2208525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3657035" y="1770729"/>
              <a:ext cx="1134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Layer 2</a:t>
              </a:r>
              <a:endParaRPr lang="zh-TW" altLang="en-US" sz="2400" dirty="0"/>
            </a:p>
          </p:txBody>
        </p:sp>
        <p:sp>
          <p:nvSpPr>
            <p:cNvPr id="25" name="橢圓 24"/>
            <p:cNvSpPr/>
            <p:nvPr/>
          </p:nvSpPr>
          <p:spPr>
            <a:xfrm>
              <a:off x="3917237" y="2235874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3919579" y="3014444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橢圓 26"/>
            <p:cNvSpPr/>
            <p:nvPr/>
          </p:nvSpPr>
          <p:spPr>
            <a:xfrm>
              <a:off x="3907946" y="4242456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/>
            <p:cNvSpPr txBox="1"/>
            <p:nvPr/>
          </p:nvSpPr>
          <p:spPr>
            <a:xfrm rot="5400000">
              <a:off x="3905199" y="366474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</p:grpSp>
      <p:grpSp>
        <p:nvGrpSpPr>
          <p:cNvPr id="80" name="群組 79"/>
          <p:cNvGrpSpPr/>
          <p:nvPr/>
        </p:nvGrpSpPr>
        <p:grpSpPr>
          <a:xfrm>
            <a:off x="5868381" y="1770729"/>
            <a:ext cx="1134648" cy="3130011"/>
            <a:chOff x="5868381" y="1770729"/>
            <a:chExt cx="1134648" cy="3130011"/>
          </a:xfrm>
        </p:grpSpPr>
        <p:sp>
          <p:nvSpPr>
            <p:cNvPr id="63" name="矩形 62"/>
            <p:cNvSpPr/>
            <p:nvPr/>
          </p:nvSpPr>
          <p:spPr>
            <a:xfrm>
              <a:off x="6046929" y="2224872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868381" y="1770729"/>
              <a:ext cx="1134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Layer L</a:t>
              </a:r>
              <a:endParaRPr lang="zh-TW" altLang="en-US" sz="2400" dirty="0"/>
            </a:p>
          </p:txBody>
        </p:sp>
        <p:sp>
          <p:nvSpPr>
            <p:cNvPr id="29" name="橢圓 28"/>
            <p:cNvSpPr/>
            <p:nvPr/>
          </p:nvSpPr>
          <p:spPr>
            <a:xfrm>
              <a:off x="6122773" y="2216766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橢圓 29"/>
            <p:cNvSpPr/>
            <p:nvPr/>
          </p:nvSpPr>
          <p:spPr>
            <a:xfrm>
              <a:off x="6125115" y="2976675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/>
            <p:cNvSpPr/>
            <p:nvPr/>
          </p:nvSpPr>
          <p:spPr>
            <a:xfrm>
              <a:off x="6132143" y="4223348"/>
              <a:ext cx="574158" cy="57415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文字方塊 31"/>
            <p:cNvSpPr txBox="1"/>
            <p:nvPr/>
          </p:nvSpPr>
          <p:spPr>
            <a:xfrm rot="5400000">
              <a:off x="6129396" y="3642478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</p:grpSp>
      <p:sp>
        <p:nvSpPr>
          <p:cNvPr id="33" name="文字方塊 32"/>
          <p:cNvSpPr txBox="1"/>
          <p:nvPr/>
        </p:nvSpPr>
        <p:spPr>
          <a:xfrm>
            <a:off x="4600123" y="2191862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4607072" y="295284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4636088" y="4168184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grpSp>
        <p:nvGrpSpPr>
          <p:cNvPr id="81" name="群組 80"/>
          <p:cNvGrpSpPr/>
          <p:nvPr/>
        </p:nvGrpSpPr>
        <p:grpSpPr>
          <a:xfrm>
            <a:off x="3166542" y="2522953"/>
            <a:ext cx="753037" cy="2013721"/>
            <a:chOff x="3166542" y="2522953"/>
            <a:chExt cx="753037" cy="2013721"/>
          </a:xfrm>
        </p:grpSpPr>
        <p:cxnSp>
          <p:nvCxnSpPr>
            <p:cNvPr id="36" name="直線單箭頭接點 35"/>
            <p:cNvCxnSpPr>
              <a:stCxn id="18" idx="6"/>
              <a:endCxn id="25" idx="2"/>
            </p:cNvCxnSpPr>
            <p:nvPr/>
          </p:nvCxnSpPr>
          <p:spPr>
            <a:xfrm>
              <a:off x="3175833" y="2522953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/>
            <p:cNvCxnSpPr/>
            <p:nvPr/>
          </p:nvCxnSpPr>
          <p:spPr>
            <a:xfrm>
              <a:off x="3175833" y="3314705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單箭頭接點 37"/>
            <p:cNvCxnSpPr/>
            <p:nvPr/>
          </p:nvCxnSpPr>
          <p:spPr>
            <a:xfrm>
              <a:off x="3166542" y="4536674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38"/>
            <p:cNvCxnSpPr>
              <a:stCxn id="19" idx="6"/>
              <a:endCxn id="25" idx="2"/>
            </p:cNvCxnSpPr>
            <p:nvPr/>
          </p:nvCxnSpPr>
          <p:spPr>
            <a:xfrm flipV="1">
              <a:off x="3178175" y="2522953"/>
              <a:ext cx="739062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單箭頭接點 39"/>
            <p:cNvCxnSpPr>
              <a:stCxn id="18" idx="6"/>
              <a:endCxn id="26" idx="2"/>
            </p:cNvCxnSpPr>
            <p:nvPr/>
          </p:nvCxnSpPr>
          <p:spPr>
            <a:xfrm>
              <a:off x="3175833" y="2522953"/>
              <a:ext cx="743746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單箭頭接點 40"/>
            <p:cNvCxnSpPr>
              <a:stCxn id="18" idx="6"/>
              <a:endCxn id="27" idx="2"/>
            </p:cNvCxnSpPr>
            <p:nvPr/>
          </p:nvCxnSpPr>
          <p:spPr>
            <a:xfrm>
              <a:off x="3175833" y="2522953"/>
              <a:ext cx="732113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>
              <a:stCxn id="19" idx="6"/>
              <a:endCxn id="27" idx="2"/>
            </p:cNvCxnSpPr>
            <p:nvPr/>
          </p:nvCxnSpPr>
          <p:spPr>
            <a:xfrm>
              <a:off x="3178175" y="3301523"/>
              <a:ext cx="729771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>
              <a:stCxn id="20" idx="6"/>
              <a:endCxn id="25" idx="2"/>
            </p:cNvCxnSpPr>
            <p:nvPr/>
          </p:nvCxnSpPr>
          <p:spPr>
            <a:xfrm flipV="1">
              <a:off x="3166542" y="2522953"/>
              <a:ext cx="750695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/>
            <p:cNvCxnSpPr>
              <a:stCxn id="20" idx="6"/>
              <a:endCxn id="26" idx="2"/>
            </p:cNvCxnSpPr>
            <p:nvPr/>
          </p:nvCxnSpPr>
          <p:spPr>
            <a:xfrm flipV="1">
              <a:off x="3166542" y="3301523"/>
              <a:ext cx="753037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直線單箭頭接點 44"/>
          <p:cNvCxnSpPr>
            <a:endCxn id="18" idx="2"/>
          </p:cNvCxnSpPr>
          <p:nvPr/>
        </p:nvCxnSpPr>
        <p:spPr>
          <a:xfrm flipV="1">
            <a:off x="1742275" y="2522953"/>
            <a:ext cx="859400" cy="29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>
            <a:stCxn id="15" idx="3"/>
            <a:endCxn id="19" idx="2"/>
          </p:cNvCxnSpPr>
          <p:nvPr/>
        </p:nvCxnSpPr>
        <p:spPr>
          <a:xfrm>
            <a:off x="1738568" y="2571327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>
            <a:stCxn id="15" idx="3"/>
            <a:endCxn id="20" idx="2"/>
          </p:cNvCxnSpPr>
          <p:nvPr/>
        </p:nvCxnSpPr>
        <p:spPr>
          <a:xfrm>
            <a:off x="1738568" y="2571327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>
            <a:stCxn id="17" idx="3"/>
            <a:endCxn id="18" idx="2"/>
          </p:cNvCxnSpPr>
          <p:nvPr/>
        </p:nvCxnSpPr>
        <p:spPr>
          <a:xfrm flipV="1">
            <a:off x="1766088" y="2522953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>
            <a:stCxn id="14" idx="3"/>
            <a:endCxn id="19" idx="2"/>
          </p:cNvCxnSpPr>
          <p:nvPr/>
        </p:nvCxnSpPr>
        <p:spPr>
          <a:xfrm>
            <a:off x="1732750" y="3141656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stCxn id="14" idx="3"/>
            <a:endCxn id="20" idx="2"/>
          </p:cNvCxnSpPr>
          <p:nvPr/>
        </p:nvCxnSpPr>
        <p:spPr>
          <a:xfrm>
            <a:off x="1732750" y="3141656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>
            <a:stCxn id="23" idx="3"/>
            <a:endCxn id="18" idx="2"/>
          </p:cNvCxnSpPr>
          <p:nvPr/>
        </p:nvCxnSpPr>
        <p:spPr>
          <a:xfrm flipV="1">
            <a:off x="1804247" y="2522953"/>
            <a:ext cx="797428" cy="1993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stCxn id="23" idx="3"/>
            <a:endCxn id="19" idx="2"/>
          </p:cNvCxnSpPr>
          <p:nvPr/>
        </p:nvCxnSpPr>
        <p:spPr>
          <a:xfrm flipV="1">
            <a:off x="1777878" y="3301523"/>
            <a:ext cx="826139" cy="12146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stCxn id="23" idx="3"/>
            <a:endCxn id="20" idx="2"/>
          </p:cNvCxnSpPr>
          <p:nvPr/>
        </p:nvCxnSpPr>
        <p:spPr>
          <a:xfrm>
            <a:off x="1777878" y="4516129"/>
            <a:ext cx="814506" cy="13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群組 81"/>
          <p:cNvGrpSpPr/>
          <p:nvPr/>
        </p:nvGrpSpPr>
        <p:grpSpPr>
          <a:xfrm>
            <a:off x="5357094" y="2515814"/>
            <a:ext cx="753037" cy="2013721"/>
            <a:chOff x="5357094" y="2515814"/>
            <a:chExt cx="753037" cy="2013721"/>
          </a:xfrm>
        </p:grpSpPr>
        <p:cxnSp>
          <p:nvCxnSpPr>
            <p:cNvPr id="67" name="直線單箭頭接點 66"/>
            <p:cNvCxnSpPr/>
            <p:nvPr/>
          </p:nvCxnSpPr>
          <p:spPr>
            <a:xfrm>
              <a:off x="5366385" y="2515814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/>
            <p:cNvCxnSpPr/>
            <p:nvPr/>
          </p:nvCxnSpPr>
          <p:spPr>
            <a:xfrm>
              <a:off x="5366385" y="3307566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/>
            <p:cNvCxnSpPr/>
            <p:nvPr/>
          </p:nvCxnSpPr>
          <p:spPr>
            <a:xfrm>
              <a:off x="5357094" y="4529535"/>
              <a:ext cx="7414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單箭頭接點 71"/>
            <p:cNvCxnSpPr/>
            <p:nvPr/>
          </p:nvCxnSpPr>
          <p:spPr>
            <a:xfrm flipV="1">
              <a:off x="5368727" y="2515814"/>
              <a:ext cx="739062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單箭頭接點 72"/>
            <p:cNvCxnSpPr/>
            <p:nvPr/>
          </p:nvCxnSpPr>
          <p:spPr>
            <a:xfrm>
              <a:off x="5366385" y="2515814"/>
              <a:ext cx="743746" cy="778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單箭頭接點 73"/>
            <p:cNvCxnSpPr/>
            <p:nvPr/>
          </p:nvCxnSpPr>
          <p:spPr>
            <a:xfrm>
              <a:off x="5366385" y="2515814"/>
              <a:ext cx="732113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/>
            <p:cNvCxnSpPr/>
            <p:nvPr/>
          </p:nvCxnSpPr>
          <p:spPr>
            <a:xfrm>
              <a:off x="5368727" y="3294384"/>
              <a:ext cx="729771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單箭頭接點 75"/>
            <p:cNvCxnSpPr/>
            <p:nvPr/>
          </p:nvCxnSpPr>
          <p:spPr>
            <a:xfrm flipV="1">
              <a:off x="5357094" y="2515814"/>
              <a:ext cx="750695" cy="20065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單箭頭接點 76"/>
            <p:cNvCxnSpPr/>
            <p:nvPr/>
          </p:nvCxnSpPr>
          <p:spPr>
            <a:xfrm flipV="1">
              <a:off x="5357094" y="3294384"/>
              <a:ext cx="753037" cy="12280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2263612" y="1770729"/>
            <a:ext cx="4874405" cy="38847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文字方塊 83"/>
          <p:cNvSpPr txBox="1"/>
          <p:nvPr/>
        </p:nvSpPr>
        <p:spPr>
          <a:xfrm>
            <a:off x="7339971" y="3407164"/>
            <a:ext cx="721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“2”</a:t>
            </a:r>
            <a:endParaRPr lang="zh-TW" altLang="en-US" sz="3200" dirty="0"/>
          </a:p>
        </p:txBody>
      </p:sp>
      <p:grpSp>
        <p:nvGrpSpPr>
          <p:cNvPr id="85" name="群組 84"/>
          <p:cNvGrpSpPr/>
          <p:nvPr/>
        </p:nvGrpSpPr>
        <p:grpSpPr>
          <a:xfrm>
            <a:off x="7463186" y="2236827"/>
            <a:ext cx="642352" cy="2642877"/>
            <a:chOff x="7142066" y="1987121"/>
            <a:chExt cx="642352" cy="2642877"/>
          </a:xfrm>
        </p:grpSpPr>
        <p:sp>
          <p:nvSpPr>
            <p:cNvPr id="86" name="矩形 85"/>
            <p:cNvSpPr/>
            <p:nvPr/>
          </p:nvSpPr>
          <p:spPr>
            <a:xfrm>
              <a:off x="7142066" y="2004946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文字方塊 86"/>
            <p:cNvSpPr txBox="1"/>
            <p:nvPr/>
          </p:nvSpPr>
          <p:spPr>
            <a:xfrm rot="5400000">
              <a:off x="7084256" y="3505942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sp>
          <p:nvSpPr>
            <p:cNvPr id="88" name="文字方塊 87"/>
            <p:cNvSpPr txBox="1"/>
            <p:nvPr/>
          </p:nvSpPr>
          <p:spPr>
            <a:xfrm>
              <a:off x="7153349" y="1987121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y</a:t>
              </a:r>
              <a:r>
                <a:rPr lang="en-US" altLang="zh-TW" sz="2800" baseline="-25000" dirty="0"/>
                <a:t>1</a:t>
              </a:r>
              <a:endParaRPr lang="zh-TW" altLang="en-US" sz="2800" baseline="-25000" dirty="0"/>
            </a:p>
          </p:txBody>
        </p:sp>
        <p:sp>
          <p:nvSpPr>
            <p:cNvPr id="89" name="文字方塊 88"/>
            <p:cNvSpPr txBox="1"/>
            <p:nvPr/>
          </p:nvSpPr>
          <p:spPr>
            <a:xfrm>
              <a:off x="7142066" y="2785341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y</a:t>
              </a:r>
              <a:r>
                <a:rPr lang="en-US" altLang="zh-TW" sz="2800" baseline="-25000" dirty="0"/>
                <a:t>2</a:t>
              </a:r>
              <a:endParaRPr lang="zh-TW" altLang="en-US" sz="2800" baseline="-25000" dirty="0"/>
            </a:p>
          </p:txBody>
        </p:sp>
        <p:sp>
          <p:nvSpPr>
            <p:cNvPr id="90" name="文字方塊 89"/>
            <p:cNvSpPr txBox="1"/>
            <p:nvPr/>
          </p:nvSpPr>
          <p:spPr>
            <a:xfrm>
              <a:off x="7142066" y="4051573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y</a:t>
              </a:r>
              <a:r>
                <a:rPr lang="en-US" altLang="zh-TW" sz="2800" baseline="-25000" dirty="0"/>
                <a:t>10</a:t>
              </a:r>
              <a:endParaRPr lang="zh-TW" altLang="en-US" sz="2800" baseline="-25000" dirty="0"/>
            </a:p>
          </p:txBody>
        </p:sp>
      </p:grpSp>
      <p:sp>
        <p:nvSpPr>
          <p:cNvPr id="91" name="文字方塊 90"/>
          <p:cNvSpPr txBox="1"/>
          <p:nvPr/>
        </p:nvSpPr>
        <p:spPr>
          <a:xfrm>
            <a:off x="8134387" y="2307583"/>
            <a:ext cx="86163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 1</a:t>
            </a:r>
            <a:endParaRPr lang="zh-TW" altLang="en-US" sz="2400" dirty="0"/>
          </a:p>
        </p:txBody>
      </p:sp>
      <p:sp>
        <p:nvSpPr>
          <p:cNvPr id="92" name="文字方塊 91"/>
          <p:cNvSpPr txBox="1"/>
          <p:nvPr/>
        </p:nvSpPr>
        <p:spPr>
          <a:xfrm>
            <a:off x="8141696" y="3088865"/>
            <a:ext cx="84701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 2</a:t>
            </a:r>
            <a:endParaRPr lang="zh-TW" altLang="en-US" sz="2400" dirty="0"/>
          </a:p>
        </p:txBody>
      </p:sp>
      <p:sp>
        <p:nvSpPr>
          <p:cNvPr id="93" name="文字方塊 92"/>
          <p:cNvSpPr txBox="1"/>
          <p:nvPr/>
        </p:nvSpPr>
        <p:spPr>
          <a:xfrm>
            <a:off x="8141696" y="4362834"/>
            <a:ext cx="83476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 0</a:t>
            </a:r>
            <a:endParaRPr lang="zh-TW" altLang="en-US" sz="2400" dirty="0"/>
          </a:p>
        </p:txBody>
      </p:sp>
      <p:sp>
        <p:nvSpPr>
          <p:cNvPr id="94" name="文字方塊 93"/>
          <p:cNvSpPr txBox="1"/>
          <p:nvPr/>
        </p:nvSpPr>
        <p:spPr>
          <a:xfrm rot="5400000">
            <a:off x="8274391" y="374563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83" name="文字方塊 82"/>
          <p:cNvSpPr txBox="1"/>
          <p:nvPr/>
        </p:nvSpPr>
        <p:spPr>
          <a:xfrm>
            <a:off x="2417274" y="2975930"/>
            <a:ext cx="4608618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A function set containing the candidates for </a:t>
            </a:r>
          </a:p>
          <a:p>
            <a:pPr algn="ctr"/>
            <a:r>
              <a:rPr lang="en-US" altLang="zh-TW" sz="2800" dirty="0"/>
              <a:t>Handwriting Digit Recognition</a:t>
            </a:r>
            <a:endParaRPr lang="zh-TW" altLang="en-US" sz="2800" dirty="0"/>
          </a:p>
        </p:txBody>
      </p:sp>
      <p:sp>
        <p:nvSpPr>
          <p:cNvPr id="56" name="文字方塊 55"/>
          <p:cNvSpPr txBox="1"/>
          <p:nvPr/>
        </p:nvSpPr>
        <p:spPr>
          <a:xfrm>
            <a:off x="1393757" y="5761357"/>
            <a:ext cx="6625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You need to decide the network structure to let a good function in your function set.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9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1" grpId="0" animBg="1"/>
      <p:bldP spid="92" grpId="0" animBg="1"/>
      <p:bldP spid="93" grpId="0" animBg="1"/>
      <p:bldP spid="94" grpId="0"/>
      <p:bldP spid="83" grpId="0" animBg="1"/>
      <p:bldP spid="56" grpId="0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Sequence-to-sequence </a:t>
            </a:r>
            <a:br>
              <a:rPr lang="en-US" altLang="zh-TW" dirty="0"/>
            </a:br>
            <a:r>
              <a:rPr lang="en-US" altLang="zh-TW" dirty="0"/>
              <a:t>Auto-encoder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Visualizing embedding vectors of the words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73" y="2348880"/>
            <a:ext cx="7712150" cy="4272136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2707269" y="2766335"/>
            <a:ext cx="119876" cy="119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3059832" y="3537160"/>
            <a:ext cx="119876" cy="119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930548" y="4565127"/>
            <a:ext cx="119876" cy="119876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4185343" y="4165175"/>
            <a:ext cx="119876" cy="119876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993235" y="2749813"/>
            <a:ext cx="602545" cy="266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fear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034536" y="4238034"/>
            <a:ext cx="678941" cy="33793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near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006689" y="4288498"/>
            <a:ext cx="733575" cy="2822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name</a:t>
            </a:r>
            <a:endParaRPr lang="zh-TW" altLang="en-US" dirty="0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2816405" y="2844936"/>
            <a:ext cx="3134583" cy="17501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>
            <a:stCxn id="6" idx="5"/>
          </p:cNvCxnSpPr>
          <p:nvPr/>
        </p:nvCxnSpPr>
        <p:spPr>
          <a:xfrm>
            <a:off x="3162153" y="3639481"/>
            <a:ext cx="1049807" cy="5856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647403" y="3230127"/>
            <a:ext cx="667566" cy="3042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fame</a:t>
            </a:r>
            <a:endParaRPr lang="zh-TW" altLang="en-US" dirty="0"/>
          </a:p>
        </p:txBody>
      </p:sp>
      <p:grpSp>
        <p:nvGrpSpPr>
          <p:cNvPr id="15" name="群組 14"/>
          <p:cNvGrpSpPr/>
          <p:nvPr/>
        </p:nvGrpSpPr>
        <p:grpSpPr>
          <a:xfrm>
            <a:off x="4698341" y="4946237"/>
            <a:ext cx="2015136" cy="648072"/>
            <a:chOff x="4005606" y="5533027"/>
            <a:chExt cx="1757324" cy="92929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606" y="5533027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630" y="5533631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60422" y="5533251"/>
              <a:ext cx="749266" cy="92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群組 18"/>
          <p:cNvGrpSpPr/>
          <p:nvPr/>
        </p:nvGrpSpPr>
        <p:grpSpPr>
          <a:xfrm flipH="1">
            <a:off x="792173" y="3836876"/>
            <a:ext cx="2375176" cy="648072"/>
            <a:chOff x="4005606" y="5533027"/>
            <a:chExt cx="1757324" cy="92929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606" y="5533027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630" y="5533631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60422" y="5533251"/>
              <a:ext cx="749266" cy="92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箭號: 向右 22"/>
          <p:cNvSpPr/>
          <p:nvPr/>
        </p:nvSpPr>
        <p:spPr>
          <a:xfrm rot="16200000">
            <a:off x="5815385" y="4699824"/>
            <a:ext cx="342900" cy="3683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23"/>
          <p:cNvSpPr/>
          <p:nvPr/>
        </p:nvSpPr>
        <p:spPr>
          <a:xfrm rot="18326065">
            <a:off x="2725395" y="3606711"/>
            <a:ext cx="342900" cy="3683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980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23" grpId="0" animBg="1"/>
      <p:bldP spid="24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Audio Word to Vector </a:t>
            </a:r>
            <a:br>
              <a:rPr lang="en-US" altLang="zh-TW" dirty="0"/>
            </a:br>
            <a:r>
              <a:rPr lang="en-US" altLang="zh-TW" dirty="0"/>
              <a:t>–Application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212" y="2424541"/>
            <a:ext cx="629617" cy="1264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20" y="4259692"/>
            <a:ext cx="161448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10"/>
          <p:cNvGrpSpPr>
            <a:grpSpLocks/>
          </p:cNvGrpSpPr>
          <p:nvPr/>
        </p:nvGrpSpPr>
        <p:grpSpPr bwMode="auto">
          <a:xfrm>
            <a:off x="2347832" y="4188254"/>
            <a:ext cx="2286000" cy="942975"/>
            <a:chOff x="2942753" y="2643182"/>
            <a:chExt cx="3923215" cy="157200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22761" y="2667372"/>
              <a:ext cx="2643207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42753" y="2643182"/>
              <a:ext cx="1285884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07" y="4194604"/>
            <a:ext cx="7493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95" y="4294617"/>
            <a:ext cx="161448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45" y="4202542"/>
            <a:ext cx="677862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57" y="4212067"/>
            <a:ext cx="7493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957" y="4212067"/>
            <a:ext cx="749300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61"/>
          <p:cNvSpPr txBox="1">
            <a:spLocks noChangeArrowheads="1"/>
          </p:cNvSpPr>
          <p:nvPr/>
        </p:nvSpPr>
        <p:spPr bwMode="auto">
          <a:xfrm>
            <a:off x="7443492" y="3305171"/>
            <a:ext cx="6619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user</a:t>
            </a:r>
            <a:endParaRPr lang="zh-TW" altLang="en-US" sz="180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5" name="圖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617" y="2438396"/>
            <a:ext cx="439737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群組 2"/>
          <p:cNvGrpSpPr>
            <a:grpSpLocks/>
          </p:cNvGrpSpPr>
          <p:nvPr/>
        </p:nvGrpSpPr>
        <p:grpSpPr bwMode="auto">
          <a:xfrm>
            <a:off x="3227613" y="2111396"/>
            <a:ext cx="2196488" cy="1098388"/>
            <a:chOff x="3981216" y="3332450"/>
            <a:chExt cx="2196489" cy="1097641"/>
          </a:xfrm>
        </p:grpSpPr>
        <p:sp>
          <p:nvSpPr>
            <p:cNvPr id="17" name="圓角矩形圖說文字 16"/>
            <p:cNvSpPr/>
            <p:nvPr/>
          </p:nvSpPr>
          <p:spPr bwMode="auto">
            <a:xfrm>
              <a:off x="3981216" y="3335177"/>
              <a:ext cx="2196489" cy="1094914"/>
            </a:xfrm>
            <a:prstGeom prst="wedgeRoundRectCallout">
              <a:avLst>
                <a:gd name="adj1" fmla="val 125068"/>
                <a:gd name="adj2" fmla="val 28713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180" y="3524949"/>
              <a:ext cx="16144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矩形 1"/>
            <p:cNvSpPr>
              <a:spLocks noChangeArrowheads="1"/>
            </p:cNvSpPr>
            <p:nvPr/>
          </p:nvSpPr>
          <p:spPr bwMode="auto">
            <a:xfrm>
              <a:off x="4264271" y="3332450"/>
              <a:ext cx="1757213" cy="39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“US President”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162502" y="2206694"/>
            <a:ext cx="1923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spoken query</a:t>
            </a:r>
          </a:p>
        </p:txBody>
      </p:sp>
      <p:sp>
        <p:nvSpPr>
          <p:cNvPr id="23" name="矩形 22"/>
          <p:cNvSpPr/>
          <p:nvPr/>
        </p:nvSpPr>
        <p:spPr>
          <a:xfrm>
            <a:off x="1243225" y="5766355"/>
            <a:ext cx="7145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 similarity between spoken queries and audio files on acoustic level, and find the query term</a:t>
            </a:r>
          </a:p>
        </p:txBody>
      </p:sp>
      <p:sp>
        <p:nvSpPr>
          <p:cNvPr id="24" name="文字方塊 1"/>
          <p:cNvSpPr txBox="1">
            <a:spLocks noChangeArrowheads="1"/>
          </p:cNvSpPr>
          <p:nvPr/>
        </p:nvSpPr>
        <p:spPr bwMode="auto">
          <a:xfrm>
            <a:off x="3193506" y="4998742"/>
            <a:ext cx="2493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Spoken Content 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88" y="4306423"/>
            <a:ext cx="161448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19" y="4281087"/>
            <a:ext cx="161448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單箭頭接點 20"/>
          <p:cNvCxnSpPr/>
          <p:nvPr/>
        </p:nvCxnSpPr>
        <p:spPr>
          <a:xfrm>
            <a:off x="4993298" y="2880764"/>
            <a:ext cx="1765363" cy="1729454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H="1">
            <a:off x="1777977" y="2928979"/>
            <a:ext cx="1942174" cy="1729969"/>
          </a:xfrm>
          <a:prstGeom prst="straightConnector1">
            <a:avLst/>
          </a:prstGeom>
          <a:ln w="381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1"/>
          <p:cNvSpPr>
            <a:spLocks noChangeArrowheads="1"/>
          </p:cNvSpPr>
          <p:nvPr/>
        </p:nvSpPr>
        <p:spPr bwMode="auto">
          <a:xfrm>
            <a:off x="486221" y="3935216"/>
            <a:ext cx="17572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“US President”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1"/>
          <p:cNvSpPr>
            <a:spLocks noChangeArrowheads="1"/>
          </p:cNvSpPr>
          <p:nvPr/>
        </p:nvSpPr>
        <p:spPr bwMode="auto">
          <a:xfrm>
            <a:off x="6363083" y="3985573"/>
            <a:ext cx="17572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“US President”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78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6" grpId="0"/>
      <p:bldP spid="27" grpId="0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197361" y="4096583"/>
            <a:ext cx="11377264" cy="27614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-1188640" y="1502321"/>
            <a:ext cx="11377264" cy="26642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Audio Word to Vector </a:t>
            </a:r>
            <a:br>
              <a:rPr lang="en-US" altLang="zh-TW" dirty="0"/>
            </a:br>
            <a:r>
              <a:rPr lang="en-US" altLang="zh-TW" dirty="0"/>
              <a:t>–Application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18" y="2545904"/>
            <a:ext cx="2333625" cy="137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778488" y="1609800"/>
            <a:ext cx="501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Audio archive divided into variable-length audio segments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4034596" y="2649446"/>
            <a:ext cx="177218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Audio Segment to Vector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2863155" y="4626848"/>
            <a:ext cx="177218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Audio Segment to Vector</a:t>
            </a:r>
            <a:endParaRPr lang="zh-TW" altLang="en-US" sz="24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431" y="2473322"/>
            <a:ext cx="1628775" cy="15525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636" y="4474536"/>
            <a:ext cx="304800" cy="150495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669237" y="4992480"/>
            <a:ext cx="143116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Similarity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444208" y="6063378"/>
            <a:ext cx="187220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Search Result</a:t>
            </a:r>
            <a:endParaRPr lang="zh-TW" altLang="en-US" sz="2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762033" y="4634370"/>
            <a:ext cx="1343621" cy="1659841"/>
            <a:chOff x="595105" y="4581362"/>
            <a:chExt cx="1343621" cy="1659841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286" y="4581362"/>
              <a:ext cx="1033879" cy="942975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595105" y="5410206"/>
              <a:ext cx="13436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Spoken Query</a:t>
              </a:r>
              <a:endParaRPr lang="zh-TW" altLang="en-US" sz="2400" dirty="0"/>
            </a:p>
          </p:txBody>
        </p:sp>
      </p:grpSp>
      <p:cxnSp>
        <p:nvCxnSpPr>
          <p:cNvPr id="16" name="直線接點 15"/>
          <p:cNvCxnSpPr/>
          <p:nvPr/>
        </p:nvCxnSpPr>
        <p:spPr>
          <a:xfrm>
            <a:off x="3431584" y="3264123"/>
            <a:ext cx="54823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5891618" y="3264123"/>
            <a:ext cx="678967" cy="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2089896" y="5227011"/>
            <a:ext cx="678967" cy="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4757051" y="5234535"/>
            <a:ext cx="678967" cy="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5837863" y="5223313"/>
            <a:ext cx="732568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7371301" y="4067074"/>
            <a:ext cx="9011" cy="884228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7368777" y="5509009"/>
            <a:ext cx="0" cy="52534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7227405" y="1619831"/>
            <a:ext cx="174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Off-line</a:t>
            </a:r>
            <a:endParaRPr lang="zh-TW" altLang="en-US" sz="2800" b="1" i="1" u="sng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2089896" y="6115118"/>
            <a:ext cx="174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On-line</a:t>
            </a:r>
            <a:endParaRPr lang="zh-TW" altLang="en-US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2485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1" grpId="0" animBg="1"/>
      <p:bldP spid="12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Experimental 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/>
              <a:t>Query-by-Example Spoken Term Detection</a:t>
            </a:r>
            <a:endParaRPr lang="zh-TW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87" y="2379408"/>
            <a:ext cx="4494162" cy="338437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 rot="16200000">
            <a:off x="-21703" y="384076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MAP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960458" y="5766355"/>
            <a:ext cx="4082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training epochs for sequence auto-encoder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5445059" y="2455171"/>
            <a:ext cx="2795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SA</a:t>
            </a:r>
            <a:r>
              <a:rPr lang="en-US" altLang="zh-TW" sz="2400" dirty="0"/>
              <a:t>: sequence </a:t>
            </a:r>
          </a:p>
          <a:p>
            <a:r>
              <a:rPr lang="en-US" altLang="zh-TW" sz="2400" dirty="0"/>
              <a:t>auto-encoder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5445059" y="3476668"/>
            <a:ext cx="3930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</a:rPr>
              <a:t>DSA</a:t>
            </a:r>
            <a:r>
              <a:rPr lang="en-US" altLang="zh-TW" sz="2400" dirty="0"/>
              <a:t>: de-noising </a:t>
            </a:r>
          </a:p>
          <a:p>
            <a:r>
              <a:rPr lang="en-US" altLang="zh-TW" sz="2400" dirty="0"/>
              <a:t>sequence auto-encoder</a:t>
            </a:r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635793" y="4440387"/>
            <a:ext cx="289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Input</a:t>
            </a:r>
            <a:r>
              <a:rPr lang="en-US" altLang="zh-TW" sz="2400" dirty="0"/>
              <a:t>: clean speech </a:t>
            </a:r>
            <a:r>
              <a:rPr lang="en-US" altLang="zh-TW" sz="2400" dirty="0">
                <a:solidFill>
                  <a:srgbClr val="FF0000"/>
                </a:solidFill>
              </a:rPr>
              <a:t>+ noise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635792" y="5302119"/>
            <a:ext cx="3506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output</a:t>
            </a:r>
            <a:r>
              <a:rPr lang="en-US" altLang="zh-TW" sz="2400" dirty="0"/>
              <a:t>: clean speech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19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Next Step ……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Can we include semantics?</a:t>
            </a:r>
          </a:p>
          <a:p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287" y="5924389"/>
            <a:ext cx="2320456" cy="45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群組 52"/>
          <p:cNvGrpSpPr/>
          <p:nvPr/>
        </p:nvGrpSpPr>
        <p:grpSpPr>
          <a:xfrm>
            <a:off x="5649043" y="2921321"/>
            <a:ext cx="1858898" cy="931659"/>
            <a:chOff x="4005606" y="5533027"/>
            <a:chExt cx="1858898" cy="931659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606" y="5533027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204" y="5535999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60422" y="5533251"/>
              <a:ext cx="749266" cy="92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群組 58"/>
          <p:cNvGrpSpPr/>
          <p:nvPr/>
        </p:nvGrpSpPr>
        <p:grpSpPr>
          <a:xfrm>
            <a:off x="1863500" y="5510240"/>
            <a:ext cx="2396688" cy="795502"/>
            <a:chOff x="3989598" y="4196335"/>
            <a:chExt cx="2396688" cy="795502"/>
          </a:xfrm>
        </p:grpSpPr>
        <p:pic>
          <p:nvPicPr>
            <p:cNvPr id="60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598" y="4298821"/>
              <a:ext cx="2396688" cy="631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4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942" y="4196335"/>
              <a:ext cx="1044361" cy="795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群組 61"/>
          <p:cNvGrpSpPr/>
          <p:nvPr/>
        </p:nvGrpSpPr>
        <p:grpSpPr>
          <a:xfrm>
            <a:off x="739303" y="3503293"/>
            <a:ext cx="1907241" cy="565991"/>
            <a:chOff x="1171225" y="2874547"/>
            <a:chExt cx="1907241" cy="565991"/>
          </a:xfrm>
        </p:grpSpPr>
        <p:pic>
          <p:nvPicPr>
            <p:cNvPr id="63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591" y="2913092"/>
              <a:ext cx="1285875" cy="497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225" y="2874547"/>
              <a:ext cx="1285875" cy="56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" name="群組 64"/>
          <p:cNvGrpSpPr/>
          <p:nvPr/>
        </p:nvGrpSpPr>
        <p:grpSpPr>
          <a:xfrm>
            <a:off x="1500237" y="2809796"/>
            <a:ext cx="1917741" cy="616651"/>
            <a:chOff x="2087865" y="2213391"/>
            <a:chExt cx="1917741" cy="616651"/>
          </a:xfrm>
        </p:grpSpPr>
        <p:pic>
          <p:nvPicPr>
            <p:cNvPr id="66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865" y="2213391"/>
              <a:ext cx="1285875" cy="61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731" y="2224755"/>
              <a:ext cx="1285875" cy="56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群組 67"/>
          <p:cNvGrpSpPr/>
          <p:nvPr/>
        </p:nvGrpSpPr>
        <p:grpSpPr>
          <a:xfrm>
            <a:off x="388287" y="4170217"/>
            <a:ext cx="2070821" cy="572460"/>
            <a:chOff x="659982" y="3784532"/>
            <a:chExt cx="2070821" cy="572460"/>
          </a:xfrm>
        </p:grpSpPr>
        <p:pic>
          <p:nvPicPr>
            <p:cNvPr id="69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928" y="3791001"/>
              <a:ext cx="1285875" cy="56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82" y="3784532"/>
              <a:ext cx="1285875" cy="565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群組 70"/>
          <p:cNvGrpSpPr/>
          <p:nvPr/>
        </p:nvGrpSpPr>
        <p:grpSpPr>
          <a:xfrm>
            <a:off x="6439062" y="3751123"/>
            <a:ext cx="1858898" cy="931659"/>
            <a:chOff x="4005606" y="5533027"/>
            <a:chExt cx="1858898" cy="931659"/>
          </a:xfrm>
        </p:grpSpPr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606" y="5533027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204" y="5535999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04529" y="5533251"/>
              <a:ext cx="749266" cy="92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5" name="群組 74"/>
          <p:cNvGrpSpPr/>
          <p:nvPr/>
        </p:nvGrpSpPr>
        <p:grpSpPr>
          <a:xfrm>
            <a:off x="7008589" y="4586710"/>
            <a:ext cx="1757324" cy="929291"/>
            <a:chOff x="4005606" y="5533027"/>
            <a:chExt cx="1757324" cy="929291"/>
          </a:xfrm>
        </p:grpSpPr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606" y="5533027"/>
              <a:ext cx="6778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630" y="5533631"/>
              <a:ext cx="749300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2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60422" y="5533251"/>
              <a:ext cx="749266" cy="92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9" name="直線單箭頭接點 78"/>
          <p:cNvCxnSpPr/>
          <p:nvPr/>
        </p:nvCxnSpPr>
        <p:spPr>
          <a:xfrm>
            <a:off x="1542925" y="5661248"/>
            <a:ext cx="5410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/>
          <p:cNvCxnSpPr/>
          <p:nvPr/>
        </p:nvCxnSpPr>
        <p:spPr>
          <a:xfrm flipV="1">
            <a:off x="2658654" y="2637253"/>
            <a:ext cx="0" cy="3394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橢圓 80"/>
          <p:cNvSpPr/>
          <p:nvPr/>
        </p:nvSpPr>
        <p:spPr>
          <a:xfrm>
            <a:off x="5361945" y="3940184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橢圓 81"/>
          <p:cNvSpPr/>
          <p:nvPr/>
        </p:nvSpPr>
        <p:spPr>
          <a:xfrm>
            <a:off x="5522252" y="4486967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橢圓 82"/>
          <p:cNvSpPr/>
          <p:nvPr/>
        </p:nvSpPr>
        <p:spPr>
          <a:xfrm>
            <a:off x="5698423" y="4148163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橢圓 83"/>
          <p:cNvSpPr/>
          <p:nvPr/>
        </p:nvSpPr>
        <p:spPr>
          <a:xfrm>
            <a:off x="3985572" y="3715401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橢圓 84"/>
          <p:cNvSpPr/>
          <p:nvPr/>
        </p:nvSpPr>
        <p:spPr>
          <a:xfrm>
            <a:off x="5241770" y="4822378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橢圓 85"/>
          <p:cNvSpPr/>
          <p:nvPr/>
        </p:nvSpPr>
        <p:spPr>
          <a:xfrm>
            <a:off x="4820974" y="4822378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橢圓 86"/>
          <p:cNvSpPr/>
          <p:nvPr/>
        </p:nvSpPr>
        <p:spPr>
          <a:xfrm>
            <a:off x="3295867" y="3934676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橢圓 87"/>
          <p:cNvSpPr/>
          <p:nvPr/>
        </p:nvSpPr>
        <p:spPr>
          <a:xfrm>
            <a:off x="3516720" y="4317675"/>
            <a:ext cx="134608" cy="1346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9" name="直線單箭頭接點 88"/>
          <p:cNvCxnSpPr/>
          <p:nvPr/>
        </p:nvCxnSpPr>
        <p:spPr>
          <a:xfrm flipV="1">
            <a:off x="3208693" y="4980210"/>
            <a:ext cx="1570213" cy="9130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/>
          <p:cNvCxnSpPr>
            <a:endCxn id="85" idx="4"/>
          </p:cNvCxnSpPr>
          <p:nvPr/>
        </p:nvCxnSpPr>
        <p:spPr>
          <a:xfrm flipV="1">
            <a:off x="5109579" y="4956986"/>
            <a:ext cx="199495" cy="11434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>
            <a:endCxn id="82" idx="6"/>
          </p:cNvCxnSpPr>
          <p:nvPr/>
        </p:nvCxnSpPr>
        <p:spPr>
          <a:xfrm flipH="1" flipV="1">
            <a:off x="5656860" y="4554271"/>
            <a:ext cx="1217521" cy="4859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>
            <a:stCxn id="72" idx="1"/>
          </p:cNvCxnSpPr>
          <p:nvPr/>
        </p:nvCxnSpPr>
        <p:spPr>
          <a:xfrm flipH="1">
            <a:off x="5890153" y="4215467"/>
            <a:ext cx="548909" cy="190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單箭頭接點 92"/>
          <p:cNvCxnSpPr/>
          <p:nvPr/>
        </p:nvCxnSpPr>
        <p:spPr>
          <a:xfrm flipH="1">
            <a:off x="5496554" y="3578508"/>
            <a:ext cx="309031" cy="353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單箭頭接點 93"/>
          <p:cNvCxnSpPr>
            <a:endCxn id="84" idx="2"/>
          </p:cNvCxnSpPr>
          <p:nvPr/>
        </p:nvCxnSpPr>
        <p:spPr>
          <a:xfrm>
            <a:off x="3126281" y="3289295"/>
            <a:ext cx="859291" cy="4934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單箭頭接點 94"/>
          <p:cNvCxnSpPr/>
          <p:nvPr/>
        </p:nvCxnSpPr>
        <p:spPr>
          <a:xfrm>
            <a:off x="2160381" y="3884004"/>
            <a:ext cx="1045803" cy="155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/>
          <p:cNvCxnSpPr/>
          <p:nvPr/>
        </p:nvCxnSpPr>
        <p:spPr>
          <a:xfrm flipV="1">
            <a:off x="2283992" y="4485693"/>
            <a:ext cx="1146483" cy="335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字方塊 96"/>
          <p:cNvSpPr txBox="1"/>
          <p:nvPr/>
        </p:nvSpPr>
        <p:spPr>
          <a:xfrm>
            <a:off x="2493898" y="6098210"/>
            <a:ext cx="126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flower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sp>
        <p:nvSpPr>
          <p:cNvPr id="99" name="文字方塊 98"/>
          <p:cNvSpPr txBox="1"/>
          <p:nvPr/>
        </p:nvSpPr>
        <p:spPr>
          <a:xfrm>
            <a:off x="4458332" y="6164202"/>
            <a:ext cx="126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tree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sp>
        <p:nvSpPr>
          <p:cNvPr id="100" name="文字方塊 99"/>
          <p:cNvSpPr txBox="1"/>
          <p:nvPr/>
        </p:nvSpPr>
        <p:spPr>
          <a:xfrm>
            <a:off x="5034977" y="2750261"/>
            <a:ext cx="126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dog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01" name="文字方塊 100"/>
          <p:cNvSpPr txBox="1"/>
          <p:nvPr/>
        </p:nvSpPr>
        <p:spPr>
          <a:xfrm>
            <a:off x="5799460" y="3658055"/>
            <a:ext cx="126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cat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02" name="文字方塊 101"/>
          <p:cNvSpPr txBox="1"/>
          <p:nvPr/>
        </p:nvSpPr>
        <p:spPr>
          <a:xfrm>
            <a:off x="6273104" y="4506988"/>
            <a:ext cx="126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cats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03" name="文字方塊 102"/>
          <p:cNvSpPr txBox="1"/>
          <p:nvPr/>
        </p:nvSpPr>
        <p:spPr>
          <a:xfrm>
            <a:off x="1016636" y="2402411"/>
            <a:ext cx="89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walk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04" name="文字方塊 103"/>
          <p:cNvSpPr txBox="1"/>
          <p:nvPr/>
        </p:nvSpPr>
        <p:spPr>
          <a:xfrm>
            <a:off x="327945" y="3133285"/>
            <a:ext cx="120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walked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05" name="文字方塊 104"/>
          <p:cNvSpPr txBox="1"/>
          <p:nvPr/>
        </p:nvSpPr>
        <p:spPr>
          <a:xfrm>
            <a:off x="1411129" y="4620638"/>
            <a:ext cx="120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run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55203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755260" y="4505801"/>
            <a:ext cx="2381835" cy="530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356189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Creation</a:t>
            </a:r>
            <a:endParaRPr lang="zh-TW" altLang="en-US" dirty="0"/>
          </a:p>
        </p:txBody>
      </p:sp>
      <p:pic>
        <p:nvPicPr>
          <p:cNvPr id="4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60" y="2505648"/>
            <a:ext cx="1969208" cy="25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846" y="1795389"/>
            <a:ext cx="5219700" cy="2057400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 rot="9206104">
            <a:off x="2541332" y="2862136"/>
            <a:ext cx="754743" cy="551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324959">
            <a:off x="3089976" y="4490726"/>
            <a:ext cx="754743" cy="551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175" y="4029414"/>
            <a:ext cx="4504871" cy="221093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28650" y="5134880"/>
            <a:ext cx="271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Draw something!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5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Creation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Generative Models: https://openai.com/blog/generative-models/</a:t>
            </a:r>
            <a:endParaRPr lang="zh-TW" altLang="en-US" dirty="0"/>
          </a:p>
        </p:txBody>
      </p:sp>
      <p:pic>
        <p:nvPicPr>
          <p:cNvPr id="1026" name="Picture 2" descr="「some thing I can not create I cannot understand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91" y="2747109"/>
            <a:ext cx="4466974" cy="31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28650" y="5988733"/>
            <a:ext cx="788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https://www.quora.com/What-did-Richard-Feynman-mean-when-he-said-What-I-cannot-create-I-do-not-understand</a:t>
            </a:r>
          </a:p>
        </p:txBody>
      </p:sp>
      <p:sp>
        <p:nvSpPr>
          <p:cNvPr id="7" name="矩形 6"/>
          <p:cNvSpPr/>
          <p:nvPr/>
        </p:nvSpPr>
        <p:spPr>
          <a:xfrm>
            <a:off x="891091" y="2747109"/>
            <a:ext cx="2461709" cy="685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483048" y="3524240"/>
            <a:ext cx="3294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What I cannot create, I do not understand.</a:t>
            </a:r>
            <a:endParaRPr lang="zh-TW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5960361" y="4613283"/>
            <a:ext cx="2755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/>
              <a:t>Richard Feynman</a:t>
            </a:r>
          </a:p>
        </p:txBody>
      </p:sp>
    </p:spTree>
    <p:extLst>
      <p:ext uri="{BB962C8B-B14F-4D97-AF65-F5344CB8AC3E}">
        <p14:creationId xmlns:p14="http://schemas.microsoft.com/office/powerpoint/2010/main" val="3958729778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PixelRNN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To create an image, generating a pixel each time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634014" y="566242"/>
            <a:ext cx="5021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Ref: Aaron van den Oord, Nal Kalchbrenner, Koray Kavukcuoglu, Pixel Recurrent Neural Networks, </a:t>
            </a:r>
            <a:r>
              <a:rPr lang="en-US" altLang="zh-TW" dirty="0" err="1"/>
              <a:t>arXiv</a:t>
            </a:r>
            <a:r>
              <a:rPr lang="en-US" altLang="zh-TW" dirty="0"/>
              <a:t> preprint, 2016</a:t>
            </a:r>
          </a:p>
        </p:txBody>
      </p:sp>
      <p:sp>
        <p:nvSpPr>
          <p:cNvPr id="5" name="矩形 4"/>
          <p:cNvSpPr/>
          <p:nvPr/>
        </p:nvSpPr>
        <p:spPr>
          <a:xfrm>
            <a:off x="958850" y="3490120"/>
            <a:ext cx="431800" cy="431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946150" y="4219825"/>
            <a:ext cx="431800" cy="431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463800" y="3496717"/>
            <a:ext cx="431800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711325" y="3490120"/>
            <a:ext cx="431800" cy="431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704975" y="4230688"/>
            <a:ext cx="431800" cy="4318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463800" y="4230688"/>
            <a:ext cx="431800" cy="431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939800" y="5019675"/>
            <a:ext cx="431800" cy="431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701800" y="5019675"/>
            <a:ext cx="431800" cy="431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463800" y="5019675"/>
            <a:ext cx="431800" cy="431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723900" y="2710954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E.g. 3 x 3 images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5753100" y="2703513"/>
            <a:ext cx="1244600" cy="8948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NN</a:t>
            </a:r>
            <a:endParaRPr lang="zh-TW" altLang="en-US" sz="2800" dirty="0"/>
          </a:p>
        </p:txBody>
      </p:sp>
      <p:sp>
        <p:nvSpPr>
          <p:cNvPr id="16" name="矩形 15"/>
          <p:cNvSpPr/>
          <p:nvPr/>
        </p:nvSpPr>
        <p:spPr>
          <a:xfrm>
            <a:off x="5753100" y="3784600"/>
            <a:ext cx="1244600" cy="8948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NN</a:t>
            </a:r>
            <a:endParaRPr lang="zh-TW" altLang="en-US" sz="2800" dirty="0"/>
          </a:p>
        </p:txBody>
      </p:sp>
      <p:sp>
        <p:nvSpPr>
          <p:cNvPr id="17" name="矩形 16"/>
          <p:cNvSpPr/>
          <p:nvPr/>
        </p:nvSpPr>
        <p:spPr>
          <a:xfrm>
            <a:off x="5753100" y="4877594"/>
            <a:ext cx="1244600" cy="89480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NN</a:t>
            </a:r>
            <a:endParaRPr lang="zh-TW" altLang="en-US" sz="2800" dirty="0"/>
          </a:p>
        </p:txBody>
      </p:sp>
      <p:sp>
        <p:nvSpPr>
          <p:cNvPr id="18" name="文字方塊 17"/>
          <p:cNvSpPr txBox="1"/>
          <p:nvPr/>
        </p:nvSpPr>
        <p:spPr>
          <a:xfrm rot="5400000">
            <a:off x="6031945" y="5885438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9" name="箭號: 向右 18"/>
          <p:cNvSpPr/>
          <p:nvPr/>
        </p:nvSpPr>
        <p:spPr>
          <a:xfrm>
            <a:off x="5283200" y="2861742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/>
          <p:cNvSpPr/>
          <p:nvPr/>
        </p:nvSpPr>
        <p:spPr>
          <a:xfrm>
            <a:off x="7099300" y="2861742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右 20"/>
          <p:cNvSpPr/>
          <p:nvPr/>
        </p:nvSpPr>
        <p:spPr>
          <a:xfrm>
            <a:off x="5283200" y="3941006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/>
          <p:cNvSpPr/>
          <p:nvPr/>
        </p:nvSpPr>
        <p:spPr>
          <a:xfrm>
            <a:off x="7099300" y="3941006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/>
          <p:cNvSpPr/>
          <p:nvPr/>
        </p:nvSpPr>
        <p:spPr>
          <a:xfrm>
            <a:off x="5283200" y="5031457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23"/>
          <p:cNvSpPr/>
          <p:nvPr/>
        </p:nvSpPr>
        <p:spPr>
          <a:xfrm>
            <a:off x="7099300" y="5031457"/>
            <a:ext cx="368300" cy="5783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4706938" y="2935015"/>
            <a:ext cx="431800" cy="431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7594600" y="2947715"/>
            <a:ext cx="431800" cy="431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4194175" y="4004012"/>
            <a:ext cx="431800" cy="431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4705350" y="4004012"/>
            <a:ext cx="431800" cy="431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7594600" y="3963987"/>
            <a:ext cx="431800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3590925" y="5104730"/>
            <a:ext cx="431800" cy="431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4705350" y="5121275"/>
            <a:ext cx="431800" cy="431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4168775" y="5121275"/>
            <a:ext cx="431800" cy="431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7607300" y="5107111"/>
            <a:ext cx="431800" cy="4318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/>
          <p:cNvSpPr txBox="1"/>
          <p:nvPr/>
        </p:nvSpPr>
        <p:spPr>
          <a:xfrm>
            <a:off x="400050" y="5880006"/>
            <a:ext cx="544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Can be trained just with a large collection of images without any annotation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041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雲朵形圖說文字 10"/>
          <p:cNvSpPr/>
          <p:nvPr/>
        </p:nvSpPr>
        <p:spPr>
          <a:xfrm>
            <a:off x="2239699" y="4138113"/>
            <a:ext cx="6275651" cy="2206940"/>
          </a:xfrm>
          <a:prstGeom prst="cloudCallout">
            <a:avLst>
              <a:gd name="adj1" fmla="val 14784"/>
              <a:gd name="adj2" fmla="val -6889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PixelRNN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40" y="1929282"/>
            <a:ext cx="1710529" cy="172651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512" y="4443097"/>
            <a:ext cx="1635951" cy="15724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357" y="4422460"/>
            <a:ext cx="1572419" cy="15724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184" y="4407764"/>
            <a:ext cx="1620453" cy="162045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012806" y="2371786"/>
            <a:ext cx="1081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Real</a:t>
            </a:r>
          </a:p>
          <a:p>
            <a:r>
              <a:rPr lang="en-US" altLang="zh-TW" sz="2800" dirty="0"/>
              <a:t>World</a:t>
            </a:r>
            <a:endParaRPr lang="zh-TW" altLang="en-US" sz="2800" dirty="0"/>
          </a:p>
        </p:txBody>
      </p:sp>
      <p:pic>
        <p:nvPicPr>
          <p:cNvPr id="10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33" y="2176858"/>
            <a:ext cx="1161213" cy="14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906" y="1975036"/>
            <a:ext cx="1743075" cy="1694204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634014" y="566242"/>
            <a:ext cx="5021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Ref: Aaron van den Oord, Nal Kalchbrenner, Koray Kavukcuoglu, Pixel Recurrent Neural Networks, </a:t>
            </a:r>
            <a:r>
              <a:rPr lang="en-US" altLang="zh-TW" dirty="0" err="1"/>
              <a:t>arXiv</a:t>
            </a:r>
            <a:r>
              <a:rPr lang="en-US" altLang="zh-TW" dirty="0"/>
              <a:t> preprint, 2016</a:t>
            </a:r>
          </a:p>
        </p:txBody>
      </p:sp>
    </p:spTree>
    <p:extLst>
      <p:ext uri="{BB962C8B-B14F-4D97-AF65-F5344CB8AC3E}">
        <p14:creationId xmlns:p14="http://schemas.microsoft.com/office/powerpoint/2010/main" val="96547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FAQ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00462"/>
          </a:xfrm>
        </p:spPr>
        <p:txBody>
          <a:bodyPr>
            <a:normAutofit lnSpcReduction="10000"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Q: How many layers? How many neurons for each layer?</a:t>
            </a:r>
            <a:endParaRPr lang="zh-TW" altLang="en-US" dirty="0"/>
          </a:p>
          <a:p>
            <a:endParaRPr lang="en-US" altLang="zh-TW" dirty="0"/>
          </a:p>
          <a:p>
            <a:r>
              <a:rPr lang="en-US" altLang="zh-TW" dirty="0"/>
              <a:t>Q: Can we design the network structure?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Q: Can the structure be automatically determined?</a:t>
            </a:r>
          </a:p>
          <a:p>
            <a:pPr lvl="1"/>
            <a:r>
              <a:rPr lang="en-US" altLang="zh-TW" dirty="0"/>
              <a:t>Yes, but not widely studied yet.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061" y="222703"/>
            <a:ext cx="4455289" cy="2433411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2343975" y="3331693"/>
            <a:ext cx="5731531" cy="557881"/>
            <a:chOff x="1729539" y="2853872"/>
            <a:chExt cx="5731531" cy="557881"/>
          </a:xfrm>
        </p:grpSpPr>
        <p:sp>
          <p:nvSpPr>
            <p:cNvPr id="7" name="文字方塊 6"/>
            <p:cNvSpPr txBox="1"/>
            <p:nvPr/>
          </p:nvSpPr>
          <p:spPr>
            <a:xfrm>
              <a:off x="1729539" y="2888533"/>
              <a:ext cx="2446855" cy="52322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Trial and Error</a:t>
              </a:r>
              <a:endParaRPr lang="zh-TW" altLang="en-US" sz="2800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014215" y="2882998"/>
              <a:ext cx="2446855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Intuition</a:t>
              </a:r>
              <a:endParaRPr lang="zh-TW" altLang="en-US" sz="2800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244315" y="2853872"/>
              <a:ext cx="6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+</a:t>
              </a:r>
              <a:endParaRPr lang="zh-TW" altLang="en-US" sz="2800" dirty="0"/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2343975" y="4462312"/>
            <a:ext cx="5661974" cy="95410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Convolutional Neural Network (CNN) in the next lecture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4579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PixelRNN</a:t>
            </a:r>
            <a:r>
              <a:rPr lang="en-US" altLang="zh-TW" dirty="0"/>
              <a:t> – beyond Image</a:t>
            </a:r>
            <a:endParaRPr lang="zh-TW" altLang="en-US" dirty="0"/>
          </a:p>
        </p:txBody>
      </p:sp>
      <p:pic>
        <p:nvPicPr>
          <p:cNvPr id="3074" name="Picture 2" descr="Architecture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49" y="1572820"/>
            <a:ext cx="6737350" cy="30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45242" y="4796535"/>
            <a:ext cx="774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Audio: Aaron van den Oord, Sander </a:t>
            </a:r>
            <a:r>
              <a:rPr lang="en-US" altLang="zh-TW" dirty="0" err="1"/>
              <a:t>Dieleman</a:t>
            </a:r>
            <a:r>
              <a:rPr lang="en-US" altLang="zh-TW" dirty="0"/>
              <a:t>, </a:t>
            </a:r>
            <a:r>
              <a:rPr lang="en-US" altLang="zh-TW" dirty="0" err="1"/>
              <a:t>Heiga</a:t>
            </a:r>
            <a:r>
              <a:rPr lang="en-US" altLang="zh-TW" dirty="0"/>
              <a:t> Zen, Karen </a:t>
            </a:r>
            <a:r>
              <a:rPr lang="en-US" altLang="zh-TW" dirty="0" err="1"/>
              <a:t>Simonyan</a:t>
            </a:r>
            <a:r>
              <a:rPr lang="en-US" altLang="zh-TW" dirty="0"/>
              <a:t>, Oriol </a:t>
            </a:r>
            <a:r>
              <a:rPr lang="en-US" altLang="zh-TW" dirty="0" err="1"/>
              <a:t>Vinyals</a:t>
            </a:r>
            <a:r>
              <a:rPr lang="en-US" altLang="zh-TW" dirty="0"/>
              <a:t>, Alex Graves, Nal Kalchbrenner, Andrew Senior, Koray Kavukcuoglu, </a:t>
            </a:r>
            <a:r>
              <a:rPr lang="en-US" altLang="zh-TW" dirty="0" err="1"/>
              <a:t>WaveNet</a:t>
            </a:r>
            <a:r>
              <a:rPr lang="en-US" altLang="zh-TW" dirty="0"/>
              <a:t>: A Generative Model for Raw Audio, </a:t>
            </a:r>
            <a:r>
              <a:rPr lang="en-US" altLang="zh-TW" dirty="0" err="1"/>
              <a:t>arXiv</a:t>
            </a:r>
            <a:r>
              <a:rPr lang="en-US" altLang="zh-TW" dirty="0"/>
              <a:t> preprint, 2016</a:t>
            </a:r>
            <a:endParaRPr lang="en-US" altLang="zh-TW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930728" y="5719865"/>
            <a:ext cx="774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Video: Nal Kalchbrenner, Aaron van den Oord, Karen </a:t>
            </a:r>
            <a:r>
              <a:rPr lang="en-US" altLang="zh-TW" dirty="0" err="1"/>
              <a:t>Simonyan</a:t>
            </a:r>
            <a:r>
              <a:rPr lang="en-US" altLang="zh-TW" dirty="0"/>
              <a:t>, Ivo </a:t>
            </a:r>
            <a:r>
              <a:rPr lang="en-US" altLang="zh-TW" dirty="0" err="1"/>
              <a:t>Danihelka</a:t>
            </a:r>
            <a:r>
              <a:rPr lang="en-US" altLang="zh-TW" dirty="0"/>
              <a:t>, Oriol </a:t>
            </a:r>
            <a:r>
              <a:rPr lang="en-US" altLang="zh-TW" dirty="0" err="1"/>
              <a:t>Vinyals</a:t>
            </a:r>
            <a:r>
              <a:rPr lang="en-US" altLang="zh-TW" dirty="0"/>
              <a:t>, Alex Graves, Koray Kavukcuoglu, Video Pixel Networks , </a:t>
            </a:r>
            <a:r>
              <a:rPr lang="en-US" altLang="zh-TW" dirty="0" err="1"/>
              <a:t>arXiv</a:t>
            </a:r>
            <a:r>
              <a:rPr lang="en-US" altLang="zh-TW" dirty="0"/>
              <a:t> preprint, 2016</a:t>
            </a:r>
          </a:p>
        </p:txBody>
      </p:sp>
    </p:spTree>
    <p:extLst>
      <p:ext uri="{BB962C8B-B14F-4D97-AF65-F5344CB8AC3E}">
        <p14:creationId xmlns:p14="http://schemas.microsoft.com/office/powerpoint/2010/main" val="349330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38" y="2355909"/>
            <a:ext cx="1181100" cy="116205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9119" y="2365835"/>
            <a:ext cx="1181100" cy="1162050"/>
          </a:xfrm>
          <a:prstGeom prst="rect">
            <a:avLst/>
          </a:prstGeom>
        </p:spPr>
      </p:pic>
      <p:cxnSp>
        <p:nvCxnSpPr>
          <p:cNvPr id="11" name="直線接點 10"/>
          <p:cNvCxnSpPr/>
          <p:nvPr/>
        </p:nvCxnSpPr>
        <p:spPr>
          <a:xfrm rot="5400000">
            <a:off x="7562513" y="2181002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Auto-encoder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 rot="5400000">
            <a:off x="4041715" y="2689263"/>
            <a:ext cx="1209244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6" name="向右箭號 9"/>
          <p:cNvSpPr/>
          <p:nvPr/>
        </p:nvSpPr>
        <p:spPr>
          <a:xfrm>
            <a:off x="2151706" y="2634317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9" name="直線接點 8"/>
          <p:cNvCxnSpPr/>
          <p:nvPr/>
        </p:nvCxnSpPr>
        <p:spPr>
          <a:xfrm flipH="1">
            <a:off x="1472455" y="1908978"/>
            <a:ext cx="63434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rot="5400000">
            <a:off x="1227847" y="2138372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49"/>
          <p:cNvSpPr txBox="1">
            <a:spLocks noChangeArrowheads="1"/>
          </p:cNvSpPr>
          <p:nvPr/>
        </p:nvSpPr>
        <p:spPr bwMode="auto">
          <a:xfrm>
            <a:off x="3188389" y="1431374"/>
            <a:ext cx="295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 dirty="0"/>
              <a:t>As close as possible</a:t>
            </a:r>
            <a:endParaRPr kumimoji="0"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2538799" y="2435796"/>
            <a:ext cx="1308100" cy="10022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387503" y="2471165"/>
            <a:ext cx="1308100" cy="9813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5" name="向右箭號 9"/>
          <p:cNvSpPr/>
          <p:nvPr/>
        </p:nvSpPr>
        <p:spPr>
          <a:xfrm>
            <a:off x="3967997" y="2634317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向右箭號 9"/>
          <p:cNvSpPr/>
          <p:nvPr/>
        </p:nvSpPr>
        <p:spPr>
          <a:xfrm>
            <a:off x="4970661" y="2651337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向右箭號 9"/>
          <p:cNvSpPr/>
          <p:nvPr/>
        </p:nvSpPr>
        <p:spPr>
          <a:xfrm>
            <a:off x="6823739" y="2651337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 rot="5400000">
            <a:off x="4120448" y="2692430"/>
            <a:ext cx="11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22" name="矩形 21"/>
          <p:cNvSpPr/>
          <p:nvPr/>
        </p:nvSpPr>
        <p:spPr>
          <a:xfrm rot="5400000">
            <a:off x="3292250" y="4369552"/>
            <a:ext cx="1209244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638038" y="4151454"/>
            <a:ext cx="1308100" cy="9813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24" name="向右箭號 9"/>
          <p:cNvSpPr/>
          <p:nvPr/>
        </p:nvSpPr>
        <p:spPr>
          <a:xfrm>
            <a:off x="4221196" y="4331626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向右箭號 9"/>
          <p:cNvSpPr/>
          <p:nvPr/>
        </p:nvSpPr>
        <p:spPr>
          <a:xfrm>
            <a:off x="6074274" y="4331626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 rot="5400000">
            <a:off x="3370983" y="4372719"/>
            <a:ext cx="11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872384" y="4201098"/>
            <a:ext cx="2755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Randomly generate a vector as code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6430554" y="4372633"/>
            <a:ext cx="247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Image ?</a:t>
            </a:r>
            <a:endParaRPr lang="zh-TW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1200518" y="5476523"/>
            <a:ext cx="6943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i="1" u="sng" dirty="0"/>
              <a:t>Variation Auto-encoder (VAE)</a:t>
            </a:r>
          </a:p>
          <a:p>
            <a:r>
              <a:rPr lang="en-US" altLang="zh-TW" sz="2400" dirty="0"/>
              <a:t>	Ref: Auto-Encoding </a:t>
            </a:r>
            <a:r>
              <a:rPr lang="en-US" altLang="zh-TW" sz="2400" dirty="0" err="1"/>
              <a:t>Variational</a:t>
            </a:r>
            <a:r>
              <a:rPr lang="en-US" altLang="zh-TW" sz="2400" dirty="0"/>
              <a:t> Bayes, </a:t>
            </a:r>
          </a:p>
          <a:p>
            <a:r>
              <a:rPr lang="en-US" altLang="zh-TW" sz="2400" dirty="0"/>
              <a:t>	https://arxiv.org/abs/1312.6114</a:t>
            </a:r>
          </a:p>
        </p:txBody>
      </p:sp>
    </p:spTree>
    <p:extLst>
      <p:ext uri="{BB962C8B-B14F-4D97-AF65-F5344CB8AC3E}">
        <p14:creationId xmlns:p14="http://schemas.microsoft.com/office/powerpoint/2010/main" val="26504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  <p:bldP spid="29" grpId="0"/>
      <p:bldP spid="30" grpId="0"/>
      <p:bldP spid="3" grpId="0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4657198" y="5480567"/>
            <a:ext cx="4279463" cy="119777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418421" y="864887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182056" y="895556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5" name="矩形 14"/>
          <p:cNvSpPr/>
          <p:nvPr/>
        </p:nvSpPr>
        <p:spPr>
          <a:xfrm rot="5400000">
            <a:off x="3977357" y="1205987"/>
            <a:ext cx="1002280" cy="3200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6" name="矩形 15"/>
          <p:cNvSpPr/>
          <p:nvPr/>
        </p:nvSpPr>
        <p:spPr>
          <a:xfrm>
            <a:off x="4059469" y="1810080"/>
            <a:ext cx="789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i="1" u="sng" dirty="0"/>
              <a:t>code</a:t>
            </a:r>
            <a:endParaRPr lang="zh-TW" altLang="en-US" sz="2400" b="1" i="1" u="sng" dirty="0"/>
          </a:p>
        </p:txBody>
      </p:sp>
      <p:sp>
        <p:nvSpPr>
          <p:cNvPr id="21" name="向右箭號 24"/>
          <p:cNvSpPr/>
          <p:nvPr/>
        </p:nvSpPr>
        <p:spPr>
          <a:xfrm>
            <a:off x="3796080" y="1151737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1075371" y="1135192"/>
            <a:ext cx="84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28" name="向右箭號 24"/>
          <p:cNvSpPr/>
          <p:nvPr/>
        </p:nvSpPr>
        <p:spPr>
          <a:xfrm>
            <a:off x="4678477" y="1159045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971451" y="1135193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30" name="向右箭號 24"/>
          <p:cNvSpPr/>
          <p:nvPr/>
        </p:nvSpPr>
        <p:spPr>
          <a:xfrm>
            <a:off x="1949286" y="1135193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向右箭號 24"/>
          <p:cNvSpPr/>
          <p:nvPr/>
        </p:nvSpPr>
        <p:spPr>
          <a:xfrm>
            <a:off x="6520156" y="1159045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41778" y="167831"/>
            <a:ext cx="291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Auto-encoder</a:t>
            </a:r>
            <a:endParaRPr lang="zh-TW" altLang="en-US" sz="2800" b="1" i="1" u="sng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355030" y="2010135"/>
            <a:ext cx="291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VAE</a:t>
            </a:r>
            <a:endParaRPr lang="zh-TW" altLang="en-US" sz="2800" b="1" i="1" u="sng" dirty="0"/>
          </a:p>
        </p:txBody>
      </p:sp>
      <p:sp>
        <p:nvSpPr>
          <p:cNvPr id="33" name="矩形 32"/>
          <p:cNvSpPr/>
          <p:nvPr/>
        </p:nvSpPr>
        <p:spPr>
          <a:xfrm>
            <a:off x="1496812" y="3174660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34" name="向右箭號 24"/>
          <p:cNvSpPr/>
          <p:nvPr/>
        </p:nvSpPr>
        <p:spPr>
          <a:xfrm rot="19527676">
            <a:off x="2902012" y="2977660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50808" y="3416732"/>
            <a:ext cx="84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36" name="向右箭號 24"/>
          <p:cNvSpPr/>
          <p:nvPr/>
        </p:nvSpPr>
        <p:spPr>
          <a:xfrm>
            <a:off x="924723" y="3416733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向右箭號 24"/>
          <p:cNvSpPr/>
          <p:nvPr/>
        </p:nvSpPr>
        <p:spPr>
          <a:xfrm rot="2388685" flipV="1">
            <a:off x="2891979" y="4002836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 rot="5400000">
            <a:off x="5074116" y="3683432"/>
            <a:ext cx="1002280" cy="320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41" name="矩形 40"/>
          <p:cNvSpPr/>
          <p:nvPr/>
        </p:nvSpPr>
        <p:spPr>
          <a:xfrm>
            <a:off x="6339271" y="3333839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42" name="矩形 41"/>
          <p:cNvSpPr/>
          <p:nvPr/>
        </p:nvSpPr>
        <p:spPr>
          <a:xfrm>
            <a:off x="8128666" y="3573476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43" name="向右箭號 24"/>
          <p:cNvSpPr/>
          <p:nvPr/>
        </p:nvSpPr>
        <p:spPr>
          <a:xfrm>
            <a:off x="7677371" y="3597328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7" name="群組 46"/>
          <p:cNvGrpSpPr/>
          <p:nvPr/>
        </p:nvGrpSpPr>
        <p:grpSpPr>
          <a:xfrm>
            <a:off x="3302978" y="2533355"/>
            <a:ext cx="608032" cy="1085259"/>
            <a:chOff x="3289409" y="2450377"/>
            <a:chExt cx="608032" cy="1085259"/>
          </a:xfrm>
        </p:grpSpPr>
        <p:sp>
          <p:nvSpPr>
            <p:cNvPr id="38" name="矩形 37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3292442" y="245037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1</a:t>
              </a:r>
              <a:endParaRPr lang="zh-TW" altLang="en-US" sz="2400" baseline="-25000" dirty="0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3290983" y="276166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2</a:t>
              </a:r>
              <a:endParaRPr lang="zh-TW" altLang="en-US" sz="2400" baseline="-25000" dirty="0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3289409" y="307295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3</a:t>
              </a:r>
              <a:endParaRPr lang="zh-TW" altLang="en-US" sz="2400" baseline="-25000" dirty="0"/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3317412" y="3645043"/>
            <a:ext cx="604999" cy="1085259"/>
            <a:chOff x="3292442" y="2450377"/>
            <a:chExt cx="604999" cy="1085259"/>
          </a:xfrm>
        </p:grpSpPr>
        <p:sp>
          <p:nvSpPr>
            <p:cNvPr id="49" name="矩形 48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字方塊 49"/>
                <p:cNvSpPr txBox="1"/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0" name="文字方塊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blipFill>
                  <a:blip r:embed="rId2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3327631" y="3982387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631" y="3982387"/>
                <a:ext cx="604999" cy="453137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/>
              <p:cNvSpPr txBox="1"/>
              <p:nvPr/>
            </p:nvSpPr>
            <p:spPr>
              <a:xfrm>
                <a:off x="3343289" y="4306479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54" name="文字方塊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289" y="4306479"/>
                <a:ext cx="604999" cy="453137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群組 60"/>
          <p:cNvGrpSpPr/>
          <p:nvPr/>
        </p:nvGrpSpPr>
        <p:grpSpPr>
          <a:xfrm>
            <a:off x="3301754" y="4769283"/>
            <a:ext cx="630876" cy="1114573"/>
            <a:chOff x="3256489" y="4960311"/>
            <a:chExt cx="630876" cy="1114573"/>
          </a:xfrm>
        </p:grpSpPr>
        <p:sp>
          <p:nvSpPr>
            <p:cNvPr id="56" name="矩形 55"/>
            <p:cNvSpPr/>
            <p:nvPr/>
          </p:nvSpPr>
          <p:spPr>
            <a:xfrm rot="5400000">
              <a:off x="3041840" y="5327283"/>
              <a:ext cx="1002280" cy="43429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/>
                <p:cNvSpPr txBox="1"/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9" name="文字方塊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blipFill>
                  <a:blip r:embed="rId5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/>
                <p:cNvSpPr txBox="1"/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7" name="文字方塊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blipFill>
                  <a:blip r:embed="rId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/>
                <p:cNvSpPr txBox="1"/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8" name="文字方塊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blipFill>
                  <a:blip r:embed="rId7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3" name="文字方塊 62"/>
          <p:cNvSpPr txBox="1"/>
          <p:nvPr/>
        </p:nvSpPr>
        <p:spPr>
          <a:xfrm>
            <a:off x="1321736" y="4937147"/>
            <a:ext cx="199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From a normal distribution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/>
              <p:cNvSpPr txBox="1"/>
              <p:nvPr/>
            </p:nvSpPr>
            <p:spPr>
              <a:xfrm>
                <a:off x="5323678" y="3932084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64" name="文字方塊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678" y="3932084"/>
                <a:ext cx="604999" cy="453137"/>
              </a:xfrm>
              <a:prstGeom prst="rect">
                <a:avLst/>
              </a:prstGeom>
              <a:blipFill>
                <a:blip r:embed="rId8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/>
              <p:cNvSpPr txBox="1"/>
              <p:nvPr/>
            </p:nvSpPr>
            <p:spPr>
              <a:xfrm>
                <a:off x="5297801" y="3270648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65" name="文字方塊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7801" y="3270648"/>
                <a:ext cx="604999" cy="453137"/>
              </a:xfrm>
              <a:prstGeom prst="rect">
                <a:avLst/>
              </a:prstGeom>
              <a:blipFill>
                <a:blip r:embed="rId9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字方塊 65"/>
              <p:cNvSpPr txBox="1"/>
              <p:nvPr/>
            </p:nvSpPr>
            <p:spPr>
              <a:xfrm>
                <a:off x="5308020" y="3607992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66" name="文字方塊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020" y="3607992"/>
                <a:ext cx="604999" cy="453137"/>
              </a:xfrm>
              <a:prstGeom prst="rect">
                <a:avLst/>
              </a:prstGeom>
              <a:blipFill>
                <a:blip r:embed="rId10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向右箭號 24"/>
          <p:cNvSpPr/>
          <p:nvPr/>
        </p:nvSpPr>
        <p:spPr>
          <a:xfrm>
            <a:off x="5826834" y="3593859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4105867" y="4571147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69" name="橢圓 68"/>
          <p:cNvSpPr/>
          <p:nvPr/>
        </p:nvSpPr>
        <p:spPr>
          <a:xfrm>
            <a:off x="4736710" y="3621971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+</a:t>
            </a:r>
            <a:endParaRPr lang="zh-TW" altLang="en-US" sz="2400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5747703" y="2269161"/>
            <a:ext cx="2829727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Minimize reconstruction error</a:t>
            </a:r>
            <a:endParaRPr lang="zh-TW" altLang="en-US" sz="2400" dirty="0"/>
          </a:p>
        </p:txBody>
      </p:sp>
      <p:cxnSp>
        <p:nvCxnSpPr>
          <p:cNvPr id="72" name="直線接點 71"/>
          <p:cNvCxnSpPr/>
          <p:nvPr/>
        </p:nvCxnSpPr>
        <p:spPr>
          <a:xfrm>
            <a:off x="3891488" y="5421698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/>
          <p:cNvCxnSpPr/>
          <p:nvPr/>
        </p:nvCxnSpPr>
        <p:spPr>
          <a:xfrm>
            <a:off x="3881660" y="4229161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/>
          <p:cNvCxnSpPr>
            <a:endCxn id="68" idx="0"/>
          </p:cNvCxnSpPr>
          <p:nvPr/>
        </p:nvCxnSpPr>
        <p:spPr>
          <a:xfrm>
            <a:off x="4318456" y="4247055"/>
            <a:ext cx="0" cy="3240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/>
          <p:cNvCxnSpPr/>
          <p:nvPr/>
        </p:nvCxnSpPr>
        <p:spPr>
          <a:xfrm>
            <a:off x="4318456" y="4994439"/>
            <a:ext cx="0" cy="4272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/>
          <p:cNvCxnSpPr/>
          <p:nvPr/>
        </p:nvCxnSpPr>
        <p:spPr>
          <a:xfrm>
            <a:off x="3833988" y="3119269"/>
            <a:ext cx="11153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/>
          <p:cNvCxnSpPr/>
          <p:nvPr/>
        </p:nvCxnSpPr>
        <p:spPr>
          <a:xfrm>
            <a:off x="4510866" y="4783736"/>
            <a:ext cx="4384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/>
          <p:cNvCxnSpPr/>
          <p:nvPr/>
        </p:nvCxnSpPr>
        <p:spPr>
          <a:xfrm flipV="1">
            <a:off x="4949300" y="4098180"/>
            <a:ext cx="0" cy="6855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>
            <a:stCxn id="69" idx="0"/>
          </p:cNvCxnSpPr>
          <p:nvPr/>
        </p:nvCxnSpPr>
        <p:spPr>
          <a:xfrm flipV="1">
            <a:off x="4949299" y="3059012"/>
            <a:ext cx="0" cy="5629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5161888" y="3843472"/>
            <a:ext cx="2533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字方塊 93"/>
              <p:cNvSpPr txBox="1"/>
              <p:nvPr/>
            </p:nvSpPr>
            <p:spPr>
              <a:xfrm>
                <a:off x="4678477" y="5559764"/>
                <a:ext cx="4272645" cy="1038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>
                                    <m:sSub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4" name="文字方塊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477" y="5559764"/>
                <a:ext cx="4272645" cy="10382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文字方塊 94"/>
          <p:cNvSpPr txBox="1"/>
          <p:nvPr/>
        </p:nvSpPr>
        <p:spPr>
          <a:xfrm>
            <a:off x="3833825" y="3710211"/>
            <a:ext cx="67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exp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文字方塊 95"/>
              <p:cNvSpPr txBox="1"/>
              <p:nvPr/>
            </p:nvSpPr>
            <p:spPr>
              <a:xfrm>
                <a:off x="5257715" y="4633265"/>
                <a:ext cx="30275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6" name="文字方塊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715" y="4633265"/>
                <a:ext cx="3027560" cy="369332"/>
              </a:xfrm>
              <a:prstGeom prst="rect">
                <a:avLst/>
              </a:prstGeom>
              <a:blipFill>
                <a:blip r:embed="rId12"/>
                <a:stretch>
                  <a:fillRect l="-805" r="-402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文字方塊 96"/>
          <p:cNvSpPr txBox="1"/>
          <p:nvPr/>
        </p:nvSpPr>
        <p:spPr>
          <a:xfrm>
            <a:off x="5409401" y="5183940"/>
            <a:ext cx="139139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Minimize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1263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33" grpId="0" animBg="1"/>
      <p:bldP spid="34" grpId="0" animBg="1"/>
      <p:bldP spid="35" grpId="0"/>
      <p:bldP spid="36" grpId="0" animBg="1"/>
      <p:bldP spid="37" grpId="0" animBg="1"/>
      <p:bldP spid="40" grpId="0" animBg="1"/>
      <p:bldP spid="41" grpId="0" animBg="1"/>
      <p:bldP spid="42" grpId="0"/>
      <p:bldP spid="43" grpId="0" animBg="1"/>
      <p:bldP spid="53" grpId="0"/>
      <p:bldP spid="54" grpId="0"/>
      <p:bldP spid="63" grpId="0"/>
      <p:bldP spid="64" grpId="0"/>
      <p:bldP spid="65" grpId="0"/>
      <p:bldP spid="66" grpId="0"/>
      <p:bldP spid="67" grpId="0" animBg="1"/>
      <p:bldP spid="68" grpId="0" animBg="1"/>
      <p:bldP spid="69" grpId="0" animBg="1"/>
      <p:bldP spid="70" grpId="0" animBg="1"/>
      <p:bldP spid="94" grpId="0"/>
      <p:bldP spid="95" grpId="0"/>
      <p:bldP spid="96" grpId="0"/>
      <p:bldP spid="97" grpId="0" animBg="1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VAE?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222" y="5497641"/>
            <a:ext cx="750699" cy="7688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36" y="5449168"/>
            <a:ext cx="782878" cy="7688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60" y="2240428"/>
            <a:ext cx="750699" cy="76889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781" y="2210963"/>
            <a:ext cx="782878" cy="768898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1217222" y="4122772"/>
            <a:ext cx="28131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>
            <a:stCxn id="4" idx="0"/>
          </p:cNvCxnSpPr>
          <p:nvPr/>
        </p:nvCxnSpPr>
        <p:spPr>
          <a:xfrm flipV="1">
            <a:off x="1592572" y="4157244"/>
            <a:ext cx="237303" cy="13403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endCxn id="9" idx="2"/>
          </p:cNvCxnSpPr>
          <p:nvPr/>
        </p:nvCxnSpPr>
        <p:spPr>
          <a:xfrm flipH="1" flipV="1">
            <a:off x="1533010" y="3009326"/>
            <a:ext cx="237303" cy="11014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 flipV="1">
            <a:off x="2823799" y="4108771"/>
            <a:ext cx="365777" cy="13488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>
            <a:endCxn id="10" idx="2"/>
          </p:cNvCxnSpPr>
          <p:nvPr/>
        </p:nvCxnSpPr>
        <p:spPr>
          <a:xfrm flipV="1">
            <a:off x="2875445" y="2979861"/>
            <a:ext cx="365775" cy="11359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V="1">
            <a:off x="2346970" y="3021334"/>
            <a:ext cx="63808" cy="11186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2107653" y="2365664"/>
            <a:ext cx="542441" cy="54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506" y="5449168"/>
            <a:ext cx="750699" cy="76889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506" y="2238435"/>
            <a:ext cx="750699" cy="768898"/>
          </a:xfrm>
          <a:prstGeom prst="rect">
            <a:avLst/>
          </a:prstGeom>
        </p:spPr>
      </p:pic>
      <p:cxnSp>
        <p:nvCxnSpPr>
          <p:cNvPr id="30" name="直線接點 29"/>
          <p:cNvCxnSpPr/>
          <p:nvPr/>
        </p:nvCxnSpPr>
        <p:spPr>
          <a:xfrm>
            <a:off x="5249247" y="4108771"/>
            <a:ext cx="32391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>
            <a:stCxn id="26" idx="0"/>
          </p:cNvCxnSpPr>
          <p:nvPr/>
        </p:nvCxnSpPr>
        <p:spPr>
          <a:xfrm flipV="1">
            <a:off x="5817856" y="4108771"/>
            <a:ext cx="237303" cy="13403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>
            <a:endCxn id="28" idx="2"/>
          </p:cNvCxnSpPr>
          <p:nvPr/>
        </p:nvCxnSpPr>
        <p:spPr>
          <a:xfrm flipH="1" flipV="1">
            <a:off x="5817856" y="3007333"/>
            <a:ext cx="237303" cy="11014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flipH="1" flipV="1">
            <a:off x="7143795" y="4108771"/>
            <a:ext cx="365777" cy="13488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H="1" flipV="1">
            <a:off x="6124678" y="1634374"/>
            <a:ext cx="439851" cy="24603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H="1" flipV="1">
            <a:off x="4833460" y="2945885"/>
            <a:ext cx="700092" cy="11359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 flipV="1">
            <a:off x="6572254" y="2965860"/>
            <a:ext cx="276262" cy="11531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圖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322" y="2207198"/>
            <a:ext cx="750699" cy="768898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01" y="2207198"/>
            <a:ext cx="750699" cy="768898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239" y="912814"/>
            <a:ext cx="782878" cy="768898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795" y="921237"/>
            <a:ext cx="782878" cy="768898"/>
          </a:xfrm>
          <a:prstGeom prst="rect">
            <a:avLst/>
          </a:prstGeom>
        </p:spPr>
      </p:pic>
      <p:cxnSp>
        <p:nvCxnSpPr>
          <p:cNvPr id="48" name="直線單箭頭接點 47"/>
          <p:cNvCxnSpPr/>
          <p:nvPr/>
        </p:nvCxnSpPr>
        <p:spPr>
          <a:xfrm flipV="1">
            <a:off x="7179628" y="1681712"/>
            <a:ext cx="101171" cy="24615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endCxn id="52" idx="2"/>
          </p:cNvCxnSpPr>
          <p:nvPr/>
        </p:nvCxnSpPr>
        <p:spPr>
          <a:xfrm flipV="1">
            <a:off x="7768882" y="1695353"/>
            <a:ext cx="650986" cy="23864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圖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429" y="926455"/>
            <a:ext cx="782878" cy="768898"/>
          </a:xfrm>
          <a:prstGeom prst="rect">
            <a:avLst/>
          </a:prstGeom>
        </p:spPr>
      </p:pic>
      <p:sp>
        <p:nvSpPr>
          <p:cNvPr id="51" name="文字方塊 50"/>
          <p:cNvSpPr txBox="1"/>
          <p:nvPr/>
        </p:nvSpPr>
        <p:spPr>
          <a:xfrm>
            <a:off x="407400" y="4596610"/>
            <a:ext cx="121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encode</a:t>
            </a:r>
            <a:endParaRPr lang="zh-TW" altLang="en-US" sz="2400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400252" y="3255270"/>
            <a:ext cx="121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decode</a:t>
            </a:r>
            <a:endParaRPr lang="zh-TW" altLang="en-US" sz="2400" dirty="0"/>
          </a:p>
        </p:txBody>
      </p:sp>
      <p:sp>
        <p:nvSpPr>
          <p:cNvPr id="56" name="文字方塊 55"/>
          <p:cNvSpPr txBox="1"/>
          <p:nvPr/>
        </p:nvSpPr>
        <p:spPr>
          <a:xfrm>
            <a:off x="174230" y="3855688"/>
            <a:ext cx="121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code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61" name="圖片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666" y="1368103"/>
            <a:ext cx="1031314" cy="1043592"/>
          </a:xfrm>
          <a:prstGeom prst="rect">
            <a:avLst/>
          </a:prstGeom>
        </p:spPr>
      </p:pic>
      <p:cxnSp>
        <p:nvCxnSpPr>
          <p:cNvPr id="57" name="直線單箭頭接點 56"/>
          <p:cNvCxnSpPr/>
          <p:nvPr/>
        </p:nvCxnSpPr>
        <p:spPr>
          <a:xfrm flipV="1">
            <a:off x="6564529" y="2411695"/>
            <a:ext cx="0" cy="16701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圖片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95" y="5497641"/>
            <a:ext cx="782878" cy="76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4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1" grpId="0"/>
      <p:bldP spid="55" grpId="0"/>
      <p:bldP spid="56" grpId="0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VAE</a:t>
            </a:r>
            <a:endParaRPr lang="zh-TW" altLang="en-US" dirty="0"/>
          </a:p>
        </p:txBody>
      </p:sp>
      <p:sp>
        <p:nvSpPr>
          <p:cNvPr id="4" name="AutoShape 2" descr="https://openai.com/assets/research/generative-models/learning-vae-d09214c18c65c97ee61d03a5d40c863b52462d49ea975669970fcdb1537382fc.gif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8" name="Picture 4" descr="https://openai.com/assets/research/generative-models/vaecomp-2-e5847333e4829244af9290a0501247a042e3327d9c55572f60fb03a8656c4e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84" y="692467"/>
            <a:ext cx="5473066" cy="547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12534" y="5796201"/>
            <a:ext cx="302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https://github.com/openai/iaf</a:t>
            </a:r>
          </a:p>
        </p:txBody>
      </p:sp>
      <p:sp>
        <p:nvSpPr>
          <p:cNvPr id="6" name="矩形 5"/>
          <p:cNvSpPr/>
          <p:nvPr/>
        </p:nvSpPr>
        <p:spPr>
          <a:xfrm>
            <a:off x="2117520" y="6308208"/>
            <a:ext cx="5473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Source of image: </a:t>
            </a:r>
            <a:r>
              <a:rPr lang="zh-TW" altLang="en-US" dirty="0"/>
              <a:t>https://arxiv.org/pdf/1606.04934v1.pdf</a:t>
            </a:r>
          </a:p>
        </p:txBody>
      </p:sp>
      <p:sp>
        <p:nvSpPr>
          <p:cNvPr id="3" name="矩形 2"/>
          <p:cNvSpPr/>
          <p:nvPr/>
        </p:nvSpPr>
        <p:spPr>
          <a:xfrm>
            <a:off x="1939041" y="3350567"/>
            <a:ext cx="1167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Cifar-10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04413912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9900" y="5715298"/>
            <a:ext cx="8045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Ref: </a:t>
            </a:r>
            <a:r>
              <a:rPr lang="zh-TW" altLang="en-US" dirty="0">
                <a:hlinkClick r:id="rId2"/>
              </a:rPr>
              <a:t>http://www.wired.co.uk/article/google-artificial-intelligence-poetry</a:t>
            </a:r>
            <a:endParaRPr lang="en-US" altLang="zh-TW" dirty="0"/>
          </a:p>
          <a:p>
            <a:r>
              <a:rPr lang="en-US" altLang="zh-TW" dirty="0"/>
              <a:t>Samuel R. Bowman, Luke </a:t>
            </a:r>
            <a:r>
              <a:rPr lang="en-US" altLang="zh-TW" dirty="0" err="1"/>
              <a:t>Vilnis</a:t>
            </a:r>
            <a:r>
              <a:rPr lang="en-US" altLang="zh-TW" dirty="0"/>
              <a:t>, Oriol </a:t>
            </a:r>
            <a:r>
              <a:rPr lang="en-US" altLang="zh-TW" dirty="0" err="1"/>
              <a:t>Vinyals</a:t>
            </a:r>
            <a:r>
              <a:rPr lang="en-US" altLang="zh-TW" dirty="0"/>
              <a:t>, Andrew M. Dai, Rafal Jozefowicz, Samy Bengio, Generating Sentences from a Continuous Space, </a:t>
            </a:r>
            <a:r>
              <a:rPr lang="en-US" altLang="zh-TW" dirty="0" err="1"/>
              <a:t>arXiv</a:t>
            </a:r>
            <a:r>
              <a:rPr lang="en-US" altLang="zh-TW" dirty="0"/>
              <a:t> </a:t>
            </a:r>
            <a:r>
              <a:rPr lang="en-US" altLang="zh-TW" dirty="0" err="1"/>
              <a:t>prepring</a:t>
            </a:r>
            <a:r>
              <a:rPr lang="en-US" altLang="zh-TW" dirty="0"/>
              <a:t>, 2015</a:t>
            </a:r>
          </a:p>
        </p:txBody>
      </p:sp>
      <p:sp>
        <p:nvSpPr>
          <p:cNvPr id="41" name="矩形 40"/>
          <p:cNvSpPr/>
          <p:nvPr/>
        </p:nvSpPr>
        <p:spPr>
          <a:xfrm>
            <a:off x="210418" y="86061"/>
            <a:ext cx="3221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VAE - Writing Poetry</a:t>
            </a:r>
            <a:endParaRPr lang="zh-TW" altLang="en-US" sz="2800" b="1" i="1" u="sng" dirty="0"/>
          </a:p>
        </p:txBody>
      </p:sp>
      <p:sp>
        <p:nvSpPr>
          <p:cNvPr id="5" name="矩形 4"/>
          <p:cNvSpPr/>
          <p:nvPr/>
        </p:nvSpPr>
        <p:spPr>
          <a:xfrm>
            <a:off x="2011618" y="848333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116279" y="1045793"/>
            <a:ext cx="1316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sentence</a:t>
            </a:r>
            <a:endParaRPr lang="zh-TW" altLang="en-US" sz="2400" dirty="0"/>
          </a:p>
        </p:txBody>
      </p:sp>
      <p:sp>
        <p:nvSpPr>
          <p:cNvPr id="7" name="向右箭號 24"/>
          <p:cNvSpPr/>
          <p:nvPr/>
        </p:nvSpPr>
        <p:spPr>
          <a:xfrm>
            <a:off x="1439529" y="1090406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 rot="5400000">
            <a:off x="4777639" y="1199136"/>
            <a:ext cx="788035" cy="2561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5869013" y="835081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658408" y="1074718"/>
            <a:ext cx="1316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sentence</a:t>
            </a:r>
            <a:endParaRPr lang="zh-TW" altLang="en-US" sz="2400" dirty="0"/>
          </a:p>
        </p:txBody>
      </p:sp>
      <p:sp>
        <p:nvSpPr>
          <p:cNvPr id="11" name="向右箭號 24"/>
          <p:cNvSpPr/>
          <p:nvPr/>
        </p:nvSpPr>
        <p:spPr>
          <a:xfrm>
            <a:off x="7207113" y="1098570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24"/>
          <p:cNvSpPr/>
          <p:nvPr/>
        </p:nvSpPr>
        <p:spPr>
          <a:xfrm>
            <a:off x="5356576" y="1095101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017" y="624762"/>
            <a:ext cx="1126151" cy="1766714"/>
          </a:xfrm>
          <a:prstGeom prst="rect">
            <a:avLst/>
          </a:prstGeom>
        </p:spPr>
      </p:pic>
      <p:cxnSp>
        <p:nvCxnSpPr>
          <p:cNvPr id="45" name="直線單箭頭接點 44"/>
          <p:cNvCxnSpPr/>
          <p:nvPr/>
        </p:nvCxnSpPr>
        <p:spPr>
          <a:xfrm flipV="1">
            <a:off x="3395455" y="816158"/>
            <a:ext cx="505830" cy="3525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/>
          <p:nvPr/>
        </p:nvCxnSpPr>
        <p:spPr>
          <a:xfrm>
            <a:off x="3389835" y="1706598"/>
            <a:ext cx="428653" cy="4706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rot="16200000">
            <a:off x="3625181" y="1219765"/>
            <a:ext cx="0" cy="4706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/>
          <p:cNvSpPr txBox="1"/>
          <p:nvPr/>
        </p:nvSpPr>
        <p:spPr>
          <a:xfrm>
            <a:off x="4737371" y="1721211"/>
            <a:ext cx="86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52" name="文字方塊 51"/>
          <p:cNvSpPr txBox="1"/>
          <p:nvPr/>
        </p:nvSpPr>
        <p:spPr>
          <a:xfrm>
            <a:off x="137242" y="2212630"/>
            <a:ext cx="203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 Space </a:t>
            </a:r>
            <a:endParaRPr lang="zh-TW" altLang="en-US" sz="2400" dirty="0"/>
          </a:p>
        </p:txBody>
      </p:sp>
      <p:sp>
        <p:nvSpPr>
          <p:cNvPr id="53" name="矩形 52"/>
          <p:cNvSpPr/>
          <p:nvPr/>
        </p:nvSpPr>
        <p:spPr>
          <a:xfrm>
            <a:off x="3701339" y="2604124"/>
            <a:ext cx="4148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rgbClr val="000000"/>
                </a:solidFill>
                <a:latin typeface="Exchange Web"/>
              </a:rPr>
              <a:t>i</a:t>
            </a:r>
            <a:r>
              <a:rPr lang="en-US" altLang="zh-TW" dirty="0">
                <a:solidFill>
                  <a:srgbClr val="000000"/>
                </a:solidFill>
                <a:latin typeface="Exchange Web"/>
              </a:rPr>
              <a:t> went to the store to buy some groceries.</a:t>
            </a:r>
            <a:endParaRPr lang="zh-TW" altLang="en-US" dirty="0"/>
          </a:p>
        </p:txBody>
      </p:sp>
      <p:sp>
        <p:nvSpPr>
          <p:cNvPr id="54" name="矩形 53"/>
          <p:cNvSpPr/>
          <p:nvPr/>
        </p:nvSpPr>
        <p:spPr>
          <a:xfrm>
            <a:off x="4717928" y="4122739"/>
            <a:ext cx="3611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Exchange Web"/>
              </a:rPr>
              <a:t>"come with me," she said.</a:t>
            </a:r>
            <a:endParaRPr lang="zh-TW" altLang="en-US" dirty="0"/>
          </a:p>
        </p:txBody>
      </p:sp>
      <p:cxnSp>
        <p:nvCxnSpPr>
          <p:cNvPr id="56" name="直線單箭頭接點 55"/>
          <p:cNvCxnSpPr/>
          <p:nvPr/>
        </p:nvCxnSpPr>
        <p:spPr>
          <a:xfrm>
            <a:off x="774568" y="4069172"/>
            <a:ext cx="308595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 flipV="1">
            <a:off x="2304528" y="2718204"/>
            <a:ext cx="0" cy="27549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橢圓 60"/>
          <p:cNvSpPr/>
          <p:nvPr/>
        </p:nvSpPr>
        <p:spPr>
          <a:xfrm>
            <a:off x="1702615" y="2897845"/>
            <a:ext cx="139437" cy="13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橢圓 61"/>
          <p:cNvSpPr/>
          <p:nvPr/>
        </p:nvSpPr>
        <p:spPr>
          <a:xfrm>
            <a:off x="3153777" y="5034997"/>
            <a:ext cx="139437" cy="13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橢圓 62"/>
          <p:cNvSpPr/>
          <p:nvPr/>
        </p:nvSpPr>
        <p:spPr>
          <a:xfrm>
            <a:off x="2848878" y="4596402"/>
            <a:ext cx="139437" cy="13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5" name="直線接點 64"/>
          <p:cNvCxnSpPr/>
          <p:nvPr/>
        </p:nvCxnSpPr>
        <p:spPr>
          <a:xfrm>
            <a:off x="1598750" y="2743229"/>
            <a:ext cx="1791085" cy="260483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橢圓 66"/>
          <p:cNvSpPr/>
          <p:nvPr/>
        </p:nvSpPr>
        <p:spPr>
          <a:xfrm>
            <a:off x="3009280" y="4809957"/>
            <a:ext cx="139437" cy="13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橢圓 67"/>
          <p:cNvSpPr/>
          <p:nvPr/>
        </p:nvSpPr>
        <p:spPr>
          <a:xfrm>
            <a:off x="1853587" y="3140756"/>
            <a:ext cx="139437" cy="13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橢圓 68"/>
          <p:cNvSpPr/>
          <p:nvPr/>
        </p:nvSpPr>
        <p:spPr>
          <a:xfrm>
            <a:off x="2013989" y="3354311"/>
            <a:ext cx="139437" cy="139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/>
          <p:cNvSpPr/>
          <p:nvPr/>
        </p:nvSpPr>
        <p:spPr>
          <a:xfrm>
            <a:off x="4094474" y="2952530"/>
            <a:ext cx="4148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rgbClr val="000000"/>
                </a:solidFill>
                <a:latin typeface="Exchange Web"/>
              </a:rPr>
              <a:t>i</a:t>
            </a:r>
            <a:r>
              <a:rPr lang="en-US" altLang="zh-TW" dirty="0">
                <a:solidFill>
                  <a:srgbClr val="000000"/>
                </a:solidFill>
                <a:latin typeface="Exchange Web"/>
              </a:rPr>
              <a:t> store to buy some groceries.</a:t>
            </a:r>
            <a:endParaRPr lang="zh-TW" altLang="en-US" dirty="0"/>
          </a:p>
        </p:txBody>
      </p:sp>
      <p:sp>
        <p:nvSpPr>
          <p:cNvPr id="71" name="矩形 70"/>
          <p:cNvSpPr/>
          <p:nvPr/>
        </p:nvSpPr>
        <p:spPr>
          <a:xfrm>
            <a:off x="4497783" y="3331889"/>
            <a:ext cx="4148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rgbClr val="000000"/>
                </a:solidFill>
                <a:latin typeface="Exchange Web"/>
              </a:rPr>
              <a:t>i</a:t>
            </a:r>
            <a:r>
              <a:rPr lang="en-US" altLang="zh-TW" dirty="0">
                <a:solidFill>
                  <a:srgbClr val="000000"/>
                </a:solidFill>
                <a:latin typeface="Exchange Web"/>
              </a:rPr>
              <a:t> were to buy any groceries.</a:t>
            </a:r>
            <a:endParaRPr lang="zh-TW" altLang="en-US" dirty="0"/>
          </a:p>
        </p:txBody>
      </p:sp>
      <p:sp>
        <p:nvSpPr>
          <p:cNvPr id="72" name="矩形 71"/>
          <p:cNvSpPr/>
          <p:nvPr/>
        </p:nvSpPr>
        <p:spPr>
          <a:xfrm>
            <a:off x="5104123" y="4462487"/>
            <a:ext cx="284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Exchange Web"/>
              </a:rPr>
              <a:t>"talk to me," she said.</a:t>
            </a:r>
            <a:endParaRPr lang="zh-TW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5532501" y="4809957"/>
            <a:ext cx="3611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Exchange Web"/>
              </a:rPr>
              <a:t>"don’t worry about it," she said.</a:t>
            </a:r>
            <a:endParaRPr lang="zh-TW" altLang="en-US" dirty="0"/>
          </a:p>
        </p:txBody>
      </p:sp>
      <p:cxnSp>
        <p:nvCxnSpPr>
          <p:cNvPr id="75" name="直線單箭頭接點 74"/>
          <p:cNvCxnSpPr>
            <a:stCxn id="73" idx="1"/>
          </p:cNvCxnSpPr>
          <p:nvPr/>
        </p:nvCxnSpPr>
        <p:spPr>
          <a:xfrm flipH="1">
            <a:off x="3389836" y="4994623"/>
            <a:ext cx="2142665" cy="9536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/>
          <p:nvPr/>
        </p:nvCxnSpPr>
        <p:spPr>
          <a:xfrm flipV="1">
            <a:off x="3220086" y="4689217"/>
            <a:ext cx="1951570" cy="1752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/>
          <p:cNvCxnSpPr>
            <a:endCxn id="54" idx="1"/>
          </p:cNvCxnSpPr>
          <p:nvPr/>
        </p:nvCxnSpPr>
        <p:spPr>
          <a:xfrm flipV="1">
            <a:off x="3043032" y="4307405"/>
            <a:ext cx="1674896" cy="3126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>
            <a:stCxn id="53" idx="1"/>
            <a:endCxn id="61" idx="6"/>
          </p:cNvCxnSpPr>
          <p:nvPr/>
        </p:nvCxnSpPr>
        <p:spPr>
          <a:xfrm flipH="1">
            <a:off x="1842052" y="2788790"/>
            <a:ext cx="1859287" cy="17877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>
            <a:endCxn id="70" idx="1"/>
          </p:cNvCxnSpPr>
          <p:nvPr/>
        </p:nvCxnSpPr>
        <p:spPr>
          <a:xfrm flipV="1">
            <a:off x="2057284" y="3137196"/>
            <a:ext cx="2037190" cy="3360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/>
          <p:cNvCxnSpPr>
            <a:endCxn id="71" idx="1"/>
          </p:cNvCxnSpPr>
          <p:nvPr/>
        </p:nvCxnSpPr>
        <p:spPr>
          <a:xfrm>
            <a:off x="2209789" y="3387913"/>
            <a:ext cx="2287994" cy="1286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文字方塊 94"/>
          <p:cNvSpPr txBox="1"/>
          <p:nvPr/>
        </p:nvSpPr>
        <p:spPr>
          <a:xfrm rot="5400000">
            <a:off x="5637267" y="3740506"/>
            <a:ext cx="738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……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2798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52" grpId="0"/>
      <p:bldP spid="53" grpId="0"/>
      <p:bldP spid="54" grpId="0"/>
      <p:bldP spid="61" grpId="0" animBg="1"/>
      <p:bldP spid="62" grpId="0" animBg="1"/>
      <p:bldP spid="63" grpId="0" animBg="1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95" grpId="0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Problems of VAE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It does not really try to simulate real images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89177" y="2964116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 rot="5400000">
            <a:off x="844438" y="3259911"/>
            <a:ext cx="766087" cy="3200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864699" y="2507775"/>
            <a:ext cx="789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i="1" u="sng" dirty="0"/>
              <a:t>code</a:t>
            </a:r>
            <a:endParaRPr lang="zh-TW" altLang="en-US" sz="2400" b="1" i="1" u="sng" dirty="0"/>
          </a:p>
        </p:txBody>
      </p:sp>
      <p:sp>
        <p:nvSpPr>
          <p:cNvPr id="8" name="向右箭號 6"/>
          <p:cNvSpPr/>
          <p:nvPr/>
        </p:nvSpPr>
        <p:spPr>
          <a:xfrm>
            <a:off x="1468725" y="3184843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7"/>
          <p:cNvSpPr/>
          <p:nvPr/>
        </p:nvSpPr>
        <p:spPr>
          <a:xfrm>
            <a:off x="3378480" y="3197543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301" y="2756453"/>
            <a:ext cx="1280337" cy="133206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50883" y="2907880"/>
            <a:ext cx="1146629" cy="11030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Output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559" y="4506049"/>
            <a:ext cx="1280337" cy="133206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434" y="4520564"/>
            <a:ext cx="1280337" cy="133206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276377" y="5535857"/>
            <a:ext cx="87086" cy="798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777895" y="5461472"/>
            <a:ext cx="87086" cy="798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5366873" y="3006304"/>
            <a:ext cx="1963301" cy="1003705"/>
            <a:chOff x="5366873" y="3093393"/>
            <a:chExt cx="1963301" cy="1003705"/>
          </a:xfrm>
        </p:grpSpPr>
        <p:sp>
          <p:nvSpPr>
            <p:cNvPr id="17" name="箭號: 左-右雙向 16"/>
            <p:cNvSpPr/>
            <p:nvPr/>
          </p:nvSpPr>
          <p:spPr>
            <a:xfrm>
              <a:off x="5366873" y="3093393"/>
              <a:ext cx="1963301" cy="26994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5416078" y="3266101"/>
              <a:ext cx="18433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As close as possible</a:t>
              </a:r>
              <a:endParaRPr lang="zh-TW" altLang="en-US" sz="2400" dirty="0"/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241790" y="4788793"/>
            <a:ext cx="2898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One pixel difference from the target</a:t>
            </a:r>
            <a:endParaRPr lang="zh-TW" altLang="en-US" sz="2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274707" y="4803308"/>
            <a:ext cx="2898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One pixel difference from the target</a:t>
            </a:r>
            <a:endParaRPr lang="zh-TW" altLang="en-US" sz="2400" dirty="0"/>
          </a:p>
        </p:txBody>
      </p:sp>
      <p:sp>
        <p:nvSpPr>
          <p:cNvPr id="22" name="箭號: 向右 21"/>
          <p:cNvSpPr/>
          <p:nvPr/>
        </p:nvSpPr>
        <p:spPr>
          <a:xfrm rot="3205515">
            <a:off x="5106681" y="4082076"/>
            <a:ext cx="566517" cy="4644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/>
          <p:cNvSpPr/>
          <p:nvPr/>
        </p:nvSpPr>
        <p:spPr>
          <a:xfrm rot="18394485" flipH="1">
            <a:off x="3623559" y="4078301"/>
            <a:ext cx="566517" cy="4644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2914839" y="5868042"/>
            <a:ext cx="131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Realistic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963185" y="5863857"/>
            <a:ext cx="131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Fake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9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2541256"/>
            <a:ext cx="9020175" cy="35337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Generative Adversarial Network (GAN)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" y="1636381"/>
            <a:ext cx="7400925" cy="904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3825" y="6173507"/>
            <a:ext cx="892595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sz="2400" dirty="0"/>
              <a:t> Ref: Generative Adversarial Networks, http://arxiv.org/abs/1406.2661</a:t>
            </a:r>
          </a:p>
        </p:txBody>
      </p:sp>
    </p:spTree>
    <p:extLst>
      <p:ext uri="{BB962C8B-B14F-4D97-AF65-F5344CB8AC3E}">
        <p14:creationId xmlns:p14="http://schemas.microsoft.com/office/powerpoint/2010/main" val="26547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擬態的演化</a:t>
            </a:r>
          </a:p>
        </p:txBody>
      </p:sp>
      <p:pic>
        <p:nvPicPr>
          <p:cNvPr id="3076" name="Picture 4" descr="枯葉蝶屬枯葉蝶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38" y="1917756"/>
            <a:ext cx="2021403" cy="134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864144" y="365125"/>
            <a:ext cx="5048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http://peellden.pixnet.net/blog/post/40406899-2013-%E7%AC%AC%E5%9B%9B%E5%AD%A3%EF%BC%8C%E5%86%AC%E8%9D%B6%E5%AF%82%E5%AF%A5</a:t>
            </a:r>
          </a:p>
        </p:txBody>
      </p:sp>
      <p:pic>
        <p:nvPicPr>
          <p:cNvPr id="3078" name="Picture 6" descr="艷粉蝶屬艷粉蝶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5" y="1917756"/>
            <a:ext cx="2019300" cy="134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「比比鳥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33" y="4966456"/>
            <a:ext cx="1264260" cy="12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眼節蝶屬青眼蛺蝶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38" y="1917757"/>
            <a:ext cx="2071687" cy="1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723468" y="3265358"/>
            <a:ext cx="119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棕色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517726" y="3265357"/>
            <a:ext cx="119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葉脈</a:t>
            </a:r>
          </a:p>
        </p:txBody>
      </p:sp>
      <p:pic>
        <p:nvPicPr>
          <p:cNvPr id="3084" name="Picture 12" descr="相關圖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38" y="4789626"/>
            <a:ext cx="2285587" cy="160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「比比鳥」的圖片搜尋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61" y="4789626"/>
            <a:ext cx="1617921" cy="161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語音泡泡: 圓角矩形 7"/>
          <p:cNvSpPr/>
          <p:nvPr/>
        </p:nvSpPr>
        <p:spPr>
          <a:xfrm>
            <a:off x="870733" y="4000138"/>
            <a:ext cx="2095500" cy="78948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蝴蝶不是棕色</a:t>
            </a:r>
          </a:p>
        </p:txBody>
      </p:sp>
      <p:sp>
        <p:nvSpPr>
          <p:cNvPr id="17" name="語音泡泡: 圓角矩形 16"/>
          <p:cNvSpPr/>
          <p:nvPr/>
        </p:nvSpPr>
        <p:spPr>
          <a:xfrm>
            <a:off x="3723468" y="4000138"/>
            <a:ext cx="2095500" cy="78948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蝴蝶沒有葉脈</a:t>
            </a:r>
          </a:p>
        </p:txBody>
      </p:sp>
      <p:sp>
        <p:nvSpPr>
          <p:cNvPr id="9" name="箭號: 向右 8"/>
          <p:cNvSpPr/>
          <p:nvPr/>
        </p:nvSpPr>
        <p:spPr>
          <a:xfrm>
            <a:off x="2732870" y="2257690"/>
            <a:ext cx="466726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/>
          <p:cNvSpPr/>
          <p:nvPr/>
        </p:nvSpPr>
        <p:spPr>
          <a:xfrm>
            <a:off x="5495118" y="2257690"/>
            <a:ext cx="466726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/>
          <p:cNvSpPr/>
          <p:nvPr/>
        </p:nvSpPr>
        <p:spPr>
          <a:xfrm>
            <a:off x="2687902" y="5208810"/>
            <a:ext cx="466726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右 20"/>
          <p:cNvSpPr/>
          <p:nvPr/>
        </p:nvSpPr>
        <p:spPr>
          <a:xfrm>
            <a:off x="5450150" y="5208810"/>
            <a:ext cx="466726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語音泡泡: 圓角矩形 17"/>
          <p:cNvSpPr/>
          <p:nvPr/>
        </p:nvSpPr>
        <p:spPr>
          <a:xfrm>
            <a:off x="6576203" y="4000138"/>
            <a:ext cx="2095500" cy="789488"/>
          </a:xfrm>
          <a:prstGeom prst="wedgeRoundRectCallout">
            <a:avLst>
              <a:gd name="adj1" fmla="val -27067"/>
              <a:gd name="adj2" fmla="val 661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……..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081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8" grpId="0" animBg="1"/>
      <p:bldP spid="17" grpId="0" animBg="1"/>
      <p:bldP spid="9" grpId="0" animBg="1"/>
      <p:bldP spid="19" grpId="0" animBg="1"/>
      <p:bldP spid="20" grpId="0" animBg="1"/>
      <p:bldP spid="21" grpId="0" animBg="1"/>
      <p:bldP spid="18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evolution of generation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23462" y="1714194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023462" y="4292577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v1</a:t>
            </a:r>
            <a:endParaRPr lang="zh-TW" altLang="en-US" sz="2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1969612" y="5900461"/>
            <a:ext cx="4456073" cy="808392"/>
            <a:chOff x="2192377" y="5867400"/>
            <a:chExt cx="4456073" cy="808392"/>
          </a:xfrm>
        </p:grpSpPr>
        <p:pic>
          <p:nvPicPr>
            <p:cNvPr id="4098" name="Picture 2" descr="「mnist」的圖片搜尋結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177" y="5867400"/>
              <a:ext cx="2627273" cy="808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2192377" y="6040763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Real images:</a:t>
              </a:r>
              <a:endParaRPr lang="zh-TW" altLang="en-US" sz="2400" dirty="0"/>
            </a:p>
          </p:txBody>
        </p:sp>
      </p:grpSp>
      <p:sp>
        <p:nvSpPr>
          <p:cNvPr id="17" name="矩形 16"/>
          <p:cNvSpPr/>
          <p:nvPr/>
        </p:nvSpPr>
        <p:spPr>
          <a:xfrm>
            <a:off x="3899198" y="1705216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3899198" y="4283599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v2</a:t>
            </a:r>
            <a:endParaRPr lang="zh-TW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6774935" y="1690689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v3</a:t>
            </a:r>
            <a:endParaRPr lang="zh-TW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6774935" y="4269072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  <a:p>
            <a:pPr algn="ctr"/>
            <a:r>
              <a:rPr lang="en-US" altLang="zh-TW" sz="2400" dirty="0"/>
              <a:t>v3</a:t>
            </a:r>
            <a:endParaRPr lang="zh-TW" altLang="en-US" sz="2400" dirty="0"/>
          </a:p>
        </p:txBody>
      </p:sp>
      <p:sp>
        <p:nvSpPr>
          <p:cNvPr id="21" name="箭號: 向右 20"/>
          <p:cNvSpPr/>
          <p:nvPr/>
        </p:nvSpPr>
        <p:spPr>
          <a:xfrm>
            <a:off x="2774676" y="460346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/>
          <p:cNvSpPr/>
          <p:nvPr/>
        </p:nvSpPr>
        <p:spPr>
          <a:xfrm>
            <a:off x="5650413" y="460346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/>
          <p:cNvSpPr/>
          <p:nvPr/>
        </p:nvSpPr>
        <p:spPr>
          <a:xfrm>
            <a:off x="2774676" y="199692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23"/>
          <p:cNvSpPr/>
          <p:nvPr/>
        </p:nvSpPr>
        <p:spPr>
          <a:xfrm>
            <a:off x="5650413" y="1996922"/>
            <a:ext cx="890957" cy="7012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69" y="3325050"/>
            <a:ext cx="2205108" cy="543725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89" y="3339997"/>
            <a:ext cx="2101787" cy="517832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170" y="3427765"/>
            <a:ext cx="1963180" cy="414004"/>
          </a:xfrm>
          <a:prstGeom prst="rect">
            <a:avLst/>
          </a:prstGeom>
        </p:spPr>
      </p:pic>
      <p:cxnSp>
        <p:nvCxnSpPr>
          <p:cNvPr id="29" name="直線單箭頭接點 28"/>
          <p:cNvCxnSpPr/>
          <p:nvPr/>
        </p:nvCxnSpPr>
        <p:spPr>
          <a:xfrm flipH="1">
            <a:off x="1751919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flipH="1">
            <a:off x="4633452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flipH="1">
            <a:off x="7514984" y="3019773"/>
            <a:ext cx="0" cy="4186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>
            <a:off x="1733173" y="3812503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>
            <a:off x="4631635" y="3785497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7543120" y="3785497"/>
            <a:ext cx="0" cy="4186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flipV="1">
            <a:off x="6232480" y="5576611"/>
            <a:ext cx="1310640" cy="418698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/>
          <p:nvPr/>
        </p:nvCxnSpPr>
        <p:spPr>
          <a:xfrm flipH="1" flipV="1">
            <a:off x="1926058" y="5647039"/>
            <a:ext cx="1872354" cy="34827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/>
          <p:nvPr/>
        </p:nvCxnSpPr>
        <p:spPr>
          <a:xfrm flipH="1" flipV="1">
            <a:off x="4658023" y="5576611"/>
            <a:ext cx="279135" cy="32385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218938" y="5507137"/>
            <a:ext cx="1547581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Binary </a:t>
            </a:r>
          </a:p>
          <a:p>
            <a:pPr algn="ctr"/>
            <a:r>
              <a:rPr lang="en-US" altLang="zh-TW" sz="2800" dirty="0"/>
              <a:t>Classifier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7573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Highway Network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0000"/>
                </a:solidFill>
                <a:latin typeface="Lucida Grande"/>
              </a:rPr>
              <a:t>Residual Network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0000"/>
                </a:solidFill>
                <a:latin typeface="Lucida Grande"/>
              </a:rPr>
              <a:t>Highway Network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04340" y="5715298"/>
            <a:ext cx="4134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Deep Residual Learning for Image Recognition</a:t>
            </a:r>
          </a:p>
          <a:p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http://arxiv.org/abs/1512.03385</a:t>
            </a:r>
            <a:endParaRPr lang="en-US" altLang="zh-TW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47383" y="5785601"/>
            <a:ext cx="3647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Training Very Deep Networks</a:t>
            </a:r>
          </a:p>
          <a:p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https://arxiv.org/pdf/1507.06228v2.pdf</a:t>
            </a:r>
          </a:p>
        </p:txBody>
      </p:sp>
      <p:sp>
        <p:nvSpPr>
          <p:cNvPr id="7" name="矩形 6"/>
          <p:cNvSpPr/>
          <p:nvPr/>
        </p:nvSpPr>
        <p:spPr>
          <a:xfrm>
            <a:off x="1238650" y="3539842"/>
            <a:ext cx="1567543" cy="319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238650" y="4392640"/>
            <a:ext cx="1567543" cy="319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002433" y="3859156"/>
            <a:ext cx="0" cy="5334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V="1">
            <a:off x="2002433" y="4711954"/>
            <a:ext cx="0" cy="5334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V="1">
            <a:off x="2002433" y="3006358"/>
            <a:ext cx="0" cy="5334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2002433" y="5256455"/>
            <a:ext cx="0" cy="304586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2002433" y="2409458"/>
            <a:ext cx="0" cy="53348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橢圓 19"/>
          <p:cNvSpPr/>
          <p:nvPr/>
        </p:nvSpPr>
        <p:spPr>
          <a:xfrm>
            <a:off x="1313943" y="3609499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橢圓 21"/>
          <p:cNvSpPr/>
          <p:nvPr/>
        </p:nvSpPr>
        <p:spPr>
          <a:xfrm>
            <a:off x="1561004" y="3609048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橢圓 22"/>
          <p:cNvSpPr/>
          <p:nvPr/>
        </p:nvSpPr>
        <p:spPr>
          <a:xfrm>
            <a:off x="1816297" y="3609048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4" name="橢圓 23"/>
          <p:cNvSpPr/>
          <p:nvPr/>
        </p:nvSpPr>
        <p:spPr>
          <a:xfrm>
            <a:off x="2055952" y="3612042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橢圓 24"/>
          <p:cNvSpPr/>
          <p:nvPr/>
        </p:nvSpPr>
        <p:spPr>
          <a:xfrm>
            <a:off x="2298602" y="3609048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橢圓 25"/>
          <p:cNvSpPr/>
          <p:nvPr/>
        </p:nvSpPr>
        <p:spPr>
          <a:xfrm>
            <a:off x="2558306" y="3608859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橢圓 26"/>
          <p:cNvSpPr/>
          <p:nvPr/>
        </p:nvSpPr>
        <p:spPr>
          <a:xfrm>
            <a:off x="1313943" y="4408020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橢圓 27"/>
          <p:cNvSpPr/>
          <p:nvPr/>
        </p:nvSpPr>
        <p:spPr>
          <a:xfrm>
            <a:off x="1561004" y="4407569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橢圓 28"/>
          <p:cNvSpPr/>
          <p:nvPr/>
        </p:nvSpPr>
        <p:spPr>
          <a:xfrm>
            <a:off x="1816297" y="4407569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0" name="橢圓 29"/>
          <p:cNvSpPr/>
          <p:nvPr/>
        </p:nvSpPr>
        <p:spPr>
          <a:xfrm>
            <a:off x="2055952" y="4410563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橢圓 30"/>
          <p:cNvSpPr/>
          <p:nvPr/>
        </p:nvSpPr>
        <p:spPr>
          <a:xfrm>
            <a:off x="2298602" y="4407569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2" name="橢圓 31"/>
          <p:cNvSpPr/>
          <p:nvPr/>
        </p:nvSpPr>
        <p:spPr>
          <a:xfrm>
            <a:off x="2558306" y="4407380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3" name="橢圓 32"/>
          <p:cNvSpPr/>
          <p:nvPr/>
        </p:nvSpPr>
        <p:spPr>
          <a:xfrm>
            <a:off x="1816297" y="2676200"/>
            <a:ext cx="377621" cy="3776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altLang="zh-TW" sz="2400" dirty="0"/>
              <a:t>+</a:t>
            </a:r>
            <a:endParaRPr lang="zh-TW" altLang="en-US" sz="2400" dirty="0"/>
          </a:p>
        </p:txBody>
      </p:sp>
      <p:cxnSp>
        <p:nvCxnSpPr>
          <p:cNvPr id="35" name="直線接點 34"/>
          <p:cNvCxnSpPr/>
          <p:nvPr/>
        </p:nvCxnSpPr>
        <p:spPr>
          <a:xfrm>
            <a:off x="2022421" y="5103841"/>
            <a:ext cx="1253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3276093" y="2865010"/>
            <a:ext cx="0" cy="22388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 flipH="1">
            <a:off x="2235952" y="2865010"/>
            <a:ext cx="104014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群組 47"/>
          <p:cNvGrpSpPr/>
          <p:nvPr/>
        </p:nvGrpSpPr>
        <p:grpSpPr>
          <a:xfrm>
            <a:off x="6106209" y="4119753"/>
            <a:ext cx="1567543" cy="319314"/>
            <a:chOff x="5754347" y="3836831"/>
            <a:chExt cx="1567543" cy="319314"/>
          </a:xfrm>
        </p:grpSpPr>
        <p:sp>
          <p:nvSpPr>
            <p:cNvPr id="41" name="矩形 40"/>
            <p:cNvSpPr/>
            <p:nvPr/>
          </p:nvSpPr>
          <p:spPr>
            <a:xfrm>
              <a:off x="5754347" y="3836831"/>
              <a:ext cx="1567543" cy="319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橢圓 41"/>
            <p:cNvSpPr/>
            <p:nvPr/>
          </p:nvSpPr>
          <p:spPr>
            <a:xfrm>
              <a:off x="5829640" y="390648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3" name="橢圓 42"/>
            <p:cNvSpPr/>
            <p:nvPr/>
          </p:nvSpPr>
          <p:spPr>
            <a:xfrm>
              <a:off x="6076701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4" name="橢圓 43"/>
            <p:cNvSpPr/>
            <p:nvPr/>
          </p:nvSpPr>
          <p:spPr>
            <a:xfrm>
              <a:off x="6331994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5" name="橢圓 44"/>
            <p:cNvSpPr/>
            <p:nvPr/>
          </p:nvSpPr>
          <p:spPr>
            <a:xfrm>
              <a:off x="6571649" y="3909031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6" name="橢圓 45"/>
            <p:cNvSpPr/>
            <p:nvPr/>
          </p:nvSpPr>
          <p:spPr>
            <a:xfrm>
              <a:off x="6814299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7" name="橢圓 46"/>
            <p:cNvSpPr/>
            <p:nvPr/>
          </p:nvSpPr>
          <p:spPr>
            <a:xfrm>
              <a:off x="7074003" y="390584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cxnSp>
        <p:nvCxnSpPr>
          <p:cNvPr id="49" name="直線單箭頭接點 48"/>
          <p:cNvCxnSpPr/>
          <p:nvPr/>
        </p:nvCxnSpPr>
        <p:spPr>
          <a:xfrm flipH="1" flipV="1">
            <a:off x="6885330" y="3011892"/>
            <a:ext cx="368452" cy="3801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/>
          <p:nvPr/>
        </p:nvCxnSpPr>
        <p:spPr>
          <a:xfrm flipV="1">
            <a:off x="6871178" y="2472874"/>
            <a:ext cx="0" cy="533484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 flipH="1">
            <a:off x="7425866" y="3053821"/>
            <a:ext cx="72435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/>
          <p:cNvCxnSpPr/>
          <p:nvPr/>
        </p:nvCxnSpPr>
        <p:spPr>
          <a:xfrm flipV="1">
            <a:off x="8150216" y="3006358"/>
            <a:ext cx="0" cy="19646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>
            <a:endCxn id="41" idx="2"/>
          </p:cNvCxnSpPr>
          <p:nvPr/>
        </p:nvCxnSpPr>
        <p:spPr>
          <a:xfrm flipV="1">
            <a:off x="6860196" y="4439067"/>
            <a:ext cx="0" cy="9408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 flipV="1">
            <a:off x="6860196" y="5390962"/>
            <a:ext cx="0" cy="304586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/>
          <p:cNvCxnSpPr/>
          <p:nvPr/>
        </p:nvCxnSpPr>
        <p:spPr>
          <a:xfrm>
            <a:off x="6883844" y="4971035"/>
            <a:ext cx="1253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/>
          <p:cNvCxnSpPr/>
          <p:nvPr/>
        </p:nvCxnSpPr>
        <p:spPr>
          <a:xfrm>
            <a:off x="5589910" y="4971035"/>
            <a:ext cx="1253672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 flipV="1">
            <a:off x="5589910" y="3242375"/>
            <a:ext cx="0" cy="172897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/>
          <p:cNvCxnSpPr/>
          <p:nvPr/>
        </p:nvCxnSpPr>
        <p:spPr>
          <a:xfrm>
            <a:off x="5589910" y="3242375"/>
            <a:ext cx="1513601" cy="0"/>
          </a:xfrm>
          <a:prstGeom prst="line">
            <a:avLst/>
          </a:prstGeom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/>
          <p:cNvSpPr txBox="1"/>
          <p:nvPr/>
        </p:nvSpPr>
        <p:spPr>
          <a:xfrm>
            <a:off x="3189598" y="3740169"/>
            <a:ext cx="932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copy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8048969" y="3907105"/>
            <a:ext cx="932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copy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4180801" y="3666383"/>
            <a:ext cx="143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Gate controller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cxnSp>
        <p:nvCxnSpPr>
          <p:cNvPr id="63" name="直線單箭頭接點 62"/>
          <p:cNvCxnSpPr/>
          <p:nvPr/>
        </p:nvCxnSpPr>
        <p:spPr>
          <a:xfrm flipV="1">
            <a:off x="6852867" y="3539842"/>
            <a:ext cx="0" cy="579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Cifar-10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Which one is machine-generated?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293194"/>
            <a:ext cx="8220972" cy="388376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74650" y="6182867"/>
            <a:ext cx="6394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Ref: </a:t>
            </a:r>
            <a:r>
              <a:rPr lang="zh-TW" altLang="en-US" sz="2400" dirty="0"/>
              <a:t>https://openai.com/blog/generative-models/</a:t>
            </a:r>
          </a:p>
        </p:txBody>
      </p:sp>
    </p:spTree>
    <p:extLst>
      <p:ext uri="{BB962C8B-B14F-4D97-AF65-F5344CB8AC3E}">
        <p14:creationId xmlns:p14="http://schemas.microsoft.com/office/powerpoint/2010/main" val="33096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畫漫畫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Ref: </a:t>
            </a:r>
            <a:r>
              <a:rPr lang="zh-TW" altLang="en-US" dirty="0"/>
              <a:t>https://github.com/mattya/chainer-DCGAN</a:t>
            </a:r>
          </a:p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76" y="2288721"/>
            <a:ext cx="74104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畫漫畫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Ref: http://qiita.com/mattya/items/e5bfe5e04b9d2f0bbd47</a:t>
            </a:r>
            <a:endParaRPr lang="zh-TW" altLang="en-US" sz="2400" dirty="0"/>
          </a:p>
        </p:txBody>
      </p:sp>
      <p:pic>
        <p:nvPicPr>
          <p:cNvPr id="2050" name="Picture 2" descr="tashiz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6" y="2288836"/>
            <a:ext cx="8748468" cy="183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reen Shot 2015-12-24 at 4.53.42 P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3" y="4380478"/>
            <a:ext cx="8969829" cy="20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19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29343" y="1978706"/>
            <a:ext cx="7772400" cy="2387600"/>
          </a:xfrm>
        </p:spPr>
        <p:txBody>
          <a:bodyPr>
            <a:normAutofit/>
          </a:bodyPr>
          <a:lstStyle/>
          <a:p>
            <a:pPr lvl="0"/>
            <a:r>
              <a:rPr lang="en-US" altLang="zh-TW" dirty="0"/>
              <a:t>Want to practice Generation Models?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38480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Pokémon Creation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Small images of 792 Pokémon's</a:t>
            </a:r>
          </a:p>
          <a:p>
            <a:pPr lvl="1"/>
            <a:r>
              <a:rPr lang="en-US" altLang="zh-TW" dirty="0"/>
              <a:t>Can machine learn to create new </a:t>
            </a:r>
            <a:r>
              <a:rPr lang="en-US" altLang="zh-TW" dirty="0" err="1"/>
              <a:t>Pokémons</a:t>
            </a:r>
            <a:r>
              <a:rPr lang="en-US" altLang="zh-TW" dirty="0"/>
              <a:t>?</a:t>
            </a:r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sz="2400" dirty="0"/>
              <a:t>Source of image: http://bulbapedia.bulbagarden.net/wiki/List_of_Pok%C3%A9mon_by_base_stats_(Generation_VI)</a:t>
            </a:r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1594726" y="2920484"/>
            <a:ext cx="62478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i="1" u="sng" dirty="0"/>
              <a:t>Don't catch them</a:t>
            </a:r>
            <a:r>
              <a:rPr lang="en-US" altLang="zh-TW" sz="3600" b="1" i="1" u="sng" dirty="0"/>
              <a:t>! Create them!</a:t>
            </a:r>
            <a:endParaRPr lang="zh-TW" altLang="en-US" sz="3600" b="1" i="1" u="sng" dirty="0"/>
          </a:p>
        </p:txBody>
      </p:sp>
      <p:sp>
        <p:nvSpPr>
          <p:cNvPr id="5" name="文字方塊 4"/>
          <p:cNvSpPr txBox="1"/>
          <p:nvPr/>
        </p:nvSpPr>
        <p:spPr>
          <a:xfrm>
            <a:off x="857250" y="5327870"/>
            <a:ext cx="325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Original image is 40 x 40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857250" y="5850234"/>
            <a:ext cx="375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Making them into 20 x 20</a:t>
            </a:r>
            <a:endParaRPr lang="zh-TW" altLang="en-US" sz="24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16" y="5384982"/>
            <a:ext cx="990647" cy="9790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10" y="5327870"/>
            <a:ext cx="1048106" cy="103587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74" y="5352160"/>
            <a:ext cx="1070373" cy="105787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85" y="5366277"/>
            <a:ext cx="970384" cy="95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0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Pokémon Creation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540250" y="2705694"/>
            <a:ext cx="827314" cy="667657"/>
          </a:xfrm>
          <a:prstGeom prst="rect">
            <a:avLst/>
          </a:prstGeom>
          <a:solidFill>
            <a:srgbClr val="3296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654222" y="2808689"/>
            <a:ext cx="2977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R=50, G=150, B=100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744765" y="2049316"/>
            <a:ext cx="747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Each pixel is represented by 3 numbers (corresponding to RGB)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744764" y="3559754"/>
            <a:ext cx="747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Each pixel is represented by a 1-of-N encoding feature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495670" y="4232649"/>
            <a:ext cx="459049" cy="370461"/>
          </a:xfrm>
          <a:prstGeom prst="rect">
            <a:avLst/>
          </a:prstGeom>
          <a:solidFill>
            <a:srgbClr val="3296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2862123" y="4262660"/>
          <a:ext cx="417605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11">
                  <a:extLst>
                    <a:ext uri="{9D8B030D-6E8A-4147-A177-3AD203B41FA5}">
                      <a16:colId xmlns:a16="http://schemas.microsoft.com/office/drawing/2014/main" val="3184319674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3686666428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3378736128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1211508453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1556249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952035"/>
                  </a:ext>
                </a:extLst>
              </a:tr>
            </a:tbl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7120037" y="4062883"/>
            <a:ext cx="9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2878143" y="4274085"/>
          <a:ext cx="417605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11">
                  <a:extLst>
                    <a:ext uri="{9D8B030D-6E8A-4147-A177-3AD203B41FA5}">
                      <a16:colId xmlns:a16="http://schemas.microsoft.com/office/drawing/2014/main" val="3184319674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3686666428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3378736128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1211508453"/>
                    </a:ext>
                  </a:extLst>
                </a:gridCol>
                <a:gridCol w="835211">
                  <a:extLst>
                    <a:ext uri="{9D8B030D-6E8A-4147-A177-3AD203B41FA5}">
                      <a16:colId xmlns:a16="http://schemas.microsoft.com/office/drawing/2014/main" val="1556249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952035"/>
                  </a:ext>
                </a:extLst>
              </a:tr>
            </a:tbl>
          </a:graphicData>
        </a:graphic>
      </p:graphicFrame>
      <p:sp>
        <p:nvSpPr>
          <p:cNvPr id="13" name="文字方塊 12"/>
          <p:cNvSpPr txBox="1"/>
          <p:nvPr/>
        </p:nvSpPr>
        <p:spPr>
          <a:xfrm>
            <a:off x="1010718" y="5763560"/>
            <a:ext cx="3710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Clustering the similar color 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731630" y="5762862"/>
            <a:ext cx="2822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167 colors in total</a:t>
            </a:r>
            <a:endParaRPr lang="zh-TW" altLang="en-US" sz="2400" dirty="0"/>
          </a:p>
        </p:txBody>
      </p:sp>
      <p:sp>
        <p:nvSpPr>
          <p:cNvPr id="15" name="箭號: 向右 14"/>
          <p:cNvSpPr/>
          <p:nvPr/>
        </p:nvSpPr>
        <p:spPr>
          <a:xfrm>
            <a:off x="4650314" y="5763560"/>
            <a:ext cx="1060600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3020633" y="4614968"/>
            <a:ext cx="3828000" cy="370461"/>
            <a:chOff x="3320897" y="4890740"/>
            <a:chExt cx="3828000" cy="370461"/>
          </a:xfrm>
        </p:grpSpPr>
        <p:sp>
          <p:nvSpPr>
            <p:cNvPr id="16" name="矩形 15"/>
            <p:cNvSpPr/>
            <p:nvPr/>
          </p:nvSpPr>
          <p:spPr>
            <a:xfrm>
              <a:off x="5025872" y="4890740"/>
              <a:ext cx="459049" cy="370461"/>
            </a:xfrm>
            <a:prstGeom prst="rect">
              <a:avLst/>
            </a:prstGeom>
            <a:solidFill>
              <a:srgbClr val="32966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201609" y="4890740"/>
              <a:ext cx="459049" cy="370461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320897" y="4890740"/>
              <a:ext cx="459049" cy="370461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885076" y="4890740"/>
              <a:ext cx="459049" cy="331470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6689848" y="4890740"/>
              <a:ext cx="459049" cy="33147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箭號: 向右 23"/>
          <p:cNvSpPr/>
          <p:nvPr/>
        </p:nvSpPr>
        <p:spPr>
          <a:xfrm>
            <a:off x="2138135" y="4232649"/>
            <a:ext cx="556592" cy="35345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4301758" y="4909423"/>
            <a:ext cx="1239178" cy="693066"/>
            <a:chOff x="4641778" y="5185195"/>
            <a:chExt cx="1239178" cy="693066"/>
          </a:xfrm>
        </p:grpSpPr>
        <p:sp>
          <p:nvSpPr>
            <p:cNvPr id="21" name="矩形 20"/>
            <p:cNvSpPr/>
            <p:nvPr/>
          </p:nvSpPr>
          <p:spPr>
            <a:xfrm>
              <a:off x="4641778" y="5507799"/>
              <a:ext cx="459049" cy="37046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421907" y="5507800"/>
              <a:ext cx="459049" cy="37046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 rot="2823275">
              <a:off x="5375590" y="5127689"/>
              <a:ext cx="4082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=</a:t>
              </a:r>
              <a:endParaRPr lang="zh-TW" altLang="en-US" sz="2800" dirty="0"/>
            </a:p>
          </p:txBody>
        </p:sp>
        <p:sp>
          <p:nvSpPr>
            <p:cNvPr id="28" name="文字方塊 27"/>
            <p:cNvSpPr txBox="1"/>
            <p:nvPr/>
          </p:nvSpPr>
          <p:spPr>
            <a:xfrm rot="18592829">
              <a:off x="4835938" y="5133100"/>
              <a:ext cx="4082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=</a:t>
              </a:r>
              <a:endParaRPr lang="zh-TW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396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 animBg="1"/>
      <p:bldP spid="11" grpId="0"/>
      <p:bldP spid="13" grpId="0"/>
      <p:bldP spid="14" grpId="0"/>
      <p:bldP spid="15" grpId="0" animBg="1"/>
      <p:bldP spid="24" grpId="0" animBg="1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36" y="119214"/>
            <a:ext cx="2185512" cy="216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90" y="2311934"/>
            <a:ext cx="2185512" cy="21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90" y="178626"/>
            <a:ext cx="2185512" cy="216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82" y="171647"/>
            <a:ext cx="2185512" cy="2160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82" y="2338626"/>
            <a:ext cx="2185512" cy="216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36" y="2338626"/>
            <a:ext cx="2185512" cy="216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35" y="4484667"/>
            <a:ext cx="2185511" cy="216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58" y="4471934"/>
            <a:ext cx="2185512" cy="216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290" y="4594618"/>
            <a:ext cx="2185512" cy="216000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381000" y="368217"/>
            <a:ext cx="154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Real Pokémon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381000" y="2762250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Cover 50%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38150" y="5263951"/>
            <a:ext cx="154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Cover 75%</a:t>
            </a:r>
            <a:endParaRPr lang="zh-TW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2157382" y="1199214"/>
            <a:ext cx="2105576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262958" y="1199214"/>
            <a:ext cx="2105576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6540068" y="1208927"/>
            <a:ext cx="2105576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328916" y="3370105"/>
            <a:ext cx="2105576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4434492" y="3370105"/>
            <a:ext cx="2105576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711602" y="3379818"/>
            <a:ext cx="2105576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328916" y="5026790"/>
            <a:ext cx="2105576" cy="1569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4434492" y="5026789"/>
            <a:ext cx="2105576" cy="1617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6711602" y="5036502"/>
            <a:ext cx="2105576" cy="1718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2544690" y="2956300"/>
            <a:ext cx="52197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It is difficult to evaluate generation.</a:t>
            </a:r>
            <a:endParaRPr lang="zh-TW" altLang="en-US" sz="28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265059" y="1208927"/>
            <a:ext cx="182244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Never seen by machine!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4496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Pokémon Creation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50" y="2092869"/>
            <a:ext cx="2160000" cy="213478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0" y="4318147"/>
            <a:ext cx="2160000" cy="213478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50" y="2092869"/>
            <a:ext cx="2160000" cy="213478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50" y="2092869"/>
            <a:ext cx="2160000" cy="21347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50" y="4384253"/>
            <a:ext cx="2160000" cy="213478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0" y="4318147"/>
            <a:ext cx="2160000" cy="213478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50" y="4305954"/>
            <a:ext cx="2160000" cy="213478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0" y="2092869"/>
            <a:ext cx="2160000" cy="213478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168348" y="505430"/>
            <a:ext cx="3498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Drawing from scratch </a:t>
            </a:r>
            <a:endParaRPr lang="zh-TW" altLang="en-US" sz="28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168348" y="1028650"/>
            <a:ext cx="397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Need some randomness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5984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74683" y="1226080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5" name="向右箭號 24"/>
          <p:cNvSpPr/>
          <p:nvPr/>
        </p:nvSpPr>
        <p:spPr>
          <a:xfrm rot="19527676">
            <a:off x="2879883" y="1029080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8679" y="1468152"/>
            <a:ext cx="84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7" name="向右箭號 24"/>
          <p:cNvSpPr/>
          <p:nvPr/>
        </p:nvSpPr>
        <p:spPr>
          <a:xfrm>
            <a:off x="902594" y="1468153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24"/>
          <p:cNvSpPr/>
          <p:nvPr/>
        </p:nvSpPr>
        <p:spPr>
          <a:xfrm rot="2388685" flipV="1">
            <a:off x="2869850" y="2054256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 rot="5400000">
            <a:off x="5051987" y="1734852"/>
            <a:ext cx="1002280" cy="320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317142" y="1385259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8106537" y="1624896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output</a:t>
            </a:r>
            <a:endParaRPr lang="zh-TW" altLang="en-US" sz="2400" dirty="0"/>
          </a:p>
        </p:txBody>
      </p:sp>
      <p:sp>
        <p:nvSpPr>
          <p:cNvPr id="12" name="向右箭號 24"/>
          <p:cNvSpPr/>
          <p:nvPr/>
        </p:nvSpPr>
        <p:spPr>
          <a:xfrm>
            <a:off x="7655242" y="1648748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3280849" y="584775"/>
            <a:ext cx="608032" cy="1085259"/>
            <a:chOff x="3289409" y="2450377"/>
            <a:chExt cx="608032" cy="1085259"/>
          </a:xfrm>
        </p:grpSpPr>
        <p:sp>
          <p:nvSpPr>
            <p:cNvPr id="14" name="矩形 13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3292442" y="245037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1</a:t>
              </a:r>
              <a:endParaRPr lang="zh-TW" altLang="en-US" sz="2400" baseline="-25000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290983" y="276166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2</a:t>
              </a:r>
              <a:endParaRPr lang="zh-TW" altLang="en-US" sz="2400" baseline="-25000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3289409" y="3072957"/>
              <a:ext cx="60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</a:t>
              </a:r>
              <a:r>
                <a:rPr lang="en-US" altLang="zh-TW" sz="2400" baseline="-25000" dirty="0"/>
                <a:t>3</a:t>
              </a:r>
              <a:endParaRPr lang="zh-TW" altLang="en-US" sz="2400" baseline="-250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295283" y="1696463"/>
            <a:ext cx="604999" cy="1085259"/>
            <a:chOff x="3292442" y="2450377"/>
            <a:chExt cx="604999" cy="1085259"/>
          </a:xfrm>
        </p:grpSpPr>
        <p:sp>
          <p:nvSpPr>
            <p:cNvPr id="19" name="矩形 18"/>
            <p:cNvSpPr/>
            <p:nvPr/>
          </p:nvSpPr>
          <p:spPr>
            <a:xfrm rot="5400000">
              <a:off x="3077793" y="2817349"/>
              <a:ext cx="1002280" cy="43429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字方塊 19"/>
                <p:cNvSpPr txBox="1"/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0" name="文字方塊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2442" y="2450377"/>
                  <a:ext cx="604999" cy="453137"/>
                </a:xfrm>
                <a:prstGeom prst="rect">
                  <a:avLst/>
                </a:prstGeom>
                <a:blipFill>
                  <a:blip r:embed="rId2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305502" y="2033807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502" y="2033807"/>
                <a:ext cx="604999" cy="453137"/>
              </a:xfrm>
              <a:prstGeom prst="rect">
                <a:avLst/>
              </a:prstGeom>
              <a:blipFill>
                <a:blip r:embed="rId3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3321160" y="2357899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160" y="2357899"/>
                <a:ext cx="604999" cy="453137"/>
              </a:xfrm>
              <a:prstGeom prst="rect">
                <a:avLst/>
              </a:prstGeom>
              <a:blipFill>
                <a:blip r:embed="rId4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群組 22"/>
          <p:cNvGrpSpPr/>
          <p:nvPr/>
        </p:nvGrpSpPr>
        <p:grpSpPr>
          <a:xfrm>
            <a:off x="3279625" y="2820703"/>
            <a:ext cx="630876" cy="1114573"/>
            <a:chOff x="3256489" y="4960311"/>
            <a:chExt cx="630876" cy="1114573"/>
          </a:xfrm>
        </p:grpSpPr>
        <p:sp>
          <p:nvSpPr>
            <p:cNvPr id="24" name="矩形 23"/>
            <p:cNvSpPr/>
            <p:nvPr/>
          </p:nvSpPr>
          <p:spPr>
            <a:xfrm rot="5400000">
              <a:off x="3041840" y="5327283"/>
              <a:ext cx="1002280" cy="43429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字方塊 24"/>
                <p:cNvSpPr txBox="1"/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9" name="文字方塊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366" y="5621747"/>
                  <a:ext cx="604999" cy="453137"/>
                </a:xfrm>
                <a:prstGeom prst="rect">
                  <a:avLst/>
                </a:prstGeom>
                <a:blipFill>
                  <a:blip r:embed="rId5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字方塊 25"/>
                <p:cNvSpPr txBox="1"/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7" name="文字方塊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489" y="4960311"/>
                  <a:ext cx="604999" cy="453137"/>
                </a:xfrm>
                <a:prstGeom prst="rect">
                  <a:avLst/>
                </a:prstGeom>
                <a:blipFill>
                  <a:blip r:embed="rId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字方塊 26"/>
                <p:cNvSpPr txBox="1"/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baseline="-25000" dirty="0"/>
                </a:p>
              </p:txBody>
            </p:sp>
          </mc:Choice>
          <mc:Fallback xmlns="">
            <p:sp>
              <p:nvSpPr>
                <p:cNvPr id="58" name="文字方塊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6708" y="5297655"/>
                  <a:ext cx="604999" cy="453137"/>
                </a:xfrm>
                <a:prstGeom prst="rect">
                  <a:avLst/>
                </a:prstGeom>
                <a:blipFill>
                  <a:blip r:embed="rId7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5301549" y="1983504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549" y="1983504"/>
                <a:ext cx="604999" cy="453137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5275672" y="1322068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672" y="1322068"/>
                <a:ext cx="604999" cy="453137"/>
              </a:xfrm>
              <a:prstGeom prst="rect">
                <a:avLst/>
              </a:prstGeom>
              <a:blipFill>
                <a:blip r:embed="rId9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5285891" y="1659412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891" y="1659412"/>
                <a:ext cx="604999" cy="453137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向右箭號 24"/>
          <p:cNvSpPr/>
          <p:nvPr/>
        </p:nvSpPr>
        <p:spPr>
          <a:xfrm>
            <a:off x="5804705" y="1645279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4083738" y="2622567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sp>
        <p:nvSpPr>
          <p:cNvPr id="34" name="橢圓 33"/>
          <p:cNvSpPr/>
          <p:nvPr/>
        </p:nvSpPr>
        <p:spPr>
          <a:xfrm>
            <a:off x="4714581" y="1673391"/>
            <a:ext cx="425178" cy="425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+</a:t>
            </a:r>
            <a:endParaRPr lang="zh-TW" altLang="en-US" sz="2400" dirty="0"/>
          </a:p>
        </p:txBody>
      </p:sp>
      <p:cxnSp>
        <p:nvCxnSpPr>
          <p:cNvPr id="35" name="直線接點 34"/>
          <p:cNvCxnSpPr/>
          <p:nvPr/>
        </p:nvCxnSpPr>
        <p:spPr>
          <a:xfrm>
            <a:off x="3869359" y="3473118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3859531" y="2280581"/>
            <a:ext cx="4269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>
            <a:endCxn id="33" idx="0"/>
          </p:cNvCxnSpPr>
          <p:nvPr/>
        </p:nvCxnSpPr>
        <p:spPr>
          <a:xfrm>
            <a:off x="4296327" y="2298475"/>
            <a:ext cx="0" cy="3240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>
            <a:off x="4296327" y="3045859"/>
            <a:ext cx="0" cy="4272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3811859" y="1170689"/>
            <a:ext cx="11153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>
            <a:off x="4488737" y="2835156"/>
            <a:ext cx="43843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flipV="1">
            <a:off x="4927171" y="2149600"/>
            <a:ext cx="0" cy="68555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4" idx="0"/>
          </p:cNvCxnSpPr>
          <p:nvPr/>
        </p:nvCxnSpPr>
        <p:spPr>
          <a:xfrm flipV="1">
            <a:off x="4927170" y="1110432"/>
            <a:ext cx="0" cy="5629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5139759" y="1894892"/>
            <a:ext cx="2533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3811696" y="1761631"/>
            <a:ext cx="67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exp</a:t>
            </a:r>
            <a:endParaRPr lang="zh-TW" altLang="en-US" sz="2400" dirty="0"/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301" y="2208389"/>
            <a:ext cx="941302" cy="921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6139" y="2258912"/>
            <a:ext cx="941302" cy="921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矩形 51"/>
          <p:cNvSpPr/>
          <p:nvPr/>
        </p:nvSpPr>
        <p:spPr>
          <a:xfrm>
            <a:off x="132113" y="0"/>
            <a:ext cx="3325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Pokémon Creation</a:t>
            </a:r>
            <a:endParaRPr lang="zh-TW" altLang="en-US" sz="3200" b="1" i="1" u="sng" dirty="0"/>
          </a:p>
        </p:txBody>
      </p:sp>
      <p:sp>
        <p:nvSpPr>
          <p:cNvPr id="54" name="矩形 53"/>
          <p:cNvSpPr/>
          <p:nvPr/>
        </p:nvSpPr>
        <p:spPr>
          <a:xfrm rot="5400000">
            <a:off x="3855355" y="5355762"/>
            <a:ext cx="1002280" cy="320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55" name="矩形 54"/>
          <p:cNvSpPr/>
          <p:nvPr/>
        </p:nvSpPr>
        <p:spPr>
          <a:xfrm>
            <a:off x="5120510" y="5006169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57" name="向右箭號 24"/>
          <p:cNvSpPr/>
          <p:nvPr/>
        </p:nvSpPr>
        <p:spPr>
          <a:xfrm>
            <a:off x="6458610" y="5269658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/>
              <p:cNvSpPr txBox="1"/>
              <p:nvPr/>
            </p:nvSpPr>
            <p:spPr>
              <a:xfrm>
                <a:off x="4104917" y="5604414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58" name="文字方塊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917" y="5604414"/>
                <a:ext cx="604999" cy="453137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字方塊 58"/>
              <p:cNvSpPr txBox="1"/>
              <p:nvPr/>
            </p:nvSpPr>
            <p:spPr>
              <a:xfrm>
                <a:off x="4079040" y="4942978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59" name="文字方塊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040" y="4942978"/>
                <a:ext cx="604999" cy="453137"/>
              </a:xfrm>
              <a:prstGeom prst="rect">
                <a:avLst/>
              </a:prstGeom>
              <a:blipFill>
                <a:blip r:embed="rId13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/>
              <p:cNvSpPr txBox="1"/>
              <p:nvPr/>
            </p:nvSpPr>
            <p:spPr>
              <a:xfrm>
                <a:off x="4089259" y="5280322"/>
                <a:ext cx="604999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60" name="文字方塊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259" y="5280322"/>
                <a:ext cx="604999" cy="453137"/>
              </a:xfrm>
              <a:prstGeom prst="rect">
                <a:avLst/>
              </a:prstGeom>
              <a:blipFill>
                <a:blip r:embed="rId1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向右箭號 24"/>
          <p:cNvSpPr/>
          <p:nvPr/>
        </p:nvSpPr>
        <p:spPr>
          <a:xfrm>
            <a:off x="4608073" y="5266189"/>
            <a:ext cx="473165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文字方塊 62"/>
          <p:cNvSpPr txBox="1"/>
          <p:nvPr/>
        </p:nvSpPr>
        <p:spPr>
          <a:xfrm>
            <a:off x="4998653" y="2453412"/>
            <a:ext cx="115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10-dim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3812240" y="6088627"/>
            <a:ext cx="115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10-dim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66" name="直線單箭頭接點 65"/>
          <p:cNvCxnSpPr/>
          <p:nvPr/>
        </p:nvCxnSpPr>
        <p:spPr>
          <a:xfrm>
            <a:off x="1164280" y="5546358"/>
            <a:ext cx="235653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 rot="16200000">
            <a:off x="1164280" y="5475298"/>
            <a:ext cx="235653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字方塊 67"/>
          <p:cNvSpPr txBox="1"/>
          <p:nvPr/>
        </p:nvSpPr>
        <p:spPr>
          <a:xfrm>
            <a:off x="485248" y="3462765"/>
            <a:ext cx="2402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Pick two dim, and fix the rest eight</a:t>
            </a:r>
            <a:endParaRPr lang="zh-TW" altLang="en-US" sz="2400" dirty="0"/>
          </a:p>
        </p:txBody>
      </p:sp>
      <p:grpSp>
        <p:nvGrpSpPr>
          <p:cNvPr id="73" name="群組 72"/>
          <p:cNvGrpSpPr/>
          <p:nvPr/>
        </p:nvGrpSpPr>
        <p:grpSpPr>
          <a:xfrm>
            <a:off x="1221456" y="4635659"/>
            <a:ext cx="845602" cy="741819"/>
            <a:chOff x="929356" y="4484969"/>
            <a:chExt cx="845602" cy="741819"/>
          </a:xfrm>
        </p:grpSpPr>
        <p:sp>
          <p:nvSpPr>
            <p:cNvPr id="69" name="橢圓 68"/>
            <p:cNvSpPr/>
            <p:nvPr/>
          </p:nvSpPr>
          <p:spPr>
            <a:xfrm>
              <a:off x="932398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橢圓 69"/>
            <p:cNvSpPr/>
            <p:nvPr/>
          </p:nvSpPr>
          <p:spPr>
            <a:xfrm>
              <a:off x="1602809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橢圓 70"/>
            <p:cNvSpPr/>
            <p:nvPr/>
          </p:nvSpPr>
          <p:spPr>
            <a:xfrm>
              <a:off x="929356" y="5038572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橢圓 71"/>
            <p:cNvSpPr/>
            <p:nvPr/>
          </p:nvSpPr>
          <p:spPr>
            <a:xfrm>
              <a:off x="1602808" y="505463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1238736" y="5774999"/>
            <a:ext cx="845602" cy="741819"/>
            <a:chOff x="929356" y="4484969"/>
            <a:chExt cx="845602" cy="741819"/>
          </a:xfrm>
        </p:grpSpPr>
        <p:sp>
          <p:nvSpPr>
            <p:cNvPr id="75" name="橢圓 74"/>
            <p:cNvSpPr/>
            <p:nvPr/>
          </p:nvSpPr>
          <p:spPr>
            <a:xfrm>
              <a:off x="932398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橢圓 75"/>
            <p:cNvSpPr/>
            <p:nvPr/>
          </p:nvSpPr>
          <p:spPr>
            <a:xfrm>
              <a:off x="1602809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橢圓 76"/>
            <p:cNvSpPr/>
            <p:nvPr/>
          </p:nvSpPr>
          <p:spPr>
            <a:xfrm>
              <a:off x="929356" y="5038572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橢圓 77"/>
            <p:cNvSpPr/>
            <p:nvPr/>
          </p:nvSpPr>
          <p:spPr>
            <a:xfrm>
              <a:off x="1602808" y="505463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2559980" y="5774999"/>
            <a:ext cx="845602" cy="741819"/>
            <a:chOff x="929356" y="4484969"/>
            <a:chExt cx="845602" cy="741819"/>
          </a:xfrm>
        </p:grpSpPr>
        <p:sp>
          <p:nvSpPr>
            <p:cNvPr id="80" name="橢圓 79"/>
            <p:cNvSpPr/>
            <p:nvPr/>
          </p:nvSpPr>
          <p:spPr>
            <a:xfrm>
              <a:off x="932398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橢圓 80"/>
            <p:cNvSpPr/>
            <p:nvPr/>
          </p:nvSpPr>
          <p:spPr>
            <a:xfrm>
              <a:off x="1602809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橢圓 81"/>
            <p:cNvSpPr/>
            <p:nvPr/>
          </p:nvSpPr>
          <p:spPr>
            <a:xfrm>
              <a:off x="929356" y="5038572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橢圓 82"/>
            <p:cNvSpPr/>
            <p:nvPr/>
          </p:nvSpPr>
          <p:spPr>
            <a:xfrm>
              <a:off x="1602808" y="505463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4" name="群組 83"/>
          <p:cNvGrpSpPr/>
          <p:nvPr/>
        </p:nvGrpSpPr>
        <p:grpSpPr>
          <a:xfrm>
            <a:off x="2572877" y="4632391"/>
            <a:ext cx="845602" cy="741819"/>
            <a:chOff x="929356" y="4484969"/>
            <a:chExt cx="845602" cy="741819"/>
          </a:xfrm>
        </p:grpSpPr>
        <p:sp>
          <p:nvSpPr>
            <p:cNvPr id="85" name="橢圓 84"/>
            <p:cNvSpPr/>
            <p:nvPr/>
          </p:nvSpPr>
          <p:spPr>
            <a:xfrm>
              <a:off x="932398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橢圓 85"/>
            <p:cNvSpPr/>
            <p:nvPr/>
          </p:nvSpPr>
          <p:spPr>
            <a:xfrm>
              <a:off x="1602809" y="448496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橢圓 86"/>
            <p:cNvSpPr/>
            <p:nvPr/>
          </p:nvSpPr>
          <p:spPr>
            <a:xfrm>
              <a:off x="929356" y="5038572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橢圓 87"/>
            <p:cNvSpPr/>
            <p:nvPr/>
          </p:nvSpPr>
          <p:spPr>
            <a:xfrm>
              <a:off x="1602808" y="5054639"/>
              <a:ext cx="172149" cy="172149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9" name="手繪多邊形: 圖案 88"/>
          <p:cNvSpPr/>
          <p:nvPr/>
        </p:nvSpPr>
        <p:spPr>
          <a:xfrm>
            <a:off x="3378200" y="4552604"/>
            <a:ext cx="774700" cy="944786"/>
          </a:xfrm>
          <a:custGeom>
            <a:avLst/>
            <a:gdLst>
              <a:gd name="connsiteX0" fmla="*/ 0 w 774700"/>
              <a:gd name="connsiteY0" fmla="*/ 81186 h 944786"/>
              <a:gd name="connsiteX1" fmla="*/ 381000 w 774700"/>
              <a:gd name="connsiteY1" fmla="*/ 55786 h 944786"/>
              <a:gd name="connsiteX2" fmla="*/ 431800 w 774700"/>
              <a:gd name="connsiteY2" fmla="*/ 716186 h 944786"/>
              <a:gd name="connsiteX3" fmla="*/ 774700 w 774700"/>
              <a:gd name="connsiteY3" fmla="*/ 944786 h 94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4700" h="944786">
                <a:moveTo>
                  <a:pt x="0" y="81186"/>
                </a:moveTo>
                <a:cubicBezTo>
                  <a:pt x="154516" y="15569"/>
                  <a:pt x="309033" y="-50047"/>
                  <a:pt x="381000" y="55786"/>
                </a:cubicBezTo>
                <a:cubicBezTo>
                  <a:pt x="452967" y="161619"/>
                  <a:pt x="366183" y="568019"/>
                  <a:pt x="431800" y="716186"/>
                </a:cubicBezTo>
                <a:cubicBezTo>
                  <a:pt x="497417" y="864353"/>
                  <a:pt x="636058" y="904569"/>
                  <a:pt x="774700" y="944786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91" name="群組 90"/>
          <p:cNvGrpSpPr/>
          <p:nvPr/>
        </p:nvGrpSpPr>
        <p:grpSpPr>
          <a:xfrm>
            <a:off x="7044276" y="5088129"/>
            <a:ext cx="941302" cy="921274"/>
            <a:chOff x="7044276" y="5088129"/>
            <a:chExt cx="941302" cy="921274"/>
          </a:xfrm>
        </p:grpSpPr>
        <p:pic>
          <p:nvPicPr>
            <p:cNvPr id="62" name="圖片 6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44276" y="5088129"/>
              <a:ext cx="941302" cy="9212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0" name="文字方塊 89"/>
            <p:cNvSpPr txBox="1"/>
            <p:nvPr/>
          </p:nvSpPr>
          <p:spPr>
            <a:xfrm>
              <a:off x="7274279" y="5288135"/>
              <a:ext cx="481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rgbClr val="FF0000"/>
                  </a:solidFill>
                </a:rPr>
                <a:t>?</a:t>
              </a:r>
              <a:endParaRPr lang="zh-TW" alt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91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7" grpId="0" animBg="1"/>
      <p:bldP spid="58" grpId="0"/>
      <p:bldP spid="59" grpId="0"/>
      <p:bldP spid="60" grpId="0"/>
      <p:bldP spid="61" grpId="0" animBg="1"/>
      <p:bldP spid="63" grpId="0"/>
      <p:bldP spid="64" grpId="0"/>
      <p:bldP spid="68" grpId="0"/>
      <p:bldP spid="89" grpId="0" animBg="1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23812"/>
            <a:ext cx="68103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10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單箭頭接點 24"/>
          <p:cNvCxnSpPr/>
          <p:nvPr/>
        </p:nvCxnSpPr>
        <p:spPr>
          <a:xfrm flipV="1">
            <a:off x="1382278" y="783386"/>
            <a:ext cx="0" cy="4085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群組 69"/>
          <p:cNvGrpSpPr/>
          <p:nvPr/>
        </p:nvGrpSpPr>
        <p:grpSpPr>
          <a:xfrm>
            <a:off x="649156" y="4309371"/>
            <a:ext cx="1821328" cy="1848542"/>
            <a:chOff x="6090366" y="3664535"/>
            <a:chExt cx="1821328" cy="1848542"/>
          </a:xfrm>
        </p:grpSpPr>
        <p:grpSp>
          <p:nvGrpSpPr>
            <p:cNvPr id="4" name="群組 3"/>
            <p:cNvGrpSpPr/>
            <p:nvPr/>
          </p:nvGrpSpPr>
          <p:grpSpPr>
            <a:xfrm>
              <a:off x="6090366" y="4390392"/>
              <a:ext cx="1567543" cy="319314"/>
              <a:chOff x="5754347" y="3836831"/>
              <a:chExt cx="1567543" cy="319314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754347" y="3836831"/>
                <a:ext cx="1567543" cy="319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" name="橢圓 5"/>
              <p:cNvSpPr/>
              <p:nvPr/>
            </p:nvSpPr>
            <p:spPr>
              <a:xfrm>
                <a:off x="5829640" y="3906488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7" name="橢圓 6"/>
              <p:cNvSpPr/>
              <p:nvPr/>
            </p:nvSpPr>
            <p:spPr>
              <a:xfrm>
                <a:off x="6076701" y="3906037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" name="橢圓 7"/>
              <p:cNvSpPr/>
              <p:nvPr/>
            </p:nvSpPr>
            <p:spPr>
              <a:xfrm>
                <a:off x="6331994" y="3906037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" name="橢圓 8"/>
              <p:cNvSpPr/>
              <p:nvPr/>
            </p:nvSpPr>
            <p:spPr>
              <a:xfrm>
                <a:off x="6571649" y="3909031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" name="橢圓 9"/>
              <p:cNvSpPr/>
              <p:nvPr/>
            </p:nvSpPr>
            <p:spPr>
              <a:xfrm>
                <a:off x="6814299" y="3906037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1" name="橢圓 10"/>
              <p:cNvSpPr/>
              <p:nvPr/>
            </p:nvSpPr>
            <p:spPr>
              <a:xfrm>
                <a:off x="7074003" y="3905848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  <p:cxnSp>
          <p:nvCxnSpPr>
            <p:cNvPr id="12" name="直線單箭頭接點 11"/>
            <p:cNvCxnSpPr/>
            <p:nvPr/>
          </p:nvCxnSpPr>
          <p:spPr>
            <a:xfrm flipH="1" flipV="1">
              <a:off x="6843582" y="3683200"/>
              <a:ext cx="302305" cy="3119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 flipH="1">
              <a:off x="7187344" y="3683200"/>
              <a:ext cx="724350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 flipV="1">
              <a:off x="7911694" y="3664535"/>
              <a:ext cx="0" cy="13767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/>
            <p:cNvCxnSpPr/>
            <p:nvPr/>
          </p:nvCxnSpPr>
          <p:spPr>
            <a:xfrm flipV="1">
              <a:off x="6860196" y="4732688"/>
              <a:ext cx="0" cy="7803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6874137" y="5041297"/>
              <a:ext cx="103755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48"/>
            <p:cNvCxnSpPr/>
            <p:nvPr/>
          </p:nvCxnSpPr>
          <p:spPr>
            <a:xfrm flipV="1">
              <a:off x="6843582" y="4001294"/>
              <a:ext cx="0" cy="3674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群組 70"/>
          <p:cNvGrpSpPr/>
          <p:nvPr/>
        </p:nvGrpSpPr>
        <p:grpSpPr>
          <a:xfrm>
            <a:off x="635358" y="2747292"/>
            <a:ext cx="1821328" cy="1567865"/>
            <a:chOff x="6090366" y="3664535"/>
            <a:chExt cx="1821328" cy="1567865"/>
          </a:xfrm>
        </p:grpSpPr>
        <p:grpSp>
          <p:nvGrpSpPr>
            <p:cNvPr id="72" name="群組 71"/>
            <p:cNvGrpSpPr/>
            <p:nvPr/>
          </p:nvGrpSpPr>
          <p:grpSpPr>
            <a:xfrm>
              <a:off x="6090366" y="4390392"/>
              <a:ext cx="1567543" cy="319314"/>
              <a:chOff x="5754347" y="3836831"/>
              <a:chExt cx="1567543" cy="319314"/>
            </a:xfrm>
          </p:grpSpPr>
          <p:sp>
            <p:nvSpPr>
              <p:cNvPr id="79" name="矩形 78"/>
              <p:cNvSpPr/>
              <p:nvPr/>
            </p:nvSpPr>
            <p:spPr>
              <a:xfrm>
                <a:off x="5754347" y="3836831"/>
                <a:ext cx="1567543" cy="319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0" name="橢圓 79"/>
              <p:cNvSpPr/>
              <p:nvPr/>
            </p:nvSpPr>
            <p:spPr>
              <a:xfrm>
                <a:off x="5829640" y="3906488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1" name="橢圓 80"/>
              <p:cNvSpPr/>
              <p:nvPr/>
            </p:nvSpPr>
            <p:spPr>
              <a:xfrm>
                <a:off x="6076701" y="3906037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2" name="橢圓 81"/>
              <p:cNvSpPr/>
              <p:nvPr/>
            </p:nvSpPr>
            <p:spPr>
              <a:xfrm>
                <a:off x="6331994" y="3906037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3" name="橢圓 82"/>
              <p:cNvSpPr/>
              <p:nvPr/>
            </p:nvSpPr>
            <p:spPr>
              <a:xfrm>
                <a:off x="6571649" y="3909031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4" name="橢圓 83"/>
              <p:cNvSpPr/>
              <p:nvPr/>
            </p:nvSpPr>
            <p:spPr>
              <a:xfrm>
                <a:off x="6814299" y="3906037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85" name="橢圓 84"/>
              <p:cNvSpPr/>
              <p:nvPr/>
            </p:nvSpPr>
            <p:spPr>
              <a:xfrm>
                <a:off x="7074003" y="3905848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  <p:cxnSp>
          <p:nvCxnSpPr>
            <p:cNvPr id="73" name="直線單箭頭接點 72"/>
            <p:cNvCxnSpPr/>
            <p:nvPr/>
          </p:nvCxnSpPr>
          <p:spPr>
            <a:xfrm flipH="1" flipV="1">
              <a:off x="6843582" y="3683200"/>
              <a:ext cx="302305" cy="3119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/>
            <p:cNvCxnSpPr/>
            <p:nvPr/>
          </p:nvCxnSpPr>
          <p:spPr>
            <a:xfrm flipH="1">
              <a:off x="7187344" y="3683200"/>
              <a:ext cx="724350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/>
            <p:cNvCxnSpPr/>
            <p:nvPr/>
          </p:nvCxnSpPr>
          <p:spPr>
            <a:xfrm flipV="1">
              <a:off x="7911694" y="3664535"/>
              <a:ext cx="0" cy="13767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單箭頭接點 75"/>
            <p:cNvCxnSpPr/>
            <p:nvPr/>
          </p:nvCxnSpPr>
          <p:spPr>
            <a:xfrm flipV="1">
              <a:off x="6860196" y="4732687"/>
              <a:ext cx="0" cy="4997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/>
            <p:cNvCxnSpPr/>
            <p:nvPr/>
          </p:nvCxnSpPr>
          <p:spPr>
            <a:xfrm>
              <a:off x="6874137" y="5041297"/>
              <a:ext cx="103755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單箭頭接點 77"/>
            <p:cNvCxnSpPr/>
            <p:nvPr/>
          </p:nvCxnSpPr>
          <p:spPr>
            <a:xfrm flipV="1">
              <a:off x="6843582" y="4001294"/>
              <a:ext cx="0" cy="3674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群組 85"/>
          <p:cNvGrpSpPr/>
          <p:nvPr/>
        </p:nvGrpSpPr>
        <p:grpSpPr>
          <a:xfrm>
            <a:off x="629062" y="1173265"/>
            <a:ext cx="1821328" cy="1567865"/>
            <a:chOff x="6090366" y="3664535"/>
            <a:chExt cx="1821328" cy="1567865"/>
          </a:xfrm>
        </p:grpSpPr>
        <p:grpSp>
          <p:nvGrpSpPr>
            <p:cNvPr id="87" name="群組 86"/>
            <p:cNvGrpSpPr/>
            <p:nvPr/>
          </p:nvGrpSpPr>
          <p:grpSpPr>
            <a:xfrm>
              <a:off x="6090366" y="4390392"/>
              <a:ext cx="1567543" cy="319314"/>
              <a:chOff x="5754347" y="3836831"/>
              <a:chExt cx="1567543" cy="319314"/>
            </a:xfrm>
          </p:grpSpPr>
          <p:sp>
            <p:nvSpPr>
              <p:cNvPr id="94" name="矩形 93"/>
              <p:cNvSpPr/>
              <p:nvPr/>
            </p:nvSpPr>
            <p:spPr>
              <a:xfrm>
                <a:off x="5754347" y="3836831"/>
                <a:ext cx="1567543" cy="319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5" name="橢圓 94"/>
              <p:cNvSpPr/>
              <p:nvPr/>
            </p:nvSpPr>
            <p:spPr>
              <a:xfrm>
                <a:off x="5829640" y="3906488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6" name="橢圓 95"/>
              <p:cNvSpPr/>
              <p:nvPr/>
            </p:nvSpPr>
            <p:spPr>
              <a:xfrm>
                <a:off x="6076701" y="3906037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7" name="橢圓 96"/>
              <p:cNvSpPr/>
              <p:nvPr/>
            </p:nvSpPr>
            <p:spPr>
              <a:xfrm>
                <a:off x="6331994" y="3906037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8" name="橢圓 97"/>
              <p:cNvSpPr/>
              <p:nvPr/>
            </p:nvSpPr>
            <p:spPr>
              <a:xfrm>
                <a:off x="6571649" y="3909031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99" name="橢圓 98"/>
              <p:cNvSpPr/>
              <p:nvPr/>
            </p:nvSpPr>
            <p:spPr>
              <a:xfrm>
                <a:off x="6814299" y="3906037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0" name="橢圓 99"/>
              <p:cNvSpPr/>
              <p:nvPr/>
            </p:nvSpPr>
            <p:spPr>
              <a:xfrm>
                <a:off x="7074003" y="3905848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  <p:cxnSp>
          <p:nvCxnSpPr>
            <p:cNvPr id="88" name="直線單箭頭接點 87"/>
            <p:cNvCxnSpPr/>
            <p:nvPr/>
          </p:nvCxnSpPr>
          <p:spPr>
            <a:xfrm flipH="1" flipV="1">
              <a:off x="6843582" y="3683200"/>
              <a:ext cx="302305" cy="3119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/>
            <p:cNvCxnSpPr/>
            <p:nvPr/>
          </p:nvCxnSpPr>
          <p:spPr>
            <a:xfrm flipH="1">
              <a:off x="7187344" y="3683200"/>
              <a:ext cx="724350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/>
            <p:cNvCxnSpPr/>
            <p:nvPr/>
          </p:nvCxnSpPr>
          <p:spPr>
            <a:xfrm flipV="1">
              <a:off x="7911694" y="3664535"/>
              <a:ext cx="0" cy="13767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單箭頭接點 90"/>
            <p:cNvCxnSpPr/>
            <p:nvPr/>
          </p:nvCxnSpPr>
          <p:spPr>
            <a:xfrm flipV="1">
              <a:off x="6860196" y="4732687"/>
              <a:ext cx="0" cy="4997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/>
            <p:cNvCxnSpPr/>
            <p:nvPr/>
          </p:nvCxnSpPr>
          <p:spPr>
            <a:xfrm>
              <a:off x="6874137" y="5041297"/>
              <a:ext cx="103755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/>
            <p:cNvCxnSpPr/>
            <p:nvPr/>
          </p:nvCxnSpPr>
          <p:spPr>
            <a:xfrm flipV="1">
              <a:off x="6843582" y="4001294"/>
              <a:ext cx="0" cy="3674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文字方塊 102"/>
          <p:cNvSpPr txBox="1"/>
          <p:nvPr/>
        </p:nvSpPr>
        <p:spPr>
          <a:xfrm>
            <a:off x="617315" y="6180676"/>
            <a:ext cx="1658097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 layer</a:t>
            </a:r>
            <a:endParaRPr lang="zh-TW" altLang="en-US" sz="2400" dirty="0"/>
          </a:p>
        </p:txBody>
      </p:sp>
      <p:sp>
        <p:nvSpPr>
          <p:cNvPr id="104" name="文字方塊 103"/>
          <p:cNvSpPr txBox="1"/>
          <p:nvPr/>
        </p:nvSpPr>
        <p:spPr>
          <a:xfrm>
            <a:off x="525785" y="240621"/>
            <a:ext cx="181428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 layer</a:t>
            </a:r>
            <a:endParaRPr lang="zh-TW" altLang="en-US" sz="2400" dirty="0"/>
          </a:p>
        </p:txBody>
      </p:sp>
      <p:cxnSp>
        <p:nvCxnSpPr>
          <p:cNvPr id="107" name="直線單箭頭接點 106"/>
          <p:cNvCxnSpPr/>
          <p:nvPr/>
        </p:nvCxnSpPr>
        <p:spPr>
          <a:xfrm flipV="1">
            <a:off x="4621333" y="783386"/>
            <a:ext cx="0" cy="4085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群組 108"/>
          <p:cNvGrpSpPr/>
          <p:nvPr/>
        </p:nvGrpSpPr>
        <p:grpSpPr>
          <a:xfrm>
            <a:off x="3888211" y="5035228"/>
            <a:ext cx="1567543" cy="319314"/>
            <a:chOff x="5754347" y="3836831"/>
            <a:chExt cx="1567543" cy="319314"/>
          </a:xfrm>
        </p:grpSpPr>
        <p:sp>
          <p:nvSpPr>
            <p:cNvPr id="116" name="矩形 115"/>
            <p:cNvSpPr/>
            <p:nvPr/>
          </p:nvSpPr>
          <p:spPr>
            <a:xfrm>
              <a:off x="5754347" y="3836831"/>
              <a:ext cx="1567543" cy="319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" name="橢圓 116"/>
            <p:cNvSpPr/>
            <p:nvPr/>
          </p:nvSpPr>
          <p:spPr>
            <a:xfrm>
              <a:off x="5829640" y="390648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8" name="橢圓 117"/>
            <p:cNvSpPr/>
            <p:nvPr/>
          </p:nvSpPr>
          <p:spPr>
            <a:xfrm>
              <a:off x="6076701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9" name="橢圓 118"/>
            <p:cNvSpPr/>
            <p:nvPr/>
          </p:nvSpPr>
          <p:spPr>
            <a:xfrm>
              <a:off x="6331994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0" name="橢圓 119"/>
            <p:cNvSpPr/>
            <p:nvPr/>
          </p:nvSpPr>
          <p:spPr>
            <a:xfrm>
              <a:off x="6571649" y="3909031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1" name="橢圓 120"/>
            <p:cNvSpPr/>
            <p:nvPr/>
          </p:nvSpPr>
          <p:spPr>
            <a:xfrm>
              <a:off x="6814299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2" name="橢圓 121"/>
            <p:cNvSpPr/>
            <p:nvPr/>
          </p:nvSpPr>
          <p:spPr>
            <a:xfrm>
              <a:off x="7074003" y="390584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cxnSp>
        <p:nvCxnSpPr>
          <p:cNvPr id="110" name="直線單箭頭接點 109"/>
          <p:cNvCxnSpPr/>
          <p:nvPr/>
        </p:nvCxnSpPr>
        <p:spPr>
          <a:xfrm flipH="1" flipV="1">
            <a:off x="4641428" y="4328036"/>
            <a:ext cx="398180" cy="23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接點 110"/>
          <p:cNvCxnSpPr/>
          <p:nvPr/>
        </p:nvCxnSpPr>
        <p:spPr>
          <a:xfrm flipH="1">
            <a:off x="4985189" y="4328036"/>
            <a:ext cx="72435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接點 111"/>
          <p:cNvCxnSpPr/>
          <p:nvPr/>
        </p:nvCxnSpPr>
        <p:spPr>
          <a:xfrm flipV="1">
            <a:off x="5709539" y="4309371"/>
            <a:ext cx="0" cy="13767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單箭頭接點 112"/>
          <p:cNvCxnSpPr/>
          <p:nvPr/>
        </p:nvCxnSpPr>
        <p:spPr>
          <a:xfrm flipV="1">
            <a:off x="4658041" y="5377525"/>
            <a:ext cx="0" cy="3086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接點 113"/>
          <p:cNvCxnSpPr/>
          <p:nvPr/>
        </p:nvCxnSpPr>
        <p:spPr>
          <a:xfrm>
            <a:off x="4671982" y="5686133"/>
            <a:ext cx="10375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單箭頭接點 114"/>
          <p:cNvCxnSpPr/>
          <p:nvPr/>
        </p:nvCxnSpPr>
        <p:spPr>
          <a:xfrm flipV="1">
            <a:off x="4641427" y="4646130"/>
            <a:ext cx="0" cy="3674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群組 123"/>
          <p:cNvGrpSpPr/>
          <p:nvPr/>
        </p:nvGrpSpPr>
        <p:grpSpPr>
          <a:xfrm>
            <a:off x="3874413" y="3473149"/>
            <a:ext cx="1567543" cy="319314"/>
            <a:chOff x="5754347" y="3836831"/>
            <a:chExt cx="1567543" cy="319314"/>
          </a:xfrm>
        </p:grpSpPr>
        <p:sp>
          <p:nvSpPr>
            <p:cNvPr id="131" name="矩形 130"/>
            <p:cNvSpPr/>
            <p:nvPr/>
          </p:nvSpPr>
          <p:spPr>
            <a:xfrm>
              <a:off x="5754347" y="3836831"/>
              <a:ext cx="1567543" cy="319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" name="橢圓 131"/>
            <p:cNvSpPr/>
            <p:nvPr/>
          </p:nvSpPr>
          <p:spPr>
            <a:xfrm>
              <a:off x="5829640" y="390648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3" name="橢圓 132"/>
            <p:cNvSpPr/>
            <p:nvPr/>
          </p:nvSpPr>
          <p:spPr>
            <a:xfrm>
              <a:off x="6076701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4" name="橢圓 133"/>
            <p:cNvSpPr/>
            <p:nvPr/>
          </p:nvSpPr>
          <p:spPr>
            <a:xfrm>
              <a:off x="6331994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5" name="橢圓 134"/>
            <p:cNvSpPr/>
            <p:nvPr/>
          </p:nvSpPr>
          <p:spPr>
            <a:xfrm>
              <a:off x="6571649" y="3909031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6" name="橢圓 135"/>
            <p:cNvSpPr/>
            <p:nvPr/>
          </p:nvSpPr>
          <p:spPr>
            <a:xfrm>
              <a:off x="6814299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7" name="橢圓 136"/>
            <p:cNvSpPr/>
            <p:nvPr/>
          </p:nvSpPr>
          <p:spPr>
            <a:xfrm>
              <a:off x="7074003" y="390584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cxnSp>
        <p:nvCxnSpPr>
          <p:cNvPr id="125" name="直線單箭頭接點 124"/>
          <p:cNvCxnSpPr/>
          <p:nvPr/>
        </p:nvCxnSpPr>
        <p:spPr>
          <a:xfrm flipH="1" flipV="1">
            <a:off x="4638959" y="2688711"/>
            <a:ext cx="13797" cy="4205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接點 125"/>
          <p:cNvCxnSpPr/>
          <p:nvPr/>
        </p:nvCxnSpPr>
        <p:spPr>
          <a:xfrm flipH="1">
            <a:off x="4971391" y="2765957"/>
            <a:ext cx="72435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接點 126"/>
          <p:cNvCxnSpPr/>
          <p:nvPr/>
        </p:nvCxnSpPr>
        <p:spPr>
          <a:xfrm flipV="1">
            <a:off x="5695741" y="2747292"/>
            <a:ext cx="0" cy="13767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單箭頭接點 127"/>
          <p:cNvCxnSpPr/>
          <p:nvPr/>
        </p:nvCxnSpPr>
        <p:spPr>
          <a:xfrm flipV="1">
            <a:off x="4644243" y="3815444"/>
            <a:ext cx="0" cy="4997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接點 128"/>
          <p:cNvCxnSpPr/>
          <p:nvPr/>
        </p:nvCxnSpPr>
        <p:spPr>
          <a:xfrm>
            <a:off x="4658184" y="4124054"/>
            <a:ext cx="10375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單箭頭接點 129"/>
          <p:cNvCxnSpPr/>
          <p:nvPr/>
        </p:nvCxnSpPr>
        <p:spPr>
          <a:xfrm flipV="1">
            <a:off x="4627629" y="3084051"/>
            <a:ext cx="0" cy="3674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群組 138"/>
          <p:cNvGrpSpPr/>
          <p:nvPr/>
        </p:nvGrpSpPr>
        <p:grpSpPr>
          <a:xfrm>
            <a:off x="3868117" y="1899122"/>
            <a:ext cx="1567543" cy="319314"/>
            <a:chOff x="5754347" y="3836831"/>
            <a:chExt cx="1567543" cy="319314"/>
          </a:xfrm>
        </p:grpSpPr>
        <p:sp>
          <p:nvSpPr>
            <p:cNvPr id="146" name="矩形 145"/>
            <p:cNvSpPr/>
            <p:nvPr/>
          </p:nvSpPr>
          <p:spPr>
            <a:xfrm>
              <a:off x="5754347" y="3836831"/>
              <a:ext cx="1567543" cy="319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7" name="橢圓 146"/>
            <p:cNvSpPr/>
            <p:nvPr/>
          </p:nvSpPr>
          <p:spPr>
            <a:xfrm>
              <a:off x="5829640" y="390648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8" name="橢圓 147"/>
            <p:cNvSpPr/>
            <p:nvPr/>
          </p:nvSpPr>
          <p:spPr>
            <a:xfrm>
              <a:off x="6076701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9" name="橢圓 148"/>
            <p:cNvSpPr/>
            <p:nvPr/>
          </p:nvSpPr>
          <p:spPr>
            <a:xfrm>
              <a:off x="6331994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0" name="橢圓 149"/>
            <p:cNvSpPr/>
            <p:nvPr/>
          </p:nvSpPr>
          <p:spPr>
            <a:xfrm>
              <a:off x="6571649" y="3909031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1" name="橢圓 150"/>
            <p:cNvSpPr/>
            <p:nvPr/>
          </p:nvSpPr>
          <p:spPr>
            <a:xfrm>
              <a:off x="6814299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2" name="橢圓 151"/>
            <p:cNvSpPr/>
            <p:nvPr/>
          </p:nvSpPr>
          <p:spPr>
            <a:xfrm>
              <a:off x="7074003" y="390584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cxnSp>
        <p:nvCxnSpPr>
          <p:cNvPr id="140" name="直線單箭頭接點 139"/>
          <p:cNvCxnSpPr/>
          <p:nvPr/>
        </p:nvCxnSpPr>
        <p:spPr>
          <a:xfrm flipH="1" flipV="1">
            <a:off x="4621334" y="1191930"/>
            <a:ext cx="363855" cy="28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接點 140"/>
          <p:cNvCxnSpPr/>
          <p:nvPr/>
        </p:nvCxnSpPr>
        <p:spPr>
          <a:xfrm flipH="1">
            <a:off x="4965095" y="1191930"/>
            <a:ext cx="72435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接點 141"/>
          <p:cNvCxnSpPr/>
          <p:nvPr/>
        </p:nvCxnSpPr>
        <p:spPr>
          <a:xfrm flipV="1">
            <a:off x="5689445" y="1173265"/>
            <a:ext cx="0" cy="13767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/>
          <p:cNvCxnSpPr/>
          <p:nvPr/>
        </p:nvCxnSpPr>
        <p:spPr>
          <a:xfrm flipV="1">
            <a:off x="4637947" y="2241418"/>
            <a:ext cx="0" cy="3086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接點 143"/>
          <p:cNvCxnSpPr/>
          <p:nvPr/>
        </p:nvCxnSpPr>
        <p:spPr>
          <a:xfrm>
            <a:off x="4651888" y="2550027"/>
            <a:ext cx="10375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單箭頭接點 144"/>
          <p:cNvCxnSpPr/>
          <p:nvPr/>
        </p:nvCxnSpPr>
        <p:spPr>
          <a:xfrm flipV="1">
            <a:off x="4621333" y="1510024"/>
            <a:ext cx="0" cy="3674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字方塊 152"/>
          <p:cNvSpPr txBox="1"/>
          <p:nvPr/>
        </p:nvSpPr>
        <p:spPr>
          <a:xfrm>
            <a:off x="3856370" y="6180676"/>
            <a:ext cx="1658097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 layer</a:t>
            </a:r>
            <a:endParaRPr lang="zh-TW" altLang="en-US" sz="2400" dirty="0"/>
          </a:p>
        </p:txBody>
      </p:sp>
      <p:sp>
        <p:nvSpPr>
          <p:cNvPr id="154" name="文字方塊 153"/>
          <p:cNvSpPr txBox="1"/>
          <p:nvPr/>
        </p:nvSpPr>
        <p:spPr>
          <a:xfrm>
            <a:off x="3764840" y="240621"/>
            <a:ext cx="181428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 layer</a:t>
            </a:r>
            <a:endParaRPr lang="zh-TW" altLang="en-US" sz="2400" dirty="0"/>
          </a:p>
        </p:txBody>
      </p:sp>
      <p:cxnSp>
        <p:nvCxnSpPr>
          <p:cNvPr id="155" name="直線單箭頭接點 154"/>
          <p:cNvCxnSpPr/>
          <p:nvPr/>
        </p:nvCxnSpPr>
        <p:spPr>
          <a:xfrm flipV="1">
            <a:off x="7529442" y="749942"/>
            <a:ext cx="0" cy="4085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群組 156"/>
          <p:cNvGrpSpPr/>
          <p:nvPr/>
        </p:nvGrpSpPr>
        <p:grpSpPr>
          <a:xfrm>
            <a:off x="6796320" y="5001784"/>
            <a:ext cx="1567543" cy="319314"/>
            <a:chOff x="5754347" y="3836831"/>
            <a:chExt cx="1567543" cy="319314"/>
          </a:xfrm>
        </p:grpSpPr>
        <p:sp>
          <p:nvSpPr>
            <p:cNvPr id="164" name="矩形 163"/>
            <p:cNvSpPr/>
            <p:nvPr/>
          </p:nvSpPr>
          <p:spPr>
            <a:xfrm>
              <a:off x="5754347" y="3836831"/>
              <a:ext cx="1567543" cy="319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5" name="橢圓 164"/>
            <p:cNvSpPr/>
            <p:nvPr/>
          </p:nvSpPr>
          <p:spPr>
            <a:xfrm>
              <a:off x="5829640" y="390648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6" name="橢圓 165"/>
            <p:cNvSpPr/>
            <p:nvPr/>
          </p:nvSpPr>
          <p:spPr>
            <a:xfrm>
              <a:off x="6076701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7" name="橢圓 166"/>
            <p:cNvSpPr/>
            <p:nvPr/>
          </p:nvSpPr>
          <p:spPr>
            <a:xfrm>
              <a:off x="6331994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8" name="橢圓 167"/>
            <p:cNvSpPr/>
            <p:nvPr/>
          </p:nvSpPr>
          <p:spPr>
            <a:xfrm>
              <a:off x="6571649" y="3909031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9" name="橢圓 168"/>
            <p:cNvSpPr/>
            <p:nvPr/>
          </p:nvSpPr>
          <p:spPr>
            <a:xfrm>
              <a:off x="6814299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70" name="橢圓 169"/>
            <p:cNvSpPr/>
            <p:nvPr/>
          </p:nvSpPr>
          <p:spPr>
            <a:xfrm>
              <a:off x="7074003" y="390584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cxnSp>
        <p:nvCxnSpPr>
          <p:cNvPr id="158" name="直線單箭頭接點 157"/>
          <p:cNvCxnSpPr/>
          <p:nvPr/>
        </p:nvCxnSpPr>
        <p:spPr>
          <a:xfrm flipH="1" flipV="1">
            <a:off x="7549537" y="4294592"/>
            <a:ext cx="10460" cy="3180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接點 158"/>
          <p:cNvCxnSpPr/>
          <p:nvPr/>
        </p:nvCxnSpPr>
        <p:spPr>
          <a:xfrm flipH="1">
            <a:off x="7893298" y="4294592"/>
            <a:ext cx="72435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接點 159"/>
          <p:cNvCxnSpPr/>
          <p:nvPr/>
        </p:nvCxnSpPr>
        <p:spPr>
          <a:xfrm flipV="1">
            <a:off x="8617648" y="4275927"/>
            <a:ext cx="0" cy="13767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/>
          <p:cNvCxnSpPr/>
          <p:nvPr/>
        </p:nvCxnSpPr>
        <p:spPr>
          <a:xfrm flipV="1">
            <a:off x="7566150" y="5344080"/>
            <a:ext cx="0" cy="7803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接點 161"/>
          <p:cNvCxnSpPr/>
          <p:nvPr/>
        </p:nvCxnSpPr>
        <p:spPr>
          <a:xfrm>
            <a:off x="7580091" y="5652689"/>
            <a:ext cx="10375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/>
          <p:cNvCxnSpPr/>
          <p:nvPr/>
        </p:nvCxnSpPr>
        <p:spPr>
          <a:xfrm flipV="1">
            <a:off x="7549536" y="4612686"/>
            <a:ext cx="0" cy="3674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群組 171"/>
          <p:cNvGrpSpPr/>
          <p:nvPr/>
        </p:nvGrpSpPr>
        <p:grpSpPr>
          <a:xfrm>
            <a:off x="6782522" y="3439705"/>
            <a:ext cx="1567543" cy="319314"/>
            <a:chOff x="5754347" y="3836831"/>
            <a:chExt cx="1567543" cy="319314"/>
          </a:xfrm>
        </p:grpSpPr>
        <p:sp>
          <p:nvSpPr>
            <p:cNvPr id="179" name="矩形 178"/>
            <p:cNvSpPr/>
            <p:nvPr/>
          </p:nvSpPr>
          <p:spPr>
            <a:xfrm>
              <a:off x="5754347" y="3836831"/>
              <a:ext cx="1567543" cy="319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0" name="橢圓 179"/>
            <p:cNvSpPr/>
            <p:nvPr/>
          </p:nvSpPr>
          <p:spPr>
            <a:xfrm>
              <a:off x="5829640" y="390648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1" name="橢圓 180"/>
            <p:cNvSpPr/>
            <p:nvPr/>
          </p:nvSpPr>
          <p:spPr>
            <a:xfrm>
              <a:off x="6076701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2" name="橢圓 181"/>
            <p:cNvSpPr/>
            <p:nvPr/>
          </p:nvSpPr>
          <p:spPr>
            <a:xfrm>
              <a:off x="6331994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3" name="橢圓 182"/>
            <p:cNvSpPr/>
            <p:nvPr/>
          </p:nvSpPr>
          <p:spPr>
            <a:xfrm>
              <a:off x="6571649" y="3909031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4" name="橢圓 183"/>
            <p:cNvSpPr/>
            <p:nvPr/>
          </p:nvSpPr>
          <p:spPr>
            <a:xfrm>
              <a:off x="6814299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5" name="橢圓 184"/>
            <p:cNvSpPr/>
            <p:nvPr/>
          </p:nvSpPr>
          <p:spPr>
            <a:xfrm>
              <a:off x="7074003" y="390584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cxnSp>
        <p:nvCxnSpPr>
          <p:cNvPr id="173" name="直線單箭頭接點 172"/>
          <p:cNvCxnSpPr/>
          <p:nvPr/>
        </p:nvCxnSpPr>
        <p:spPr>
          <a:xfrm flipH="1" flipV="1">
            <a:off x="7535739" y="2732513"/>
            <a:ext cx="398180" cy="137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接點 173"/>
          <p:cNvCxnSpPr/>
          <p:nvPr/>
        </p:nvCxnSpPr>
        <p:spPr>
          <a:xfrm flipH="1">
            <a:off x="7879500" y="2732513"/>
            <a:ext cx="72435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接點 174"/>
          <p:cNvCxnSpPr/>
          <p:nvPr/>
        </p:nvCxnSpPr>
        <p:spPr>
          <a:xfrm flipV="1">
            <a:off x="8603850" y="2713848"/>
            <a:ext cx="0" cy="13767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單箭頭接點 175"/>
          <p:cNvCxnSpPr/>
          <p:nvPr/>
        </p:nvCxnSpPr>
        <p:spPr>
          <a:xfrm flipV="1">
            <a:off x="7552352" y="3782001"/>
            <a:ext cx="0" cy="30860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接點 176"/>
          <p:cNvCxnSpPr/>
          <p:nvPr/>
        </p:nvCxnSpPr>
        <p:spPr>
          <a:xfrm>
            <a:off x="7566293" y="4090610"/>
            <a:ext cx="10375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單箭頭接點 177"/>
          <p:cNvCxnSpPr/>
          <p:nvPr/>
        </p:nvCxnSpPr>
        <p:spPr>
          <a:xfrm flipV="1">
            <a:off x="7535738" y="3050607"/>
            <a:ext cx="0" cy="3674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群組 186"/>
          <p:cNvGrpSpPr/>
          <p:nvPr/>
        </p:nvGrpSpPr>
        <p:grpSpPr>
          <a:xfrm>
            <a:off x="6776226" y="1865678"/>
            <a:ext cx="1567543" cy="319314"/>
            <a:chOff x="5754347" y="3836831"/>
            <a:chExt cx="1567543" cy="319314"/>
          </a:xfrm>
        </p:grpSpPr>
        <p:sp>
          <p:nvSpPr>
            <p:cNvPr id="194" name="矩形 193"/>
            <p:cNvSpPr/>
            <p:nvPr/>
          </p:nvSpPr>
          <p:spPr>
            <a:xfrm>
              <a:off x="5754347" y="3836831"/>
              <a:ext cx="1567543" cy="319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5" name="橢圓 194"/>
            <p:cNvSpPr/>
            <p:nvPr/>
          </p:nvSpPr>
          <p:spPr>
            <a:xfrm>
              <a:off x="5829640" y="390648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6" name="橢圓 195"/>
            <p:cNvSpPr/>
            <p:nvPr/>
          </p:nvSpPr>
          <p:spPr>
            <a:xfrm>
              <a:off x="6076701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7" name="橢圓 196"/>
            <p:cNvSpPr/>
            <p:nvPr/>
          </p:nvSpPr>
          <p:spPr>
            <a:xfrm>
              <a:off x="6331994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8" name="橢圓 197"/>
            <p:cNvSpPr/>
            <p:nvPr/>
          </p:nvSpPr>
          <p:spPr>
            <a:xfrm>
              <a:off x="6571649" y="3909031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9" name="橢圓 198"/>
            <p:cNvSpPr/>
            <p:nvPr/>
          </p:nvSpPr>
          <p:spPr>
            <a:xfrm>
              <a:off x="6814299" y="3906037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00" name="橢圓 199"/>
            <p:cNvSpPr/>
            <p:nvPr/>
          </p:nvSpPr>
          <p:spPr>
            <a:xfrm>
              <a:off x="7074003" y="3905848"/>
              <a:ext cx="180000" cy="1800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cxnSp>
        <p:nvCxnSpPr>
          <p:cNvPr id="188" name="直線單箭頭接點 187"/>
          <p:cNvCxnSpPr/>
          <p:nvPr/>
        </p:nvCxnSpPr>
        <p:spPr>
          <a:xfrm flipH="1" flipV="1">
            <a:off x="7529443" y="1158486"/>
            <a:ext cx="10726" cy="3811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接點 188"/>
          <p:cNvCxnSpPr/>
          <p:nvPr/>
        </p:nvCxnSpPr>
        <p:spPr>
          <a:xfrm flipH="1">
            <a:off x="7873204" y="1158486"/>
            <a:ext cx="72435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接點 189"/>
          <p:cNvCxnSpPr/>
          <p:nvPr/>
        </p:nvCxnSpPr>
        <p:spPr>
          <a:xfrm flipV="1">
            <a:off x="8597554" y="1139821"/>
            <a:ext cx="0" cy="13767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單箭頭接點 190"/>
          <p:cNvCxnSpPr/>
          <p:nvPr/>
        </p:nvCxnSpPr>
        <p:spPr>
          <a:xfrm flipV="1">
            <a:off x="7546056" y="2207973"/>
            <a:ext cx="0" cy="4997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接點 191"/>
          <p:cNvCxnSpPr/>
          <p:nvPr/>
        </p:nvCxnSpPr>
        <p:spPr>
          <a:xfrm>
            <a:off x="7559997" y="2516583"/>
            <a:ext cx="10375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單箭頭接點 192"/>
          <p:cNvCxnSpPr/>
          <p:nvPr/>
        </p:nvCxnSpPr>
        <p:spPr>
          <a:xfrm flipV="1">
            <a:off x="7529442" y="1476580"/>
            <a:ext cx="0" cy="3674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文字方塊 200"/>
          <p:cNvSpPr txBox="1"/>
          <p:nvPr/>
        </p:nvSpPr>
        <p:spPr>
          <a:xfrm>
            <a:off x="6764479" y="6147232"/>
            <a:ext cx="1658097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 layer</a:t>
            </a:r>
            <a:endParaRPr lang="zh-TW" altLang="en-US" sz="2400" dirty="0"/>
          </a:p>
        </p:txBody>
      </p:sp>
      <p:sp>
        <p:nvSpPr>
          <p:cNvPr id="202" name="文字方塊 201"/>
          <p:cNvSpPr txBox="1"/>
          <p:nvPr/>
        </p:nvSpPr>
        <p:spPr>
          <a:xfrm>
            <a:off x="6672949" y="207177"/>
            <a:ext cx="181428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 layer</a:t>
            </a:r>
            <a:endParaRPr lang="zh-TW" altLang="en-US" sz="2400" dirty="0"/>
          </a:p>
        </p:txBody>
      </p:sp>
      <p:cxnSp>
        <p:nvCxnSpPr>
          <p:cNvPr id="210" name="直線單箭頭接點 209"/>
          <p:cNvCxnSpPr/>
          <p:nvPr/>
        </p:nvCxnSpPr>
        <p:spPr>
          <a:xfrm flipV="1">
            <a:off x="4638360" y="2525201"/>
            <a:ext cx="0" cy="1824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線單箭頭接點 212"/>
          <p:cNvCxnSpPr/>
          <p:nvPr/>
        </p:nvCxnSpPr>
        <p:spPr>
          <a:xfrm flipH="1" flipV="1">
            <a:off x="4660590" y="5686133"/>
            <a:ext cx="0" cy="48441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線單箭頭接點 217"/>
          <p:cNvCxnSpPr/>
          <p:nvPr/>
        </p:nvCxnSpPr>
        <p:spPr>
          <a:xfrm flipV="1">
            <a:off x="7559061" y="4090610"/>
            <a:ext cx="0" cy="1824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矩形 105"/>
          <p:cNvSpPr/>
          <p:nvPr/>
        </p:nvSpPr>
        <p:spPr>
          <a:xfrm>
            <a:off x="1663974" y="5374875"/>
            <a:ext cx="608307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Highway Network automatically </a:t>
            </a:r>
          </a:p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determines the layers needed!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 animBg="1"/>
      <p:bldP spid="201" grpId="0" animBg="1"/>
      <p:bldP spid="202" grpId="0" animBg="1"/>
      <p:bldP spid="106" grpId="0" animBg="1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571" y="0"/>
            <a:ext cx="6858000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298" y="3089955"/>
            <a:ext cx="1278845" cy="1278845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5326743" y="2133602"/>
            <a:ext cx="580571" cy="5515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4996070" y="2685144"/>
            <a:ext cx="330673" cy="2965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00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Pokémon Creation - Data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211280"/>
          </a:xfrm>
        </p:spPr>
        <p:txBody>
          <a:bodyPr>
            <a:noAutofit/>
          </a:bodyPr>
          <a:lstStyle/>
          <a:p>
            <a:r>
              <a:rPr lang="en-US" altLang="zh-TW" sz="1800" dirty="0"/>
              <a:t>Original image (40 x 40): </a:t>
            </a:r>
            <a:r>
              <a:rPr lang="en-US" altLang="zh-TW" sz="1800" u="sng" dirty="0">
                <a:hlinkClick r:id="rId3"/>
              </a:rPr>
              <a:t>http://speech.ee.ntu.edu.tw/~tlkagk/courses/ML_2016/Pokemon_creation/image.rar</a:t>
            </a:r>
            <a:endParaRPr lang="en-US" altLang="zh-TW" sz="1800" u="sng" dirty="0"/>
          </a:p>
          <a:p>
            <a:r>
              <a:rPr lang="en-US" altLang="zh-TW" sz="1800" dirty="0"/>
              <a:t>Pixels (20 x 20): </a:t>
            </a:r>
            <a:r>
              <a:rPr lang="en-US" altLang="zh-TW" sz="1800" u="sng" dirty="0">
                <a:hlinkClick r:id="rId4"/>
              </a:rPr>
              <a:t>http://speech.ee.ntu.edu.tw/~tlkagk/courses/ML_2016/Pokemon_creation/pixel_color.txt</a:t>
            </a:r>
            <a:endParaRPr lang="en-US" altLang="zh-TW" sz="1800" u="sng" dirty="0"/>
          </a:p>
          <a:p>
            <a:pPr lvl="1"/>
            <a:r>
              <a:rPr lang="en-US" altLang="zh-TW" sz="1800" dirty="0"/>
              <a:t>Each line corresponds to an image, and each number corresponds to a pixel</a:t>
            </a:r>
          </a:p>
          <a:p>
            <a:pPr lvl="2"/>
            <a:r>
              <a:rPr lang="en-US" altLang="zh-TW" sz="1800" u="sng" dirty="0">
                <a:hlinkClick r:id="rId5"/>
              </a:rPr>
              <a:t>http://speech.ee.ntu.edu.tw/~tlkagk/courses/ML_2016/Pokemon_creation/colormap.txt</a:t>
            </a:r>
            <a:endParaRPr lang="en-US" altLang="zh-TW" sz="1800" u="sng" dirty="0"/>
          </a:p>
          <a:p>
            <a:pPr lvl="2"/>
            <a:endParaRPr lang="en-US" altLang="zh-TW" sz="1800" u="sng" dirty="0"/>
          </a:p>
          <a:p>
            <a:pPr lvl="1"/>
            <a:endParaRPr lang="en-US" altLang="zh-TW" sz="1800" dirty="0"/>
          </a:p>
          <a:p>
            <a:pPr lvl="1"/>
            <a:endParaRPr lang="en-US" altLang="zh-TW" sz="1800" dirty="0"/>
          </a:p>
          <a:p>
            <a:pPr lvl="2"/>
            <a:endParaRPr lang="en-US" altLang="zh-TW" sz="1800" dirty="0"/>
          </a:p>
          <a:p>
            <a:endParaRPr lang="en-US" altLang="zh-TW" sz="1800" dirty="0"/>
          </a:p>
          <a:p>
            <a:pPr lvl="2"/>
            <a:endParaRPr lang="en-US" altLang="zh-TW" sz="1800" dirty="0"/>
          </a:p>
        </p:txBody>
      </p:sp>
      <p:grpSp>
        <p:nvGrpSpPr>
          <p:cNvPr id="6" name="群組 5"/>
          <p:cNvGrpSpPr/>
          <p:nvPr/>
        </p:nvGrpSpPr>
        <p:grpSpPr>
          <a:xfrm>
            <a:off x="1016299" y="4706275"/>
            <a:ext cx="4371866" cy="1373465"/>
            <a:chOff x="409575" y="4344710"/>
            <a:chExt cx="4371866" cy="137346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575" y="4344710"/>
              <a:ext cx="3745814" cy="1373465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4155389" y="4782302"/>
              <a:ext cx="626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……</a:t>
              </a:r>
              <a:endParaRPr lang="zh-TW" altLang="en-US" dirty="0"/>
            </a:p>
          </p:txBody>
        </p:sp>
      </p:grpSp>
      <p:sp>
        <p:nvSpPr>
          <p:cNvPr id="8" name="文字方塊 7"/>
          <p:cNvSpPr txBox="1"/>
          <p:nvPr/>
        </p:nvSpPr>
        <p:spPr>
          <a:xfrm rot="5400000">
            <a:off x="7106077" y="6538466"/>
            <a:ext cx="52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…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412" y="4235214"/>
            <a:ext cx="1154690" cy="2174146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830553" y="4290174"/>
            <a:ext cx="43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0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830553" y="4609775"/>
            <a:ext cx="43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830553" y="4929376"/>
            <a:ext cx="43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cxnSp>
        <p:nvCxnSpPr>
          <p:cNvPr id="14" name="直線單箭頭接點 13"/>
          <p:cNvCxnSpPr/>
          <p:nvPr/>
        </p:nvCxnSpPr>
        <p:spPr>
          <a:xfrm flipV="1">
            <a:off x="6147176" y="4370074"/>
            <a:ext cx="527236" cy="79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6131580" y="4548920"/>
            <a:ext cx="542832" cy="2153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6139378" y="4727766"/>
            <a:ext cx="535034" cy="3700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手繪多邊形: 圖案 22"/>
          <p:cNvSpPr/>
          <p:nvPr/>
        </p:nvSpPr>
        <p:spPr>
          <a:xfrm>
            <a:off x="414887" y="3245486"/>
            <a:ext cx="437391" cy="1868556"/>
          </a:xfrm>
          <a:custGeom>
            <a:avLst/>
            <a:gdLst>
              <a:gd name="connsiteX0" fmla="*/ 437391 w 437391"/>
              <a:gd name="connsiteY0" fmla="*/ 0 h 1868556"/>
              <a:gd name="connsiteX1" fmla="*/ 69 w 437391"/>
              <a:gd name="connsiteY1" fmla="*/ 927652 h 1868556"/>
              <a:gd name="connsiteX2" fmla="*/ 410886 w 437391"/>
              <a:gd name="connsiteY2" fmla="*/ 1868556 h 186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391" h="1868556">
                <a:moveTo>
                  <a:pt x="437391" y="0"/>
                </a:moveTo>
                <a:cubicBezTo>
                  <a:pt x="220938" y="308113"/>
                  <a:pt x="4486" y="616226"/>
                  <a:pt x="69" y="927652"/>
                </a:cubicBezTo>
                <a:cubicBezTo>
                  <a:pt x="-4349" y="1239078"/>
                  <a:pt x="203268" y="1553817"/>
                  <a:pt x="410886" y="1868556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單箭頭接點 24"/>
          <p:cNvCxnSpPr/>
          <p:nvPr/>
        </p:nvCxnSpPr>
        <p:spPr>
          <a:xfrm>
            <a:off x="5225495" y="4206380"/>
            <a:ext cx="701962" cy="584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200735" y="6201885"/>
            <a:ext cx="626002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You can use the data without permission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91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793747" y="5046321"/>
            <a:ext cx="7580995" cy="9045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325073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Scenario of Reinforcement Learning</a:t>
            </a:r>
            <a:endParaRPr lang="zh-TW" altLang="en-US" dirty="0"/>
          </a:p>
        </p:txBody>
      </p:sp>
      <p:pic>
        <p:nvPicPr>
          <p:cNvPr id="4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88" y="1733729"/>
            <a:ext cx="1835587" cy="236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014297" y="3237123"/>
            <a:ext cx="108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Agent</a:t>
            </a:r>
            <a:endParaRPr lang="zh-TW" altLang="en-US" sz="2400" dirty="0"/>
          </a:p>
        </p:txBody>
      </p:sp>
      <p:pic>
        <p:nvPicPr>
          <p:cNvPr id="123906" name="Picture 2" descr="https://pixabay.com/static/uploads/photo/2013/07/12/13/55/earth-14759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73" y="5377857"/>
            <a:ext cx="1172306" cy="11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147828" y="6028080"/>
            <a:ext cx="2042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Environment</a:t>
            </a:r>
            <a:endParaRPr lang="zh-TW" altLang="en-US" sz="2400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2171700" y="2443512"/>
            <a:ext cx="0" cy="32874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H="1">
            <a:off x="2171701" y="5730915"/>
            <a:ext cx="16851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171702" y="2443512"/>
            <a:ext cx="1685192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4579805" y="4245693"/>
            <a:ext cx="0" cy="988895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040479" y="2016700"/>
            <a:ext cx="194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Observation</a:t>
            </a:r>
            <a:endParaRPr lang="zh-TW" altLang="en-US" sz="2400" dirty="0"/>
          </a:p>
        </p:txBody>
      </p:sp>
      <p:pic>
        <p:nvPicPr>
          <p:cNvPr id="123908" name="Picture 4" descr="http://pics.sc.chinaz.com/files/pic/pic9/201512/apic17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0178" y="3508542"/>
            <a:ext cx="926785" cy="147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直線接點 19"/>
          <p:cNvCxnSpPr/>
          <p:nvPr/>
        </p:nvCxnSpPr>
        <p:spPr>
          <a:xfrm>
            <a:off x="5446359" y="2443512"/>
            <a:ext cx="1685192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5615740" y="1978501"/>
            <a:ext cx="133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Action</a:t>
            </a:r>
            <a:endParaRPr lang="zh-TW" altLang="en-US" sz="2400" dirty="0"/>
          </a:p>
        </p:txBody>
      </p:sp>
      <p:cxnSp>
        <p:nvCxnSpPr>
          <p:cNvPr id="22" name="直線接點 21"/>
          <p:cNvCxnSpPr/>
          <p:nvPr/>
        </p:nvCxnSpPr>
        <p:spPr>
          <a:xfrm>
            <a:off x="7131551" y="2440166"/>
            <a:ext cx="0" cy="32874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H="1">
            <a:off x="5413375" y="5727568"/>
            <a:ext cx="1685193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4653983" y="4591080"/>
            <a:ext cx="1324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Reward</a:t>
            </a:r>
            <a:endParaRPr lang="zh-TW" altLang="en-US" sz="2400" dirty="0"/>
          </a:p>
        </p:txBody>
      </p:sp>
      <p:pic>
        <p:nvPicPr>
          <p:cNvPr id="123910" name="Picture 6" descr="http://static.flickr.com/6101/6305382526_f4c4c0c6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26" y="3302629"/>
            <a:ext cx="2097449" cy="139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圓角矩形圖說文字 16"/>
          <p:cNvSpPr/>
          <p:nvPr/>
        </p:nvSpPr>
        <p:spPr>
          <a:xfrm>
            <a:off x="2685143" y="4533421"/>
            <a:ext cx="1810438" cy="786777"/>
          </a:xfrm>
          <a:prstGeom prst="wedgeRoundRectCallout">
            <a:avLst>
              <a:gd name="adj1" fmla="val 54527"/>
              <a:gd name="adj2" fmla="val 11784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Don’t do that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599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  <p:bldP spid="21" grpId="0"/>
      <p:bldP spid="24" grpId="0"/>
      <p:bldP spid="17" grpId="0" animBg="1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Scenario of Reinforcement Learning</a:t>
            </a:r>
            <a:endParaRPr lang="zh-TW" altLang="en-US" dirty="0"/>
          </a:p>
        </p:txBody>
      </p:sp>
      <p:pic>
        <p:nvPicPr>
          <p:cNvPr id="4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88" y="1733729"/>
            <a:ext cx="1835587" cy="236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014297" y="3237123"/>
            <a:ext cx="108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Agent</a:t>
            </a:r>
            <a:endParaRPr lang="zh-TW" altLang="en-US" sz="2400" dirty="0"/>
          </a:p>
        </p:txBody>
      </p:sp>
      <p:pic>
        <p:nvPicPr>
          <p:cNvPr id="123906" name="Picture 2" descr="https://pixabay.com/static/uploads/photo/2013/07/12/13/55/earth-14759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73" y="5377857"/>
            <a:ext cx="1172306" cy="11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147828" y="6028080"/>
            <a:ext cx="2042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Environment</a:t>
            </a:r>
            <a:endParaRPr lang="zh-TW" altLang="en-US" sz="2400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2171700" y="2443512"/>
            <a:ext cx="0" cy="32874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H="1">
            <a:off x="2171701" y="5730915"/>
            <a:ext cx="16851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171702" y="2443512"/>
            <a:ext cx="1685192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4579805" y="4245693"/>
            <a:ext cx="0" cy="988895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040479" y="2016700"/>
            <a:ext cx="194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Observation</a:t>
            </a:r>
            <a:endParaRPr lang="zh-TW" altLang="en-US" sz="2400" dirty="0"/>
          </a:p>
        </p:txBody>
      </p:sp>
      <p:pic>
        <p:nvPicPr>
          <p:cNvPr id="123908" name="Picture 4" descr="http://pics.sc.chinaz.com/files/pic/pic9/201512/apic17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0178" y="3508542"/>
            <a:ext cx="926785" cy="147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直線接點 19"/>
          <p:cNvCxnSpPr/>
          <p:nvPr/>
        </p:nvCxnSpPr>
        <p:spPr>
          <a:xfrm>
            <a:off x="5446359" y="2443512"/>
            <a:ext cx="1685192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5615740" y="1978501"/>
            <a:ext cx="133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Action</a:t>
            </a:r>
            <a:endParaRPr lang="zh-TW" altLang="en-US" sz="2400" dirty="0"/>
          </a:p>
        </p:txBody>
      </p:sp>
      <p:cxnSp>
        <p:nvCxnSpPr>
          <p:cNvPr id="22" name="直線接點 21"/>
          <p:cNvCxnSpPr/>
          <p:nvPr/>
        </p:nvCxnSpPr>
        <p:spPr>
          <a:xfrm>
            <a:off x="7131551" y="2440166"/>
            <a:ext cx="0" cy="32874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H="1">
            <a:off x="5413375" y="5727568"/>
            <a:ext cx="1685193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4653983" y="4591080"/>
            <a:ext cx="1324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Reward</a:t>
            </a:r>
            <a:endParaRPr lang="zh-TW" altLang="en-US" sz="2400" dirty="0"/>
          </a:p>
        </p:txBody>
      </p:sp>
      <p:sp>
        <p:nvSpPr>
          <p:cNvPr id="17" name="圓角矩形圖說文字 16"/>
          <p:cNvSpPr/>
          <p:nvPr/>
        </p:nvSpPr>
        <p:spPr>
          <a:xfrm>
            <a:off x="2685143" y="4533421"/>
            <a:ext cx="1810438" cy="786777"/>
          </a:xfrm>
          <a:prstGeom prst="wedgeRoundRectCallout">
            <a:avLst>
              <a:gd name="adj1" fmla="val 54527"/>
              <a:gd name="adj2" fmla="val 11784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Thank you.</a:t>
            </a:r>
            <a:endParaRPr lang="zh-TW" altLang="en-US" sz="2400" dirty="0"/>
          </a:p>
        </p:txBody>
      </p:sp>
      <p:pic>
        <p:nvPicPr>
          <p:cNvPr id="124930" name="Picture 2" descr="http://www.sznews.com/news/content/images/attachement/jpg/site3/20131126/001e4f9daa8713fe8c001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73" y="2740677"/>
            <a:ext cx="1756798" cy="26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464819" y="1125984"/>
            <a:ext cx="4050531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Agent learns to take actions to maximize expected reward. </a:t>
            </a:r>
            <a:endParaRPr lang="zh-TW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81983" y="6114760"/>
            <a:ext cx="3745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http://www.sznews.com/news/content/2013-11/26/content_8800180.htm</a:t>
            </a:r>
          </a:p>
        </p:txBody>
      </p:sp>
    </p:spTree>
    <p:extLst>
      <p:ext uri="{BB962C8B-B14F-4D97-AF65-F5344CB8AC3E}">
        <p14:creationId xmlns:p14="http://schemas.microsoft.com/office/powerpoint/2010/main" val="207485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Supervised </a:t>
            </a:r>
            <a:r>
              <a:rPr lang="en-US" altLang="zh-TW" dirty="0" err="1"/>
              <a:t>v.s</a:t>
            </a:r>
            <a:r>
              <a:rPr lang="en-US" altLang="zh-TW" dirty="0"/>
              <a:t>. Reinforcement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Supervised 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Reinforcement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Picture 8" descr="User Symbol Blue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25" y="3839904"/>
            <a:ext cx="497114" cy="76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2771149" y="5010118"/>
            <a:ext cx="1925977" cy="1470612"/>
            <a:chOff x="442232" y="4851448"/>
            <a:chExt cx="1925977" cy="1470612"/>
          </a:xfrm>
        </p:grpSpPr>
        <p:sp>
          <p:nvSpPr>
            <p:cNvPr id="7" name="圓角矩形圖說文字 6"/>
            <p:cNvSpPr/>
            <p:nvPr/>
          </p:nvSpPr>
          <p:spPr>
            <a:xfrm>
              <a:off x="442232" y="4851448"/>
              <a:ext cx="1415602" cy="511860"/>
            </a:xfrm>
            <a:prstGeom prst="wedgeRoundRectCallout">
              <a:avLst>
                <a:gd name="adj1" fmla="val 38320"/>
                <a:gd name="adj2" fmla="val 116377"/>
                <a:gd name="adj3" fmla="val 16667"/>
              </a:avLst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en-US" altLang="zh-TW" sz="2400" dirty="0">
                  <a:solidFill>
                    <a:schemeClr val="tx1"/>
                  </a:solidFill>
                </a:rPr>
                <a:t>Hello</a:t>
              </a:r>
              <a:r>
                <a:rPr lang="zh-TW" altLang="en-US" sz="2400" dirty="0">
                  <a:solidFill>
                    <a:schemeClr val="tx1"/>
                  </a:solidFill>
                </a:rPr>
                <a:t> </a:t>
              </a:r>
              <a:r>
                <a:rPr lang="en-US" altLang="zh-TW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</a:t>
              </a:r>
              <a:endParaRPr lang="en-US" altLang="zh-TW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90283" y="5712940"/>
              <a:ext cx="1177926" cy="60912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Agent</a:t>
              </a:r>
              <a:endParaRPr lang="zh-TW" altLang="en-US" sz="2400" dirty="0"/>
            </a:p>
          </p:txBody>
        </p:sp>
      </p:grpSp>
      <p:sp>
        <p:nvSpPr>
          <p:cNvPr id="9" name="圓角矩形圖說文字 8"/>
          <p:cNvSpPr/>
          <p:nvPr/>
        </p:nvSpPr>
        <p:spPr>
          <a:xfrm>
            <a:off x="5055228" y="4995373"/>
            <a:ext cx="1415602" cy="511860"/>
          </a:xfrm>
          <a:prstGeom prst="wedgeRoundRectCallout">
            <a:avLst>
              <a:gd name="adj1" fmla="val 35244"/>
              <a:gd name="adj2" fmla="val 113541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……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89524" y="5830631"/>
            <a:ext cx="1177926" cy="6091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Agent</a:t>
            </a:r>
            <a:endParaRPr lang="zh-TW" altLang="en-US" sz="2400" dirty="0"/>
          </a:p>
        </p:txBody>
      </p:sp>
      <p:sp>
        <p:nvSpPr>
          <p:cNvPr id="11" name="圓角矩形圖說文字 10"/>
          <p:cNvSpPr/>
          <p:nvPr/>
        </p:nvSpPr>
        <p:spPr>
          <a:xfrm>
            <a:off x="1897757" y="4244240"/>
            <a:ext cx="1415602" cy="511860"/>
          </a:xfrm>
          <a:prstGeom prst="wedgeRoundRectCallout">
            <a:avLst>
              <a:gd name="adj1" fmla="val -74464"/>
              <a:gd name="adj2" fmla="val -11226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…….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2" name="Picture 8" descr="User Symbol Blue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35" y="3839904"/>
            <a:ext cx="497114" cy="76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圓角矩形圖說文字 12"/>
          <p:cNvSpPr/>
          <p:nvPr/>
        </p:nvSpPr>
        <p:spPr>
          <a:xfrm>
            <a:off x="4450367" y="4244240"/>
            <a:ext cx="1415602" cy="511860"/>
          </a:xfrm>
          <a:prstGeom prst="wedgeRoundRectCallout">
            <a:avLst>
              <a:gd name="adj1" fmla="val -74464"/>
              <a:gd name="adj2" fmla="val -11226"/>
              <a:gd name="adj3" fmla="val 16667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…….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936927" y="4143075"/>
            <a:ext cx="1466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pic>
        <p:nvPicPr>
          <p:cNvPr id="15" name="Picture 2" descr="http://img01.taopic.com/150411/240403-1504110K133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10" y="3813378"/>
            <a:ext cx="1606028" cy="106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7386966" y="4882993"/>
            <a:ext cx="13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Bad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3620498" y="1821718"/>
            <a:ext cx="2289179" cy="627522"/>
            <a:chOff x="3184414" y="1802708"/>
            <a:chExt cx="2289179" cy="627522"/>
          </a:xfrm>
        </p:grpSpPr>
        <p:pic>
          <p:nvPicPr>
            <p:cNvPr id="17" name="Picture 8" descr="User Symbol Blue Clip 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414" y="1802708"/>
              <a:ext cx="408421" cy="627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圓角矩形圖說文字 17"/>
            <p:cNvSpPr/>
            <p:nvPr/>
          </p:nvSpPr>
          <p:spPr>
            <a:xfrm>
              <a:off x="4057991" y="1884204"/>
              <a:ext cx="1415602" cy="511860"/>
            </a:xfrm>
            <a:prstGeom prst="wedgeRoundRectCallout">
              <a:avLst>
                <a:gd name="adj1" fmla="val -74464"/>
                <a:gd name="adj2" fmla="val -11226"/>
                <a:gd name="adj3" fmla="val 16667"/>
              </a:avLst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“Hello”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6152943" y="1966374"/>
            <a:ext cx="292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Say “Hi”</a:t>
            </a:r>
            <a:endParaRPr lang="zh-TW" altLang="en-US" sz="2400" dirty="0"/>
          </a:p>
        </p:txBody>
      </p:sp>
      <p:grpSp>
        <p:nvGrpSpPr>
          <p:cNvPr id="24" name="群組 23"/>
          <p:cNvGrpSpPr/>
          <p:nvPr/>
        </p:nvGrpSpPr>
        <p:grpSpPr>
          <a:xfrm>
            <a:off x="3612321" y="2621766"/>
            <a:ext cx="2289179" cy="627522"/>
            <a:chOff x="3222407" y="2565037"/>
            <a:chExt cx="2289179" cy="627522"/>
          </a:xfrm>
        </p:grpSpPr>
        <p:pic>
          <p:nvPicPr>
            <p:cNvPr id="20" name="Picture 8" descr="User Symbol Blue Clip 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407" y="2565037"/>
              <a:ext cx="408421" cy="627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圓角矩形圖說文字 20"/>
            <p:cNvSpPr/>
            <p:nvPr/>
          </p:nvSpPr>
          <p:spPr>
            <a:xfrm>
              <a:off x="4095984" y="2646533"/>
              <a:ext cx="1415602" cy="511860"/>
            </a:xfrm>
            <a:prstGeom prst="wedgeRoundRectCallout">
              <a:avLst>
                <a:gd name="adj1" fmla="val -74464"/>
                <a:gd name="adj2" fmla="val -11226"/>
                <a:gd name="adj3" fmla="val 16667"/>
              </a:avLst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</a:rPr>
                <a:t>“Bye </a:t>
              </a:r>
              <a:r>
                <a:rPr lang="en-US" altLang="zh-TW" sz="2400" dirty="0" err="1">
                  <a:solidFill>
                    <a:schemeClr val="tx1"/>
                  </a:solidFill>
                </a:rPr>
                <a:t>bye</a:t>
              </a:r>
              <a:r>
                <a:rPr lang="en-US" altLang="zh-TW" sz="2400" dirty="0">
                  <a:solidFill>
                    <a:schemeClr val="tx1"/>
                  </a:solidFill>
                </a:rPr>
                <a:t>”</a:t>
              </a:r>
              <a:endParaRPr lang="zh-TW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6155697" y="2740130"/>
            <a:ext cx="292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Say “Good bye”</a:t>
            </a:r>
            <a:endParaRPr lang="zh-TW" altLang="en-US" sz="2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49982" y="2355711"/>
            <a:ext cx="2495550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Learning from teacher</a:t>
            </a:r>
            <a:endParaRPr lang="zh-TW" altLang="en-US" sz="28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237464" y="5507233"/>
            <a:ext cx="2495550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Learning from critics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220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/>
      <p:bldP spid="16" grpId="0"/>
      <p:bldP spid="19" grpId="0"/>
      <p:bldP spid="22" grpId="0"/>
      <p:bldP spid="4" grpId="0" animBg="1"/>
      <p:bldP spid="25" grpId="0" animBg="1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Scenario of Reinforcement Learning</a:t>
            </a:r>
            <a:endParaRPr lang="zh-TW" altLang="en-US" dirty="0"/>
          </a:p>
        </p:txBody>
      </p:sp>
      <p:pic>
        <p:nvPicPr>
          <p:cNvPr id="123906" name="Picture 2" descr="https://pixabay.com/static/uploads/photo/2013/07/12/13/55/earth-147591_960_7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73" y="5377857"/>
            <a:ext cx="1172306" cy="11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147828" y="6028080"/>
            <a:ext cx="2042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Environment</a:t>
            </a:r>
            <a:endParaRPr lang="zh-TW" altLang="en-US" sz="2400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2171700" y="2443512"/>
            <a:ext cx="0" cy="32874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H="1">
            <a:off x="2171701" y="5730915"/>
            <a:ext cx="16851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171702" y="2443512"/>
            <a:ext cx="1685192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4579805" y="3355777"/>
            <a:ext cx="0" cy="1878812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040479" y="2016700"/>
            <a:ext cx="194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Observation</a:t>
            </a:r>
            <a:endParaRPr lang="zh-TW" altLang="en-US" sz="2400" dirty="0"/>
          </a:p>
        </p:txBody>
      </p:sp>
      <p:cxnSp>
        <p:nvCxnSpPr>
          <p:cNvPr id="20" name="直線接點 19"/>
          <p:cNvCxnSpPr/>
          <p:nvPr/>
        </p:nvCxnSpPr>
        <p:spPr>
          <a:xfrm>
            <a:off x="5446359" y="2443512"/>
            <a:ext cx="1685192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5615740" y="1978501"/>
            <a:ext cx="133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Action</a:t>
            </a:r>
            <a:endParaRPr lang="zh-TW" altLang="en-US" sz="2400" dirty="0"/>
          </a:p>
        </p:txBody>
      </p:sp>
      <p:cxnSp>
        <p:nvCxnSpPr>
          <p:cNvPr id="22" name="直線接點 21"/>
          <p:cNvCxnSpPr/>
          <p:nvPr/>
        </p:nvCxnSpPr>
        <p:spPr>
          <a:xfrm>
            <a:off x="7131551" y="2440166"/>
            <a:ext cx="0" cy="32874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H="1">
            <a:off x="5413375" y="5727568"/>
            <a:ext cx="1685193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4653084" y="3690403"/>
            <a:ext cx="1324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Reward</a:t>
            </a:r>
            <a:endParaRPr lang="zh-TW" altLang="en-US" sz="24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6400537" y="3694069"/>
            <a:ext cx="1579929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Next Move</a:t>
            </a:r>
            <a:endParaRPr lang="zh-TW" altLang="en-US" sz="2400" dirty="0"/>
          </a:p>
        </p:txBody>
      </p:sp>
      <p:pic>
        <p:nvPicPr>
          <p:cNvPr id="25" name="Picture 4" descr="http://blog.sina.com.tw/myimages/222/22494/images/20080927173000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8" y="3347558"/>
            <a:ext cx="1785343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4" name="Picture 2" descr="http://www.chen-design.com/blog/blogimg/20160310-alphago-logo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24" y="2631804"/>
            <a:ext cx="1972112" cy="72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/>
          <p:cNvSpPr txBox="1"/>
          <p:nvPr/>
        </p:nvSpPr>
        <p:spPr>
          <a:xfrm>
            <a:off x="3256650" y="4406655"/>
            <a:ext cx="274401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If win, reward = 1</a:t>
            </a:r>
            <a:endParaRPr lang="zh-TW" altLang="en-US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3248747" y="4961290"/>
            <a:ext cx="274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If loss, reward = -1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3020208" y="5500385"/>
            <a:ext cx="3216899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Otherwise, reward = 0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4464819" y="1125984"/>
            <a:ext cx="4050531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Agent learns to take actions to maximize expected reward.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7229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Supervised </a:t>
            </a:r>
            <a:r>
              <a:rPr lang="en-US" altLang="zh-TW" dirty="0" err="1"/>
              <a:t>v.s</a:t>
            </a:r>
            <a:r>
              <a:rPr lang="en-US" altLang="zh-TW" dirty="0"/>
              <a:t>. Reinforcement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5644" y="1822955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dirty="0"/>
              <a:t>Supervised:</a:t>
            </a:r>
          </a:p>
          <a:p>
            <a:pPr lvl="1"/>
            <a:endParaRPr lang="en-US" altLang="zh-TW" sz="2800" dirty="0"/>
          </a:p>
          <a:p>
            <a:pPr lvl="1"/>
            <a:endParaRPr lang="en-US" altLang="zh-TW" sz="2800" dirty="0"/>
          </a:p>
          <a:p>
            <a:pPr lvl="1"/>
            <a:endParaRPr lang="en-US" altLang="zh-TW" sz="2800" dirty="0"/>
          </a:p>
          <a:p>
            <a:pPr lvl="1"/>
            <a:endParaRPr lang="en-US" altLang="zh-TW" sz="2800" dirty="0"/>
          </a:p>
          <a:p>
            <a:r>
              <a:rPr lang="en-US" altLang="zh-TW" dirty="0"/>
              <a:t>Reinforcement Learning</a:t>
            </a:r>
            <a:endParaRPr lang="zh-TW" altLang="en-US" dirty="0"/>
          </a:p>
        </p:txBody>
      </p:sp>
      <p:pic>
        <p:nvPicPr>
          <p:cNvPr id="7170" name="Picture 2" descr="http://y2.ifengimg.com/a/2016_11/2c7ef418c729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63" y="2601363"/>
            <a:ext cx="1630591" cy="122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blog.sina.com.tw/myimages/222/22494/images/20080927173000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703" y="2638444"/>
            <a:ext cx="1785343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178312" y="2855415"/>
            <a:ext cx="169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Next move:</a:t>
            </a:r>
          </a:p>
          <a:p>
            <a:pPr algn="ctr"/>
            <a:r>
              <a:rPr lang="en-US" altLang="zh-TW" sz="2400" dirty="0"/>
              <a:t>“5-5”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973968" y="2855415"/>
            <a:ext cx="1598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Next move:</a:t>
            </a:r>
          </a:p>
          <a:p>
            <a:pPr algn="ctr"/>
            <a:r>
              <a:rPr lang="en-US" altLang="zh-TW" sz="2400" dirty="0"/>
              <a:t>“3-3”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205041" y="4856766"/>
            <a:ext cx="164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First move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3178312" y="4856766"/>
            <a:ext cx="301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 many moves ……</a:t>
            </a:r>
            <a:endParaRPr lang="zh-TW" altLang="en-US" sz="2400" dirty="0"/>
          </a:p>
        </p:txBody>
      </p:sp>
      <p:sp>
        <p:nvSpPr>
          <p:cNvPr id="10" name="向右箭號 9"/>
          <p:cNvSpPr/>
          <p:nvPr/>
        </p:nvSpPr>
        <p:spPr>
          <a:xfrm>
            <a:off x="2830640" y="4878545"/>
            <a:ext cx="406400" cy="447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6340602" y="4878544"/>
            <a:ext cx="406400" cy="447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6899007" y="4886936"/>
            <a:ext cx="1334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Win!</a:t>
            </a:r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88004" y="5904176"/>
            <a:ext cx="8793392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Alpha Go is supervised learning + reinforcement learning.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7216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 animBg="1"/>
      <p:bldP spid="11" grpId="0" animBg="1"/>
      <p:bldP spid="12" grpId="0"/>
      <p:bldP spid="5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Difficulties of Reinforcement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It may be better to sacrifice immediate reward to gain more long-term reward</a:t>
            </a:r>
            <a:endParaRPr lang="zh-TW" altLang="en-US" dirty="0"/>
          </a:p>
          <a:p>
            <a:pPr lvl="1"/>
            <a:r>
              <a:rPr lang="en-US" altLang="zh-TW" sz="2800" dirty="0"/>
              <a:t>E.g. Playing Go</a:t>
            </a:r>
          </a:p>
          <a:p>
            <a:r>
              <a:rPr lang="en-US" altLang="zh-TW" dirty="0"/>
              <a:t>Agent’s actions affect the subsequent data it receives</a:t>
            </a:r>
          </a:p>
          <a:p>
            <a:pPr lvl="1"/>
            <a:r>
              <a:rPr lang="en-US" altLang="zh-TW" sz="2800" dirty="0"/>
              <a:t>E.g. Exploration</a:t>
            </a:r>
            <a:endParaRPr lang="zh-TW" altLang="en-US" sz="2800" dirty="0"/>
          </a:p>
          <a:p>
            <a:endParaRPr lang="zh-TW" altLang="en-US" dirty="0"/>
          </a:p>
        </p:txBody>
      </p:sp>
      <p:pic>
        <p:nvPicPr>
          <p:cNvPr id="4" name="Picture 2" descr="http://images2.sina.com/newscenter/us/sinacn/104-103-102-129/2008-10-09/be17b0b49cf0416fe6d62d14b0a91cb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5350" y="4143373"/>
            <a:ext cx="3810000" cy="2295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29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Deep Reinforcement Learning</a:t>
            </a:r>
            <a:endParaRPr lang="zh-TW" altLang="en-US" dirty="0"/>
          </a:p>
        </p:txBody>
      </p:sp>
      <p:pic>
        <p:nvPicPr>
          <p:cNvPr id="123906" name="Picture 2" descr="https://pixabay.com/static/uploads/photo/2013/07/12/13/55/earth-147591_960_7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473" y="5377857"/>
            <a:ext cx="1172306" cy="11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147828" y="6028080"/>
            <a:ext cx="2042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Environment</a:t>
            </a:r>
            <a:endParaRPr lang="zh-TW" altLang="en-US" sz="2400" dirty="0"/>
          </a:p>
        </p:txBody>
      </p:sp>
      <p:cxnSp>
        <p:nvCxnSpPr>
          <p:cNvPr id="8" name="直線接點 7"/>
          <p:cNvCxnSpPr/>
          <p:nvPr/>
        </p:nvCxnSpPr>
        <p:spPr>
          <a:xfrm>
            <a:off x="514242" y="2743333"/>
            <a:ext cx="0" cy="32206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H="1">
            <a:off x="514242" y="5946890"/>
            <a:ext cx="33430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08661" y="2753089"/>
            <a:ext cx="1967839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4579805" y="4051300"/>
            <a:ext cx="0" cy="118328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569993" y="2238721"/>
            <a:ext cx="1947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Observation</a:t>
            </a:r>
            <a:endParaRPr lang="zh-TW" altLang="en-US" sz="2400" dirty="0"/>
          </a:p>
        </p:txBody>
      </p:sp>
      <p:cxnSp>
        <p:nvCxnSpPr>
          <p:cNvPr id="20" name="直線接點 19"/>
          <p:cNvCxnSpPr/>
          <p:nvPr/>
        </p:nvCxnSpPr>
        <p:spPr>
          <a:xfrm>
            <a:off x="6786209" y="2743333"/>
            <a:ext cx="1685192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6858573" y="2243978"/>
            <a:ext cx="133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Action</a:t>
            </a:r>
            <a:endParaRPr lang="zh-TW" altLang="en-US" sz="2400" dirty="0"/>
          </a:p>
        </p:txBody>
      </p:sp>
      <p:cxnSp>
        <p:nvCxnSpPr>
          <p:cNvPr id="22" name="直線接點 21"/>
          <p:cNvCxnSpPr/>
          <p:nvPr/>
        </p:nvCxnSpPr>
        <p:spPr>
          <a:xfrm>
            <a:off x="8471401" y="2714829"/>
            <a:ext cx="0" cy="32874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H="1">
            <a:off x="5336279" y="6002231"/>
            <a:ext cx="3135121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4653983" y="4591080"/>
            <a:ext cx="1324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Reward</a:t>
            </a:r>
            <a:endParaRPr lang="zh-TW" altLang="en-US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601668" y="2868251"/>
            <a:ext cx="1947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Function Input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54987" y="2824129"/>
            <a:ext cx="1947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Function Output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2203685" y="4331985"/>
            <a:ext cx="2413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Used to pick the best function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pic>
        <p:nvPicPr>
          <p:cNvPr id="50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279" y="1657036"/>
            <a:ext cx="1835587" cy="236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2720233" y="1684573"/>
            <a:ext cx="3834112" cy="2221850"/>
            <a:chOff x="2841400" y="1674817"/>
            <a:chExt cx="3834112" cy="2221850"/>
          </a:xfrm>
        </p:grpSpPr>
        <p:grpSp>
          <p:nvGrpSpPr>
            <p:cNvPr id="25" name="群組 24"/>
            <p:cNvGrpSpPr/>
            <p:nvPr/>
          </p:nvGrpSpPr>
          <p:grpSpPr>
            <a:xfrm>
              <a:off x="5412609" y="1761232"/>
              <a:ext cx="1065428" cy="2023547"/>
              <a:chOff x="6090569" y="3602972"/>
              <a:chExt cx="1065428" cy="2023547"/>
            </a:xfrm>
          </p:grpSpPr>
          <p:sp>
            <p:nvSpPr>
              <p:cNvPr id="26" name="Shape 226"/>
              <p:cNvSpPr/>
              <p:nvPr/>
            </p:nvSpPr>
            <p:spPr>
              <a:xfrm>
                <a:off x="6090569" y="3609083"/>
                <a:ext cx="562710" cy="2017436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7" name="Shape 227"/>
              <p:cNvCxnSpPr/>
              <p:nvPr/>
            </p:nvCxnSpPr>
            <p:spPr>
              <a:xfrm>
                <a:off x="6382183" y="4399487"/>
                <a:ext cx="767847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lg" len="lg"/>
              </a:ln>
            </p:spPr>
          </p:cxnSp>
          <p:cxnSp>
            <p:nvCxnSpPr>
              <p:cNvPr id="28" name="Shape 228"/>
              <p:cNvCxnSpPr/>
              <p:nvPr/>
            </p:nvCxnSpPr>
            <p:spPr>
              <a:xfrm>
                <a:off x="6464595" y="5338763"/>
                <a:ext cx="682807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lg" len="lg"/>
              </a:ln>
            </p:spPr>
          </p:cxnSp>
          <p:cxnSp>
            <p:nvCxnSpPr>
              <p:cNvPr id="29" name="Shape 229"/>
              <p:cNvCxnSpPr/>
              <p:nvPr/>
            </p:nvCxnSpPr>
            <p:spPr>
              <a:xfrm>
                <a:off x="6364176" y="3812348"/>
                <a:ext cx="791821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lg" len="lg"/>
              </a:ln>
            </p:spPr>
          </p:cxnSp>
          <p:sp>
            <p:nvSpPr>
              <p:cNvPr id="30" name="Shape 238"/>
              <p:cNvSpPr/>
              <p:nvPr/>
            </p:nvSpPr>
            <p:spPr>
              <a:xfrm>
                <a:off x="6147747" y="3602972"/>
                <a:ext cx="432889" cy="432889"/>
              </a:xfrm>
              <a:prstGeom prst="ellipse">
                <a:avLst/>
              </a:prstGeom>
              <a:gradFill>
                <a:gsLst>
                  <a:gs pos="0">
                    <a:srgbClr val="FFE379"/>
                  </a:gs>
                  <a:gs pos="35000">
                    <a:srgbClr val="FFEBA2"/>
                  </a:gs>
                  <a:gs pos="100000">
                    <a:srgbClr val="FFF5D9"/>
                  </a:gs>
                </a:gsLst>
                <a:lin ang="16200038" scaled="0"/>
              </a:gradFill>
              <a:ln w="9525" cap="flat" cmpd="sng">
                <a:solidFill>
                  <a:srgbClr val="F3B1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Shape 239"/>
              <p:cNvSpPr/>
              <p:nvPr/>
            </p:nvSpPr>
            <p:spPr>
              <a:xfrm>
                <a:off x="6149514" y="4175868"/>
                <a:ext cx="432889" cy="432889"/>
              </a:xfrm>
              <a:prstGeom prst="ellipse">
                <a:avLst/>
              </a:prstGeom>
              <a:gradFill>
                <a:gsLst>
                  <a:gs pos="0">
                    <a:srgbClr val="FFE379"/>
                  </a:gs>
                  <a:gs pos="35000">
                    <a:srgbClr val="FFEBA2"/>
                  </a:gs>
                  <a:gs pos="100000">
                    <a:srgbClr val="FFF5D9"/>
                  </a:gs>
                </a:gsLst>
                <a:lin ang="16200038" scaled="0"/>
              </a:gradFill>
              <a:ln w="9525" cap="flat" cmpd="sng">
                <a:solidFill>
                  <a:srgbClr val="F3B1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Shape 240"/>
              <p:cNvSpPr/>
              <p:nvPr/>
            </p:nvSpPr>
            <p:spPr>
              <a:xfrm>
                <a:off x="6154812" y="5115734"/>
                <a:ext cx="432889" cy="432889"/>
              </a:xfrm>
              <a:prstGeom prst="ellipse">
                <a:avLst/>
              </a:prstGeom>
              <a:gradFill>
                <a:gsLst>
                  <a:gs pos="0">
                    <a:srgbClr val="FFE379"/>
                  </a:gs>
                  <a:gs pos="35000">
                    <a:srgbClr val="FFEBA2"/>
                  </a:gs>
                  <a:gs pos="100000">
                    <a:srgbClr val="FFF5D9"/>
                  </a:gs>
                </a:gsLst>
                <a:lin ang="16200038" scaled="0"/>
              </a:gradFill>
              <a:ln w="9525" cap="flat" cmpd="sng">
                <a:solidFill>
                  <a:srgbClr val="F3B1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241"/>
              <p:cNvSpPr txBox="1"/>
              <p:nvPr/>
            </p:nvSpPr>
            <p:spPr>
              <a:xfrm rot="5400000">
                <a:off x="6152769" y="4677802"/>
                <a:ext cx="579899" cy="394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lang="en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…</a:t>
                </a:r>
              </a:p>
            </p:txBody>
          </p:sp>
        </p:grpSp>
        <p:sp>
          <p:nvSpPr>
            <p:cNvPr id="34" name="Shape 226"/>
            <p:cNvSpPr/>
            <p:nvPr/>
          </p:nvSpPr>
          <p:spPr>
            <a:xfrm>
              <a:off x="4673759" y="1778145"/>
              <a:ext cx="300686" cy="2020182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226"/>
            <p:cNvSpPr/>
            <p:nvPr/>
          </p:nvSpPr>
          <p:spPr>
            <a:xfrm>
              <a:off x="3713139" y="1756926"/>
              <a:ext cx="300686" cy="2020182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226"/>
            <p:cNvSpPr/>
            <p:nvPr/>
          </p:nvSpPr>
          <p:spPr>
            <a:xfrm>
              <a:off x="2993506" y="1761664"/>
              <a:ext cx="300686" cy="2020182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向左箭號 36"/>
            <p:cNvSpPr/>
            <p:nvPr/>
          </p:nvSpPr>
          <p:spPr>
            <a:xfrm flipH="1">
              <a:off x="5038686" y="2630467"/>
              <a:ext cx="297593" cy="365207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向左箭號 37"/>
            <p:cNvSpPr/>
            <p:nvPr/>
          </p:nvSpPr>
          <p:spPr>
            <a:xfrm flipH="1">
              <a:off x="3347072" y="2636815"/>
              <a:ext cx="297593" cy="365207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文字方塊 38"/>
            <p:cNvSpPr txBox="1"/>
            <p:nvPr/>
          </p:nvSpPr>
          <p:spPr>
            <a:xfrm flipH="1">
              <a:off x="3994008" y="2453219"/>
              <a:ext cx="727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sp>
          <p:nvSpPr>
            <p:cNvPr id="40" name="矩形 39"/>
            <p:cNvSpPr/>
            <p:nvPr/>
          </p:nvSpPr>
          <p:spPr>
            <a:xfrm flipH="1">
              <a:off x="2841400" y="1674817"/>
              <a:ext cx="3834112" cy="222185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3857330" y="1903301"/>
              <a:ext cx="974841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TW" sz="2800" b="1" i="1" u="sng" dirty="0">
                  <a:solidFill>
                    <a:srgbClr val="FF0000"/>
                  </a:solidFill>
                </a:rPr>
                <a:t>DNN</a:t>
              </a:r>
              <a:endParaRPr lang="zh-TW" altLang="en-US" sz="2800" b="1" i="1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66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49708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2918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Three Steps for Deep Learning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796218" y="3561275"/>
            <a:ext cx="7551563" cy="8317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619084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Application: </a:t>
            </a:r>
            <a:r>
              <a:rPr lang="en-US" altLang="zh-TW" dirty="0">
                <a:cs typeface="Times New Roman" panose="02020603050405020304" pitchFamily="18" charset="0"/>
              </a:rPr>
              <a:t>Interactive Retrieval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Interactive retrieval is helpful.</a:t>
            </a:r>
            <a:endParaRPr lang="zh-TW" altLang="en-US" dirty="0"/>
          </a:p>
        </p:txBody>
      </p:sp>
      <p:pic>
        <p:nvPicPr>
          <p:cNvPr id="4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47" y="3392111"/>
            <a:ext cx="3006513" cy="121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61"/>
          <p:cNvSpPr txBox="1">
            <a:spLocks noChangeArrowheads="1"/>
          </p:cNvSpPr>
          <p:nvPr/>
        </p:nvSpPr>
        <p:spPr bwMode="auto">
          <a:xfrm>
            <a:off x="914685" y="4491481"/>
            <a:ext cx="66198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user</a:t>
            </a:r>
            <a:endParaRPr lang="zh-TW" altLang="en-US" sz="1800" dirty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6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4" y="3699714"/>
            <a:ext cx="439738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4" descr="thinking_computer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23" y="2782267"/>
            <a:ext cx="1402908" cy="208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圖說文字 7"/>
          <p:cNvSpPr/>
          <p:nvPr/>
        </p:nvSpPr>
        <p:spPr>
          <a:xfrm>
            <a:off x="1693697" y="2626955"/>
            <a:ext cx="2426402" cy="914171"/>
          </a:xfrm>
          <a:prstGeom prst="wedgeRoundRectCallout">
            <a:avLst>
              <a:gd name="adj1" fmla="val -62594"/>
              <a:gd name="adj2" fmla="val 9290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</a:t>
            </a:r>
            <a:r>
              <a: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zh-TW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1693697" y="5107612"/>
            <a:ext cx="6167603" cy="1359853"/>
          </a:xfrm>
          <a:prstGeom prst="wedgeRoundRectCallout">
            <a:avLst>
              <a:gd name="adj1" fmla="val 6378"/>
              <a:gd name="adj2" fmla="val -8469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</a:t>
            </a:r>
            <a:r>
              <a: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related to </a:t>
            </a: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</a:t>
            </a:r>
            <a:r>
              <a: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TW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</a:t>
            </a:r>
            <a:r>
              <a: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related to </a:t>
            </a:r>
            <a:r>
              <a:rPr lang="en-US" altLang="zh-TW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TW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966331" y="1915800"/>
            <a:ext cx="292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[Wu &amp; Lee, INTERSPEECH 16]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Deep Reinforcement Learning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Different network depth</a:t>
            </a:r>
            <a:endParaRPr lang="zh-TW" altLang="en-US" dirty="0"/>
          </a:p>
        </p:txBody>
      </p:sp>
      <p:cxnSp>
        <p:nvCxnSpPr>
          <p:cNvPr id="14" name="直線單箭頭接點 13"/>
          <p:cNvCxnSpPr/>
          <p:nvPr/>
        </p:nvCxnSpPr>
        <p:spPr>
          <a:xfrm rot="16200000">
            <a:off x="1099938" y="3953834"/>
            <a:ext cx="161498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127385" y="3474224"/>
            <a:ext cx="2229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Better retrieval performance,</a:t>
            </a:r>
          </a:p>
          <a:p>
            <a:r>
              <a:rPr lang="en-US" altLang="zh-TW" sz="2000" dirty="0"/>
              <a:t>Less user labor</a:t>
            </a:r>
            <a:endParaRPr lang="zh-TW" altLang="en-US" sz="2000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101" y="2417265"/>
            <a:ext cx="7604513" cy="4248472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5169043" y="3557193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task cannot be addressed by linear model.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558189" y="250279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Some depth is needed.</a:t>
            </a:r>
            <a:endParaRPr lang="zh-TW" altLang="en-US" sz="2400" dirty="0"/>
          </a:p>
        </p:txBody>
      </p:sp>
      <p:cxnSp>
        <p:nvCxnSpPr>
          <p:cNvPr id="20" name="直線單箭頭接點 19"/>
          <p:cNvCxnSpPr/>
          <p:nvPr/>
        </p:nvCxnSpPr>
        <p:spPr>
          <a:xfrm flipH="1">
            <a:off x="4934976" y="4012214"/>
            <a:ext cx="310242" cy="3759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>
            <a:off x="6876613" y="2733628"/>
            <a:ext cx="642016" cy="2845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6876613" y="2868742"/>
            <a:ext cx="458230" cy="4607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3708582" y="5911433"/>
            <a:ext cx="161498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1726986" y="5684146"/>
            <a:ext cx="2229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More Interaction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615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8" grpId="0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More applications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84726"/>
          </a:xfrm>
        </p:spPr>
        <p:txBody>
          <a:bodyPr>
            <a:normAutofit/>
          </a:bodyPr>
          <a:lstStyle/>
          <a:p>
            <a:r>
              <a:rPr lang="en-US" altLang="zh-TW" dirty="0"/>
              <a:t>Alpha Go, Playing Video Games, Dialogue</a:t>
            </a:r>
          </a:p>
          <a:p>
            <a:r>
              <a:rPr lang="en-US" altLang="zh-TW" dirty="0"/>
              <a:t>Flying Helicopter</a:t>
            </a:r>
          </a:p>
          <a:p>
            <a:pPr lvl="1"/>
            <a:r>
              <a:rPr lang="en-US" altLang="zh-TW" sz="2800" dirty="0"/>
              <a:t>https://www.youtube.com/watch?v=0JL04JJjocc</a:t>
            </a:r>
          </a:p>
          <a:p>
            <a:r>
              <a:rPr lang="en-US" altLang="zh-TW" dirty="0"/>
              <a:t>Driving</a:t>
            </a:r>
          </a:p>
          <a:p>
            <a:pPr lvl="1"/>
            <a:r>
              <a:rPr lang="en-US" altLang="zh-TW" sz="2800" dirty="0"/>
              <a:t>https://www.youtube.com/watch?v=0xo1Ldx3L5Q</a:t>
            </a:r>
          </a:p>
          <a:p>
            <a:r>
              <a:rPr lang="en-US" altLang="zh-TW" dirty="0"/>
              <a:t>Google Cuts Its Giant Electricity Bill With DeepMind-Powered AI</a:t>
            </a:r>
          </a:p>
          <a:p>
            <a:pPr lvl="1"/>
            <a:r>
              <a:rPr lang="en-US" altLang="zh-TW" dirty="0"/>
              <a:t>http://www.bloomberg.com/news/articles/2016-07-19/google-cuts-its-giant-electricity-bill-with-deepmind-powered-ai</a:t>
            </a:r>
          </a:p>
        </p:txBody>
      </p:sp>
    </p:spTree>
    <p:extLst>
      <p:ext uri="{BB962C8B-B14F-4D97-AF65-F5344CB8AC3E}">
        <p14:creationId xmlns:p14="http://schemas.microsoft.com/office/powerpoint/2010/main" val="3162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 learn deep reinforcement learning ……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Lectures of David Silver</a:t>
            </a:r>
          </a:p>
          <a:p>
            <a:pPr lvl="1"/>
            <a:r>
              <a:rPr lang="en-US" altLang="zh-TW" sz="2800" dirty="0"/>
              <a:t>http://www0.cs.ucl.ac.uk/staff/D.Silver/web/Teaching.html</a:t>
            </a:r>
          </a:p>
          <a:p>
            <a:pPr lvl="1"/>
            <a:r>
              <a:rPr lang="en-US" altLang="zh-TW" sz="2800" dirty="0"/>
              <a:t>10 lectures (1:30 each)</a:t>
            </a:r>
          </a:p>
          <a:p>
            <a:r>
              <a:rPr lang="en-US" altLang="zh-TW" dirty="0"/>
              <a:t>Deep Reinforcement Learning </a:t>
            </a:r>
          </a:p>
          <a:p>
            <a:pPr lvl="1"/>
            <a:r>
              <a:rPr lang="en-US" altLang="zh-TW" sz="2800" dirty="0"/>
              <a:t>http://videolectures.net/rldm2015_silver_reinforcement_learning/</a:t>
            </a:r>
            <a:endParaRPr lang="zh-TW" altLang="en-US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0390834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Conclusion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2051578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如何成為武林高手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70047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內外兼修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內功充沛，恃強克弱</a:t>
            </a:r>
          </a:p>
          <a:p>
            <a:pPr lvl="1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招數精妙，以快打慢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Deep Learning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也需要內外兼修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內力：運算資源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招數：各種技巧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內力充沛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平常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的招式也有可能發會巨大的威力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只有內力、沒有招數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WavNet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並不是只憑蠻力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291528" y="5381468"/>
            <a:ext cx="3223822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希望大家都可以成為內外兼修的高手</a:t>
            </a:r>
          </a:p>
        </p:txBody>
      </p:sp>
    </p:spTree>
    <p:extLst>
      <p:ext uri="{BB962C8B-B14F-4D97-AF65-F5344CB8AC3E}">
        <p14:creationId xmlns:p14="http://schemas.microsoft.com/office/powerpoint/2010/main" val="316014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Training Data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Preparing training data: images and their labels</a:t>
            </a: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047089" y="5414706"/>
            <a:ext cx="5049822" cy="9054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The learning target is defined on the training data.</a:t>
            </a:r>
            <a:endParaRPr lang="zh-TW" altLang="en-US" sz="2800" dirty="0"/>
          </a:p>
        </p:txBody>
      </p:sp>
      <p:pic>
        <p:nvPicPr>
          <p:cNvPr id="5" name="圖片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16094" y="281520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圖片 5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140987" y="281520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圖片 6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65880" y="281520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圖片 7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390772" y="281520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圖片 8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515051" y="416906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圖片 9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140987" y="416906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圖片 10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766923" y="416906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圖片 11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392858" y="416906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文字方塊 12"/>
          <p:cNvSpPr txBox="1"/>
          <p:nvPr/>
        </p:nvSpPr>
        <p:spPr>
          <a:xfrm>
            <a:off x="2232965" y="2974693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“5”</a:t>
            </a:r>
            <a:endParaRPr lang="zh-TW" altLang="en-US" sz="28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858901" y="2963143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“0”</a:t>
            </a:r>
            <a:endParaRPr lang="zh-TW" altLang="en-US" sz="28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509359" y="2963143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“4”</a:t>
            </a:r>
            <a:endParaRPr lang="zh-TW" altLang="en-US" sz="28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7126536" y="2960615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“1”</a:t>
            </a:r>
            <a:endParaRPr lang="zh-TW" altLang="en-US" sz="28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7128622" y="4324036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“3”</a:t>
            </a:r>
            <a:endParaRPr lang="zh-TW" altLang="en-US" sz="28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511445" y="4350478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“1”</a:t>
            </a:r>
            <a:endParaRPr lang="zh-TW" altLang="en-US" sz="28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860987" y="4329092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“2”</a:t>
            </a:r>
            <a:endParaRPr lang="zh-TW" altLang="en-US" sz="28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2235051" y="4350478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“9”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538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矩形 93"/>
          <p:cNvSpPr/>
          <p:nvPr/>
        </p:nvSpPr>
        <p:spPr>
          <a:xfrm>
            <a:off x="5888108" y="1690666"/>
            <a:ext cx="688973" cy="26405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Target</a:t>
            </a:r>
            <a:endParaRPr lang="zh-TW" altLang="en-US" dirty="0"/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74" y="2024647"/>
            <a:ext cx="2130022" cy="211645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65433" y="412812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16 x 16 = 256</a:t>
            </a:r>
            <a:endParaRPr lang="zh-TW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3925982" y="1693926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2742879" y="1721567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2811267" y="2439260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2817085" y="1868931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9" name="Object 12"/>
          <p:cNvGraphicFramePr>
            <a:graphicFrameLocks noChangeAspect="1"/>
          </p:cNvGraphicFramePr>
          <p:nvPr>
            <p:extLst/>
          </p:nvPr>
        </p:nvGraphicFramePr>
        <p:xfrm>
          <a:off x="2829784" y="1773681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3" name="方程式" r:id="rId5" imgW="152280" imgH="215640" progId="Equation.3">
                  <p:embed/>
                </p:oleObj>
              </mc:Choice>
              <mc:Fallback>
                <p:oleObj name="方程式" r:id="rId5" imgW="152280" imgH="215640" progId="Equation.3">
                  <p:embed/>
                  <p:pic>
                    <p:nvPicPr>
                      <p:cNvPr id="4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9784" y="1773681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2"/>
          <p:cNvGraphicFramePr>
            <a:graphicFrameLocks noChangeAspect="1"/>
          </p:cNvGraphicFramePr>
          <p:nvPr>
            <p:extLst/>
          </p:nvPr>
        </p:nvGraphicFramePr>
        <p:xfrm>
          <a:off x="2835080" y="2356410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4" name="方程式" r:id="rId7" imgW="164880" imgH="215640" progId="Equation.3">
                  <p:embed/>
                </p:oleObj>
              </mc:Choice>
              <mc:Fallback>
                <p:oleObj name="方程式" r:id="rId7" imgW="164880" imgH="215640" progId="Equation.3">
                  <p:embed/>
                  <p:pic>
                    <p:nvPicPr>
                      <p:cNvPr id="5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5080" y="2356410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橢圓 52"/>
          <p:cNvSpPr/>
          <p:nvPr/>
        </p:nvSpPr>
        <p:spPr>
          <a:xfrm>
            <a:off x="4023092" y="170492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4025434" y="248349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橢圓 54"/>
          <p:cNvSpPr/>
          <p:nvPr/>
        </p:nvSpPr>
        <p:spPr>
          <a:xfrm>
            <a:off x="4013801" y="3711510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文字方塊 55"/>
          <p:cNvSpPr txBox="1"/>
          <p:nvPr/>
        </p:nvSpPr>
        <p:spPr>
          <a:xfrm rot="5400000">
            <a:off x="4011054" y="313380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59" name="矩形 58"/>
          <p:cNvSpPr/>
          <p:nvPr/>
        </p:nvSpPr>
        <p:spPr>
          <a:xfrm>
            <a:off x="2820792" y="3837017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62" name="Object 12"/>
          <p:cNvGraphicFramePr>
            <a:graphicFrameLocks noChangeAspect="1"/>
          </p:cNvGraphicFramePr>
          <p:nvPr>
            <p:extLst/>
          </p:nvPr>
        </p:nvGraphicFramePr>
        <p:xfrm>
          <a:off x="2748869" y="3740250"/>
          <a:ext cx="5445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55" name="方程式" r:id="rId9" imgW="253800" imgH="228600" progId="Equation.3">
                  <p:embed/>
                </p:oleObj>
              </mc:Choice>
              <mc:Fallback>
                <p:oleObj name="方程式" r:id="rId9" imgW="253800" imgH="228600" progId="Equation.3">
                  <p:embed/>
                  <p:pic>
                    <p:nvPicPr>
                      <p:cNvPr id="6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8869" y="3740250"/>
                        <a:ext cx="5445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文字方塊 62"/>
          <p:cNvSpPr txBox="1"/>
          <p:nvPr/>
        </p:nvSpPr>
        <p:spPr>
          <a:xfrm rot="5400000">
            <a:off x="2696724" y="312195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2" name="文字方塊 71"/>
          <p:cNvSpPr txBox="1"/>
          <p:nvPr/>
        </p:nvSpPr>
        <p:spPr>
          <a:xfrm>
            <a:off x="5250299" y="1646344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3" name="文字方塊 72"/>
          <p:cNvSpPr txBox="1"/>
          <p:nvPr/>
        </p:nvSpPr>
        <p:spPr>
          <a:xfrm>
            <a:off x="5267922" y="243184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5280102" y="368813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75" name="直線單箭頭接點 74"/>
          <p:cNvCxnSpPr/>
          <p:nvPr/>
        </p:nvCxnSpPr>
        <p:spPr>
          <a:xfrm>
            <a:off x="4597250" y="1992007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>
            <a:off x="4597250" y="2783759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/>
          <p:nvPr/>
        </p:nvCxnSpPr>
        <p:spPr>
          <a:xfrm>
            <a:off x="4587959" y="4005728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/>
          <p:nvPr/>
        </p:nvCxnSpPr>
        <p:spPr>
          <a:xfrm flipV="1">
            <a:off x="4599592" y="1992007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/>
          <p:nvPr/>
        </p:nvCxnSpPr>
        <p:spPr>
          <a:xfrm>
            <a:off x="4597250" y="1992007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/>
          <p:cNvCxnSpPr/>
          <p:nvPr/>
        </p:nvCxnSpPr>
        <p:spPr>
          <a:xfrm>
            <a:off x="4597250" y="1992007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/>
          <p:nvPr/>
        </p:nvCxnSpPr>
        <p:spPr>
          <a:xfrm>
            <a:off x="4599592" y="2770577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/>
          <p:nvPr/>
        </p:nvCxnSpPr>
        <p:spPr>
          <a:xfrm flipV="1">
            <a:off x="4587959" y="1992007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/>
          <p:cNvCxnSpPr/>
          <p:nvPr/>
        </p:nvCxnSpPr>
        <p:spPr>
          <a:xfrm flipV="1">
            <a:off x="4587959" y="2770577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/>
          <p:nvPr/>
        </p:nvCxnSpPr>
        <p:spPr>
          <a:xfrm flipV="1">
            <a:off x="3163692" y="1992007"/>
            <a:ext cx="859400" cy="299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/>
          <p:cNvCxnSpPr/>
          <p:nvPr/>
        </p:nvCxnSpPr>
        <p:spPr>
          <a:xfrm>
            <a:off x="3159985" y="2040381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/>
          <p:cNvCxnSpPr/>
          <p:nvPr/>
        </p:nvCxnSpPr>
        <p:spPr>
          <a:xfrm>
            <a:off x="3159985" y="2040381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單箭頭接點 86"/>
          <p:cNvCxnSpPr/>
          <p:nvPr/>
        </p:nvCxnSpPr>
        <p:spPr>
          <a:xfrm flipV="1">
            <a:off x="3187505" y="1992007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/>
          <p:cNvCxnSpPr/>
          <p:nvPr/>
        </p:nvCxnSpPr>
        <p:spPr>
          <a:xfrm>
            <a:off x="3154167" y="2610710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/>
          <p:cNvCxnSpPr/>
          <p:nvPr/>
        </p:nvCxnSpPr>
        <p:spPr>
          <a:xfrm>
            <a:off x="3154167" y="2610710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/>
          <p:cNvCxnSpPr/>
          <p:nvPr/>
        </p:nvCxnSpPr>
        <p:spPr>
          <a:xfrm flipV="1">
            <a:off x="3293381" y="1992007"/>
            <a:ext cx="729711" cy="199271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/>
          <p:nvPr/>
        </p:nvCxnSpPr>
        <p:spPr>
          <a:xfrm flipV="1">
            <a:off x="3293381" y="2770577"/>
            <a:ext cx="732053" cy="12141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/>
          <p:nvPr/>
        </p:nvCxnSpPr>
        <p:spPr>
          <a:xfrm>
            <a:off x="3293381" y="3984725"/>
            <a:ext cx="720420" cy="138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手繪多邊形 11"/>
          <p:cNvSpPr/>
          <p:nvPr/>
        </p:nvSpPr>
        <p:spPr>
          <a:xfrm>
            <a:off x="343805" y="1782962"/>
            <a:ext cx="2456341" cy="363941"/>
          </a:xfrm>
          <a:custGeom>
            <a:avLst/>
            <a:gdLst>
              <a:gd name="connsiteX0" fmla="*/ 0 w 2305050"/>
              <a:gd name="connsiteY0" fmla="*/ 374550 h 374550"/>
              <a:gd name="connsiteX1" fmla="*/ 876300 w 2305050"/>
              <a:gd name="connsiteY1" fmla="*/ 6250 h 374550"/>
              <a:gd name="connsiteX2" fmla="*/ 2305050 w 2305050"/>
              <a:gd name="connsiteY2" fmla="*/ 177700 h 37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5050" h="374550">
                <a:moveTo>
                  <a:pt x="0" y="374550"/>
                </a:moveTo>
                <a:cubicBezTo>
                  <a:pt x="246062" y="206804"/>
                  <a:pt x="492125" y="39058"/>
                  <a:pt x="876300" y="6250"/>
                </a:cubicBezTo>
                <a:cubicBezTo>
                  <a:pt x="1260475" y="-26558"/>
                  <a:pt x="1782762" y="75571"/>
                  <a:pt x="2305050" y="17770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手繪多邊形 13"/>
          <p:cNvSpPr/>
          <p:nvPr/>
        </p:nvSpPr>
        <p:spPr>
          <a:xfrm>
            <a:off x="477156" y="1955903"/>
            <a:ext cx="2322478" cy="646109"/>
          </a:xfrm>
          <a:custGeom>
            <a:avLst/>
            <a:gdLst>
              <a:gd name="connsiteX0" fmla="*/ 0 w 2171700"/>
              <a:gd name="connsiteY0" fmla="*/ 188909 h 646109"/>
              <a:gd name="connsiteX1" fmla="*/ 1073150 w 2171700"/>
              <a:gd name="connsiteY1" fmla="*/ 23809 h 646109"/>
              <a:gd name="connsiteX2" fmla="*/ 2171700 w 2171700"/>
              <a:gd name="connsiteY2" fmla="*/ 646109 h 64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0" h="646109">
                <a:moveTo>
                  <a:pt x="0" y="188909"/>
                </a:moveTo>
                <a:cubicBezTo>
                  <a:pt x="355600" y="68259"/>
                  <a:pt x="711200" y="-52391"/>
                  <a:pt x="1073150" y="23809"/>
                </a:cubicBezTo>
                <a:cubicBezTo>
                  <a:pt x="1435100" y="100009"/>
                  <a:pt x="1803400" y="373059"/>
                  <a:pt x="2171700" y="646109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手繪多邊形 21"/>
          <p:cNvSpPr/>
          <p:nvPr/>
        </p:nvSpPr>
        <p:spPr>
          <a:xfrm>
            <a:off x="2210705" y="3999011"/>
            <a:ext cx="554953" cy="268965"/>
          </a:xfrm>
          <a:custGeom>
            <a:avLst/>
            <a:gdLst>
              <a:gd name="connsiteX0" fmla="*/ 0 w 463550"/>
              <a:gd name="connsiteY0" fmla="*/ 0 h 243308"/>
              <a:gd name="connsiteX1" fmla="*/ 101600 w 463550"/>
              <a:gd name="connsiteY1" fmla="*/ 241300 h 243308"/>
              <a:gd name="connsiteX2" fmla="*/ 463550 w 463550"/>
              <a:gd name="connsiteY2" fmla="*/ 95250 h 24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550" h="243308">
                <a:moveTo>
                  <a:pt x="0" y="0"/>
                </a:moveTo>
                <a:cubicBezTo>
                  <a:pt x="12171" y="112712"/>
                  <a:pt x="24342" y="225425"/>
                  <a:pt x="101600" y="241300"/>
                </a:cubicBezTo>
                <a:cubicBezTo>
                  <a:pt x="178858" y="257175"/>
                  <a:pt x="321204" y="176212"/>
                  <a:pt x="463550" y="95250"/>
                </a:cubicBezTo>
              </a:path>
            </a:pathLst>
          </a:custGeom>
          <a:noFill/>
          <a:ln w="2857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500359" y="4480721"/>
            <a:ext cx="1661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Ink → 1</a:t>
            </a:r>
          </a:p>
          <a:p>
            <a:r>
              <a:rPr lang="en-US" altLang="zh-TW" sz="2400" dirty="0"/>
              <a:t>No ink → 0</a:t>
            </a:r>
            <a:endParaRPr lang="zh-TW" altLang="en-US" sz="2400" dirty="0"/>
          </a:p>
        </p:txBody>
      </p:sp>
      <p:sp>
        <p:nvSpPr>
          <p:cNvPr id="121" name="矩形 120"/>
          <p:cNvSpPr/>
          <p:nvPr/>
        </p:nvSpPr>
        <p:spPr>
          <a:xfrm>
            <a:off x="7083254" y="1706187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3" name="直線單箭頭接點 122"/>
          <p:cNvCxnSpPr/>
          <p:nvPr/>
        </p:nvCxnSpPr>
        <p:spPr>
          <a:xfrm>
            <a:off x="6389534" y="2742346"/>
            <a:ext cx="63447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/>
          <p:cNvCxnSpPr/>
          <p:nvPr/>
        </p:nvCxnSpPr>
        <p:spPr>
          <a:xfrm>
            <a:off x="6498850" y="3988236"/>
            <a:ext cx="5251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單箭頭接點 124"/>
          <p:cNvCxnSpPr/>
          <p:nvPr/>
        </p:nvCxnSpPr>
        <p:spPr>
          <a:xfrm>
            <a:off x="6365650" y="1963543"/>
            <a:ext cx="6583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字方塊 129"/>
          <p:cNvSpPr txBox="1"/>
          <p:nvPr/>
        </p:nvSpPr>
        <p:spPr>
          <a:xfrm rot="5400000">
            <a:off x="7025444" y="320718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31" name="文字方塊 130"/>
          <p:cNvSpPr txBox="1"/>
          <p:nvPr/>
        </p:nvSpPr>
        <p:spPr>
          <a:xfrm>
            <a:off x="7094537" y="1688362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</a:t>
            </a:r>
            <a:r>
              <a:rPr lang="en-US" altLang="zh-TW" sz="2800" baseline="-25000" dirty="0"/>
              <a:t>1</a:t>
            </a:r>
            <a:endParaRPr lang="zh-TW" altLang="en-US" sz="2800" baseline="-25000" dirty="0"/>
          </a:p>
        </p:txBody>
      </p:sp>
      <p:sp>
        <p:nvSpPr>
          <p:cNvPr id="132" name="文字方塊 131"/>
          <p:cNvSpPr txBox="1"/>
          <p:nvPr/>
        </p:nvSpPr>
        <p:spPr>
          <a:xfrm>
            <a:off x="7115635" y="2496671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</a:t>
            </a:r>
            <a:r>
              <a:rPr lang="en-US" altLang="zh-TW" sz="2800" baseline="-25000" dirty="0"/>
              <a:t>2</a:t>
            </a:r>
            <a:endParaRPr lang="zh-TW" altLang="en-US" sz="2800" baseline="-25000" dirty="0"/>
          </a:p>
        </p:txBody>
      </p:sp>
      <p:sp>
        <p:nvSpPr>
          <p:cNvPr id="133" name="文字方塊 132"/>
          <p:cNvSpPr txBox="1"/>
          <p:nvPr/>
        </p:nvSpPr>
        <p:spPr>
          <a:xfrm>
            <a:off x="7083254" y="3752814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</a:t>
            </a:r>
            <a:r>
              <a:rPr lang="en-US" altLang="zh-TW" sz="2800" baseline="-25000" dirty="0"/>
              <a:t>10</a:t>
            </a:r>
            <a:endParaRPr lang="zh-TW" altLang="en-US" sz="2800" baseline="-25000" dirty="0"/>
          </a:p>
        </p:txBody>
      </p:sp>
      <p:sp>
        <p:nvSpPr>
          <p:cNvPr id="140" name="文字方塊 139"/>
          <p:cNvSpPr txBox="1"/>
          <p:nvPr/>
        </p:nvSpPr>
        <p:spPr>
          <a:xfrm>
            <a:off x="5148930" y="5135514"/>
            <a:ext cx="3466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y</a:t>
            </a:r>
            <a:r>
              <a:rPr lang="en-US" altLang="zh-TW" sz="2400" baseline="-25000" dirty="0"/>
              <a:t>1</a:t>
            </a:r>
            <a:r>
              <a:rPr lang="en-US" altLang="zh-TW" sz="2400" dirty="0"/>
              <a:t> has the maximum value</a:t>
            </a:r>
            <a:endParaRPr lang="zh-TW" altLang="en-US" sz="2400" dirty="0"/>
          </a:p>
        </p:txBody>
      </p:sp>
      <p:sp>
        <p:nvSpPr>
          <p:cNvPr id="141" name="文字方塊 140"/>
          <p:cNvSpPr txBox="1"/>
          <p:nvPr/>
        </p:nvSpPr>
        <p:spPr>
          <a:xfrm>
            <a:off x="2555119" y="4524222"/>
            <a:ext cx="3325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The learning target is ……</a:t>
            </a:r>
            <a:endParaRPr lang="zh-TW" altLang="en-US" sz="2400" dirty="0"/>
          </a:p>
        </p:txBody>
      </p:sp>
      <p:pic>
        <p:nvPicPr>
          <p:cNvPr id="142" name="圖片 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9136" y="5072853"/>
            <a:ext cx="574872" cy="5811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3" name="文字方塊 142"/>
          <p:cNvSpPr txBox="1"/>
          <p:nvPr/>
        </p:nvSpPr>
        <p:spPr>
          <a:xfrm>
            <a:off x="2935080" y="5097237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Input:</a:t>
            </a:r>
            <a:endParaRPr lang="zh-TW" altLang="en-US" sz="2400" dirty="0"/>
          </a:p>
        </p:txBody>
      </p:sp>
      <p:sp>
        <p:nvSpPr>
          <p:cNvPr id="144" name="向右箭號 143"/>
          <p:cNvSpPr/>
          <p:nvPr/>
        </p:nvSpPr>
        <p:spPr>
          <a:xfrm>
            <a:off x="4637968" y="5217648"/>
            <a:ext cx="491685" cy="34125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5" name="文字方塊 144"/>
          <p:cNvSpPr txBox="1"/>
          <p:nvPr/>
        </p:nvSpPr>
        <p:spPr>
          <a:xfrm>
            <a:off x="5144426" y="5880198"/>
            <a:ext cx="3466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y</a:t>
            </a:r>
            <a:r>
              <a:rPr lang="en-US" altLang="zh-TW" sz="2400" baseline="-25000" dirty="0"/>
              <a:t>2</a:t>
            </a:r>
            <a:r>
              <a:rPr lang="en-US" altLang="zh-TW" sz="2400" dirty="0"/>
              <a:t> has the maximum value</a:t>
            </a:r>
            <a:endParaRPr lang="zh-TW" altLang="en-US" sz="2400" dirty="0"/>
          </a:p>
        </p:txBody>
      </p:sp>
      <p:sp>
        <p:nvSpPr>
          <p:cNvPr id="146" name="文字方塊 145"/>
          <p:cNvSpPr txBox="1"/>
          <p:nvPr/>
        </p:nvSpPr>
        <p:spPr>
          <a:xfrm>
            <a:off x="2935080" y="5829713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Input:</a:t>
            </a:r>
            <a:endParaRPr lang="zh-TW" altLang="en-US" sz="2400" dirty="0"/>
          </a:p>
        </p:txBody>
      </p:sp>
      <p:sp>
        <p:nvSpPr>
          <p:cNvPr id="147" name="向右箭號 146"/>
          <p:cNvSpPr/>
          <p:nvPr/>
        </p:nvSpPr>
        <p:spPr>
          <a:xfrm>
            <a:off x="4637968" y="5950124"/>
            <a:ext cx="491685" cy="34125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8" name="圖片 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95665" y="5805941"/>
            <a:ext cx="605932" cy="6015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9" name="文字方塊 148"/>
          <p:cNvSpPr txBox="1"/>
          <p:nvPr/>
        </p:nvSpPr>
        <p:spPr>
          <a:xfrm>
            <a:off x="7776246" y="1759719"/>
            <a:ext cx="86163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 1</a:t>
            </a:r>
            <a:endParaRPr lang="zh-TW" altLang="en-US" sz="2400" dirty="0"/>
          </a:p>
        </p:txBody>
      </p:sp>
      <p:sp>
        <p:nvSpPr>
          <p:cNvPr id="150" name="文字方塊 149"/>
          <p:cNvSpPr txBox="1"/>
          <p:nvPr/>
        </p:nvSpPr>
        <p:spPr>
          <a:xfrm>
            <a:off x="7790866" y="2579442"/>
            <a:ext cx="84701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 2</a:t>
            </a:r>
            <a:endParaRPr lang="zh-TW" altLang="en-US" sz="2400" dirty="0"/>
          </a:p>
        </p:txBody>
      </p:sp>
      <p:sp>
        <p:nvSpPr>
          <p:cNvPr id="151" name="文字方塊 150"/>
          <p:cNvSpPr txBox="1"/>
          <p:nvPr/>
        </p:nvSpPr>
        <p:spPr>
          <a:xfrm>
            <a:off x="7803113" y="3806312"/>
            <a:ext cx="83476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is 0</a:t>
            </a:r>
            <a:endParaRPr lang="zh-TW" altLang="en-US" sz="2400" dirty="0"/>
          </a:p>
        </p:txBody>
      </p:sp>
      <p:sp>
        <p:nvSpPr>
          <p:cNvPr id="70" name="橢圓 69"/>
          <p:cNvSpPr/>
          <p:nvPr/>
        </p:nvSpPr>
        <p:spPr>
          <a:xfrm>
            <a:off x="5938632" y="1695358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橢圓 70"/>
          <p:cNvSpPr/>
          <p:nvPr/>
        </p:nvSpPr>
        <p:spPr>
          <a:xfrm>
            <a:off x="5940974" y="2455267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橢圓 92"/>
          <p:cNvSpPr/>
          <p:nvPr/>
        </p:nvSpPr>
        <p:spPr>
          <a:xfrm>
            <a:off x="5948002" y="3701940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/>
          <p:cNvSpPr/>
          <p:nvPr/>
        </p:nvSpPr>
        <p:spPr>
          <a:xfrm rot="5400000">
            <a:off x="4910466" y="2606617"/>
            <a:ext cx="2691859" cy="7005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Softmax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349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3" grpId="0"/>
      <p:bldP spid="144" grpId="0" animBg="1"/>
      <p:bldP spid="145" grpId="0"/>
      <p:bldP spid="146" grpId="0"/>
      <p:bldP spid="1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Loss</a:t>
            </a:r>
            <a:endParaRPr lang="zh-TW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5960212" y="2852237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2802940" y="2839976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1619837" y="2867617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單箭頭接點 42"/>
          <p:cNvCxnSpPr/>
          <p:nvPr/>
        </p:nvCxnSpPr>
        <p:spPr>
          <a:xfrm>
            <a:off x="5266492" y="3888396"/>
            <a:ext cx="63447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/>
          <p:nvPr/>
        </p:nvCxnSpPr>
        <p:spPr>
          <a:xfrm>
            <a:off x="5375808" y="5134286"/>
            <a:ext cx="5251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>
            <a:off x="5242608" y="3109593"/>
            <a:ext cx="6583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1688225" y="3585310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1694043" y="3014981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9" name="Object 12"/>
          <p:cNvGraphicFramePr>
            <a:graphicFrameLocks noChangeAspect="1"/>
          </p:cNvGraphicFramePr>
          <p:nvPr>
            <p:extLst/>
          </p:nvPr>
        </p:nvGraphicFramePr>
        <p:xfrm>
          <a:off x="1706742" y="2919731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77" name="方程式" r:id="rId4" imgW="152280" imgH="215640" progId="Equation.3">
                  <p:embed/>
                </p:oleObj>
              </mc:Choice>
              <mc:Fallback>
                <p:oleObj name="方程式" r:id="rId4" imgW="152280" imgH="215640" progId="Equation.3">
                  <p:embed/>
                  <p:pic>
                    <p:nvPicPr>
                      <p:cNvPr id="4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742" y="2919731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2"/>
          <p:cNvGraphicFramePr>
            <a:graphicFrameLocks noChangeAspect="1"/>
          </p:cNvGraphicFramePr>
          <p:nvPr>
            <p:extLst/>
          </p:nvPr>
        </p:nvGraphicFramePr>
        <p:xfrm>
          <a:off x="1712038" y="3502460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78" name="方程式" r:id="rId6" imgW="164880" imgH="215640" progId="Equation.3">
                  <p:embed/>
                </p:oleObj>
              </mc:Choice>
              <mc:Fallback>
                <p:oleObj name="方程式" r:id="rId6" imgW="164880" imgH="215640" progId="Equation.3">
                  <p:embed/>
                  <p:pic>
                    <p:nvPicPr>
                      <p:cNvPr id="5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038" y="3502460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橢圓 52"/>
          <p:cNvSpPr/>
          <p:nvPr/>
        </p:nvSpPr>
        <p:spPr>
          <a:xfrm>
            <a:off x="2900050" y="285097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2902392" y="362954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橢圓 54"/>
          <p:cNvSpPr/>
          <p:nvPr/>
        </p:nvSpPr>
        <p:spPr>
          <a:xfrm>
            <a:off x="2890759" y="4857560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文字方塊 55"/>
          <p:cNvSpPr txBox="1"/>
          <p:nvPr/>
        </p:nvSpPr>
        <p:spPr>
          <a:xfrm rot="5400000">
            <a:off x="2888012" y="427985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59" name="矩形 58"/>
          <p:cNvSpPr/>
          <p:nvPr/>
        </p:nvSpPr>
        <p:spPr>
          <a:xfrm>
            <a:off x="1697750" y="4983067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62" name="Object 12"/>
          <p:cNvGraphicFramePr>
            <a:graphicFrameLocks noChangeAspect="1"/>
          </p:cNvGraphicFramePr>
          <p:nvPr>
            <p:extLst/>
          </p:nvPr>
        </p:nvGraphicFramePr>
        <p:xfrm>
          <a:off x="1625827" y="4886300"/>
          <a:ext cx="5445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79" name="方程式" r:id="rId8" imgW="253800" imgH="228600" progId="Equation.3">
                  <p:embed/>
                </p:oleObj>
              </mc:Choice>
              <mc:Fallback>
                <p:oleObj name="方程式" r:id="rId8" imgW="253800" imgH="228600" progId="Equation.3">
                  <p:embed/>
                  <p:pic>
                    <p:nvPicPr>
                      <p:cNvPr id="6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827" y="4886300"/>
                        <a:ext cx="5445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文字方塊 62"/>
          <p:cNvSpPr txBox="1"/>
          <p:nvPr/>
        </p:nvSpPr>
        <p:spPr>
          <a:xfrm rot="5400000">
            <a:off x="1573682" y="426800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2" name="文字方塊 71"/>
          <p:cNvSpPr txBox="1"/>
          <p:nvPr/>
        </p:nvSpPr>
        <p:spPr>
          <a:xfrm>
            <a:off x="4127257" y="2792394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3" name="文字方塊 72"/>
          <p:cNvSpPr txBox="1"/>
          <p:nvPr/>
        </p:nvSpPr>
        <p:spPr>
          <a:xfrm>
            <a:off x="4144880" y="357789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4157060" y="483418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75" name="直線單箭頭接點 74"/>
          <p:cNvCxnSpPr>
            <a:stCxn id="53" idx="6"/>
          </p:cNvCxnSpPr>
          <p:nvPr/>
        </p:nvCxnSpPr>
        <p:spPr>
          <a:xfrm>
            <a:off x="3474208" y="3138057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>
            <a:off x="3474208" y="3929809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/>
          <p:nvPr/>
        </p:nvCxnSpPr>
        <p:spPr>
          <a:xfrm>
            <a:off x="3464917" y="5151778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>
            <a:stCxn id="54" idx="6"/>
          </p:cNvCxnSpPr>
          <p:nvPr/>
        </p:nvCxnSpPr>
        <p:spPr>
          <a:xfrm flipV="1">
            <a:off x="3476550" y="3138057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>
            <a:stCxn id="53" idx="6"/>
          </p:cNvCxnSpPr>
          <p:nvPr/>
        </p:nvCxnSpPr>
        <p:spPr>
          <a:xfrm>
            <a:off x="3474208" y="3138057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/>
          <p:cNvCxnSpPr>
            <a:stCxn id="53" idx="6"/>
          </p:cNvCxnSpPr>
          <p:nvPr/>
        </p:nvCxnSpPr>
        <p:spPr>
          <a:xfrm>
            <a:off x="3474208" y="3138057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>
            <a:stCxn id="54" idx="6"/>
          </p:cNvCxnSpPr>
          <p:nvPr/>
        </p:nvCxnSpPr>
        <p:spPr>
          <a:xfrm>
            <a:off x="3476550" y="3916627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>
            <a:stCxn id="55" idx="6"/>
          </p:cNvCxnSpPr>
          <p:nvPr/>
        </p:nvCxnSpPr>
        <p:spPr>
          <a:xfrm flipV="1">
            <a:off x="3464917" y="3138057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/>
          <p:cNvCxnSpPr>
            <a:stCxn id="55" idx="6"/>
          </p:cNvCxnSpPr>
          <p:nvPr/>
        </p:nvCxnSpPr>
        <p:spPr>
          <a:xfrm flipV="1">
            <a:off x="3464917" y="3916627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>
            <a:endCxn id="53" idx="2"/>
          </p:cNvCxnSpPr>
          <p:nvPr/>
        </p:nvCxnSpPr>
        <p:spPr>
          <a:xfrm flipV="1">
            <a:off x="2040650" y="3138057"/>
            <a:ext cx="859400" cy="29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/>
          <p:cNvCxnSpPr>
            <a:stCxn id="47" idx="3"/>
            <a:endCxn id="54" idx="2"/>
          </p:cNvCxnSpPr>
          <p:nvPr/>
        </p:nvCxnSpPr>
        <p:spPr>
          <a:xfrm>
            <a:off x="2036943" y="3186431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/>
          <p:cNvCxnSpPr>
            <a:stCxn id="47" idx="3"/>
            <a:endCxn id="55" idx="2"/>
          </p:cNvCxnSpPr>
          <p:nvPr/>
        </p:nvCxnSpPr>
        <p:spPr>
          <a:xfrm>
            <a:off x="2036943" y="3186431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單箭頭接點 86"/>
          <p:cNvCxnSpPr>
            <a:stCxn id="52" idx="3"/>
            <a:endCxn id="53" idx="2"/>
          </p:cNvCxnSpPr>
          <p:nvPr/>
        </p:nvCxnSpPr>
        <p:spPr>
          <a:xfrm flipV="1">
            <a:off x="2064463" y="3138057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/>
          <p:cNvCxnSpPr>
            <a:stCxn id="46" idx="3"/>
            <a:endCxn id="54" idx="2"/>
          </p:cNvCxnSpPr>
          <p:nvPr/>
        </p:nvCxnSpPr>
        <p:spPr>
          <a:xfrm>
            <a:off x="2031125" y="3756760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/>
          <p:cNvCxnSpPr>
            <a:stCxn id="46" idx="3"/>
            <a:endCxn id="55" idx="2"/>
          </p:cNvCxnSpPr>
          <p:nvPr/>
        </p:nvCxnSpPr>
        <p:spPr>
          <a:xfrm>
            <a:off x="2031125" y="3756760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/>
          <p:cNvCxnSpPr>
            <a:stCxn id="62" idx="3"/>
            <a:endCxn id="53" idx="2"/>
          </p:cNvCxnSpPr>
          <p:nvPr/>
        </p:nvCxnSpPr>
        <p:spPr>
          <a:xfrm flipV="1">
            <a:off x="2102622" y="3138057"/>
            <a:ext cx="797428" cy="1993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>
            <a:stCxn id="62" idx="3"/>
            <a:endCxn id="54" idx="2"/>
          </p:cNvCxnSpPr>
          <p:nvPr/>
        </p:nvCxnSpPr>
        <p:spPr>
          <a:xfrm flipV="1">
            <a:off x="2076253" y="3916627"/>
            <a:ext cx="826139" cy="12146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>
            <a:stCxn id="62" idx="3"/>
            <a:endCxn id="55" idx="2"/>
          </p:cNvCxnSpPr>
          <p:nvPr/>
        </p:nvCxnSpPr>
        <p:spPr>
          <a:xfrm>
            <a:off x="2076253" y="5131233"/>
            <a:ext cx="814506" cy="13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字方塊 92"/>
          <p:cNvSpPr txBox="1"/>
          <p:nvPr/>
        </p:nvSpPr>
        <p:spPr>
          <a:xfrm rot="5400000">
            <a:off x="5902402" y="435323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94" name="文字方塊 93"/>
          <p:cNvSpPr txBox="1"/>
          <p:nvPr/>
        </p:nvSpPr>
        <p:spPr>
          <a:xfrm>
            <a:off x="5971495" y="2834412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</a:t>
            </a:r>
            <a:r>
              <a:rPr lang="en-US" altLang="zh-TW" sz="2800" baseline="-25000" dirty="0"/>
              <a:t>1</a:t>
            </a:r>
            <a:endParaRPr lang="zh-TW" altLang="en-US" sz="2800" baseline="-25000" dirty="0"/>
          </a:p>
        </p:txBody>
      </p:sp>
      <p:sp>
        <p:nvSpPr>
          <p:cNvPr id="95" name="文字方塊 94"/>
          <p:cNvSpPr txBox="1"/>
          <p:nvPr/>
        </p:nvSpPr>
        <p:spPr>
          <a:xfrm>
            <a:off x="5992593" y="3642721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</a:t>
            </a:r>
            <a:r>
              <a:rPr lang="en-US" altLang="zh-TW" sz="2800" baseline="-25000" dirty="0"/>
              <a:t>2</a:t>
            </a:r>
            <a:endParaRPr lang="zh-TW" altLang="en-US" sz="2800" baseline="-25000" dirty="0"/>
          </a:p>
        </p:txBody>
      </p:sp>
      <p:sp>
        <p:nvSpPr>
          <p:cNvPr id="96" name="文字方塊 95"/>
          <p:cNvSpPr txBox="1"/>
          <p:nvPr/>
        </p:nvSpPr>
        <p:spPr>
          <a:xfrm>
            <a:off x="5960212" y="4898864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</a:t>
            </a:r>
            <a:r>
              <a:rPr lang="en-US" altLang="zh-TW" sz="2800" baseline="-25000" dirty="0"/>
              <a:t>10</a:t>
            </a:r>
            <a:endParaRPr lang="zh-TW" altLang="en-US" sz="2800" baseline="-25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3222534" y="39146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/>
              <p:cNvSpPr txBox="1"/>
              <p:nvPr/>
            </p:nvSpPr>
            <p:spPr>
              <a:xfrm>
                <a:off x="6726121" y="4524011"/>
                <a:ext cx="1014273" cy="954107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Loss </a:t>
                </a:r>
                <a:endParaRPr lang="en-US" altLang="zh-TW" sz="28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71" name="文字方塊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121" y="4524011"/>
                <a:ext cx="1014273" cy="95410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" name="圖片 101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3875875" y="1892711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3" name="文字方塊 102"/>
          <p:cNvSpPr txBox="1"/>
          <p:nvPr/>
        </p:nvSpPr>
        <p:spPr>
          <a:xfrm>
            <a:off x="4678601" y="1981772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“1”</a:t>
            </a:r>
            <a:endParaRPr lang="zh-TW" altLang="en-US" sz="2800" dirty="0"/>
          </a:p>
        </p:txBody>
      </p:sp>
      <p:pic>
        <p:nvPicPr>
          <p:cNvPr id="108" name="圖片 107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02038" y="3843706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1" name="群組 10"/>
          <p:cNvGrpSpPr/>
          <p:nvPr/>
        </p:nvGrpSpPr>
        <p:grpSpPr>
          <a:xfrm>
            <a:off x="7996358" y="2867617"/>
            <a:ext cx="654489" cy="2625052"/>
            <a:chOff x="7996358" y="2461791"/>
            <a:chExt cx="654489" cy="2625052"/>
          </a:xfrm>
        </p:grpSpPr>
        <p:sp>
          <p:nvSpPr>
            <p:cNvPr id="110" name="矩形 109"/>
            <p:cNvSpPr/>
            <p:nvPr/>
          </p:nvSpPr>
          <p:spPr>
            <a:xfrm>
              <a:off x="8062418" y="2461791"/>
              <a:ext cx="498951" cy="2625052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" name="文字方塊 110"/>
            <p:cNvSpPr txBox="1"/>
            <p:nvPr/>
          </p:nvSpPr>
          <p:spPr>
            <a:xfrm rot="5400000">
              <a:off x="8004608" y="394803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sp>
          <p:nvSpPr>
            <p:cNvPr id="112" name="文字方塊 111"/>
            <p:cNvSpPr txBox="1"/>
            <p:nvPr/>
          </p:nvSpPr>
          <p:spPr>
            <a:xfrm>
              <a:off x="7996358" y="2508931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1</a:t>
              </a:r>
              <a:endParaRPr lang="zh-TW" altLang="en-US" sz="2800" baseline="-25000" dirty="0"/>
            </a:p>
          </p:txBody>
        </p:sp>
        <p:sp>
          <p:nvSpPr>
            <p:cNvPr id="113" name="文字方塊 112"/>
            <p:cNvSpPr txBox="1"/>
            <p:nvPr/>
          </p:nvSpPr>
          <p:spPr>
            <a:xfrm>
              <a:off x="8005216" y="3269035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0</a:t>
              </a:r>
              <a:endParaRPr lang="zh-TW" altLang="en-US" sz="2800" baseline="-25000" dirty="0"/>
            </a:p>
          </p:txBody>
        </p:sp>
        <p:sp>
          <p:nvSpPr>
            <p:cNvPr id="114" name="文字方塊 113"/>
            <p:cNvSpPr txBox="1"/>
            <p:nvPr/>
          </p:nvSpPr>
          <p:spPr>
            <a:xfrm>
              <a:off x="7996358" y="4489333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0</a:t>
              </a:r>
              <a:endParaRPr lang="zh-TW" altLang="en-US" sz="2800" baseline="-25000" dirty="0"/>
            </a:p>
          </p:txBody>
        </p:sp>
      </p:grpSp>
      <p:sp>
        <p:nvSpPr>
          <p:cNvPr id="115" name="左-右雙向箭號 114"/>
          <p:cNvSpPr/>
          <p:nvPr/>
        </p:nvSpPr>
        <p:spPr>
          <a:xfrm>
            <a:off x="6491544" y="4090322"/>
            <a:ext cx="1513672" cy="35939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972457" y="2220112"/>
            <a:ext cx="27286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/>
          <p:cNvCxnSpPr/>
          <p:nvPr/>
        </p:nvCxnSpPr>
        <p:spPr>
          <a:xfrm flipH="1">
            <a:off x="5333454" y="2243382"/>
            <a:ext cx="29872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>
            <a:off x="962038" y="2252711"/>
            <a:ext cx="0" cy="1480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單箭頭接點 117"/>
          <p:cNvCxnSpPr/>
          <p:nvPr/>
        </p:nvCxnSpPr>
        <p:spPr>
          <a:xfrm>
            <a:off x="8320750" y="2252711"/>
            <a:ext cx="0" cy="58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矩形 97"/>
          <p:cNvSpPr/>
          <p:nvPr/>
        </p:nvSpPr>
        <p:spPr>
          <a:xfrm>
            <a:off x="4801564" y="2850404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4877408" y="2842298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橢圓 103"/>
          <p:cNvSpPr/>
          <p:nvPr/>
        </p:nvSpPr>
        <p:spPr>
          <a:xfrm>
            <a:off x="4879750" y="3602207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4886778" y="4848880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文字方塊 105"/>
          <p:cNvSpPr txBox="1"/>
          <p:nvPr/>
        </p:nvSpPr>
        <p:spPr>
          <a:xfrm rot="5400000">
            <a:off x="4884031" y="4268010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17" name="文字方塊 116"/>
          <p:cNvSpPr txBox="1"/>
          <p:nvPr/>
        </p:nvSpPr>
        <p:spPr>
          <a:xfrm>
            <a:off x="914429" y="5628282"/>
            <a:ext cx="7147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Loss can be </a:t>
            </a:r>
            <a:r>
              <a:rPr lang="en-US" altLang="zh-TW" sz="2800" b="1" dirty="0"/>
              <a:t>square error </a:t>
            </a:r>
            <a:r>
              <a:rPr lang="en-US" altLang="zh-TW" sz="2800" dirty="0"/>
              <a:t>or </a:t>
            </a:r>
            <a:r>
              <a:rPr lang="en-US" altLang="zh-TW" sz="2800" b="1" dirty="0"/>
              <a:t>cross entropy </a:t>
            </a:r>
            <a:r>
              <a:rPr lang="en-US" altLang="zh-TW" sz="2800" dirty="0"/>
              <a:t>between the network output and target </a:t>
            </a:r>
            <a:endParaRPr lang="zh-TW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7817449" y="5575658"/>
            <a:ext cx="93063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2400" dirty="0"/>
              <a:t>target</a:t>
            </a:r>
            <a:endParaRPr lang="zh-TW" altLang="en-US" sz="2400" dirty="0"/>
          </a:p>
        </p:txBody>
      </p:sp>
      <p:sp>
        <p:nvSpPr>
          <p:cNvPr id="107" name="矩形 106"/>
          <p:cNvSpPr/>
          <p:nvPr/>
        </p:nvSpPr>
        <p:spPr>
          <a:xfrm rot="5400000">
            <a:off x="3821735" y="3814498"/>
            <a:ext cx="2691859" cy="7005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Softmax</a:t>
            </a:r>
            <a:endParaRPr lang="zh-TW" altLang="en-US" sz="2400" dirty="0"/>
          </a:p>
        </p:txBody>
      </p:sp>
      <p:sp>
        <p:nvSpPr>
          <p:cNvPr id="69" name="文字方塊 68"/>
          <p:cNvSpPr txBox="1"/>
          <p:nvPr/>
        </p:nvSpPr>
        <p:spPr>
          <a:xfrm>
            <a:off x="6375692" y="3010316"/>
            <a:ext cx="1740544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As close as possible</a:t>
            </a:r>
          </a:p>
        </p:txBody>
      </p:sp>
      <p:sp>
        <p:nvSpPr>
          <p:cNvPr id="70" name="文字方塊 69"/>
          <p:cNvSpPr txBox="1"/>
          <p:nvPr/>
        </p:nvSpPr>
        <p:spPr>
          <a:xfrm>
            <a:off x="2698449" y="481405"/>
            <a:ext cx="5862920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A good function should make the loss of all examples as small as possible.</a:t>
            </a:r>
            <a:endParaRPr lang="zh-TW" altLang="en-US" sz="2800" dirty="0"/>
          </a:p>
        </p:txBody>
      </p:sp>
      <p:sp>
        <p:nvSpPr>
          <p:cNvPr id="97" name="文字方塊 96"/>
          <p:cNvSpPr txBox="1"/>
          <p:nvPr/>
        </p:nvSpPr>
        <p:spPr>
          <a:xfrm>
            <a:off x="2281519" y="3661532"/>
            <a:ext cx="2646238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Given a set of parameters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072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103" grpId="0"/>
      <p:bldP spid="115" grpId="0" animBg="1"/>
      <p:bldP spid="117" grpId="0"/>
      <p:bldP spid="3" grpId="0" animBg="1"/>
      <p:bldP spid="69" grpId="0" animBg="1"/>
      <p:bldP spid="7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Total Loss</a:t>
            </a:r>
            <a:endParaRPr lang="zh-TW" altLang="en-US" dirty="0"/>
          </a:p>
        </p:txBody>
      </p:sp>
      <p:grpSp>
        <p:nvGrpSpPr>
          <p:cNvPr id="18" name="群組 17"/>
          <p:cNvGrpSpPr/>
          <p:nvPr/>
        </p:nvGrpSpPr>
        <p:grpSpPr>
          <a:xfrm>
            <a:off x="1727768" y="2298174"/>
            <a:ext cx="421911" cy="671513"/>
            <a:chOff x="510563" y="3417283"/>
            <a:chExt cx="421911" cy="671513"/>
          </a:xfrm>
        </p:grpSpPr>
        <p:sp>
          <p:nvSpPr>
            <p:cNvPr id="19" name="矩形 18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510563" y="3522206"/>
              <a:ext cx="4219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1</a:t>
              </a:r>
              <a:endParaRPr lang="zh-TW" altLang="en-US" sz="2400" baseline="30000" dirty="0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727768" y="3245279"/>
            <a:ext cx="421910" cy="671513"/>
            <a:chOff x="510564" y="3417283"/>
            <a:chExt cx="421910" cy="671513"/>
          </a:xfrm>
        </p:grpSpPr>
        <p:sp>
          <p:nvSpPr>
            <p:cNvPr id="22" name="矩形 21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23" name="矩形 22"/>
            <p:cNvSpPr/>
            <p:nvPr/>
          </p:nvSpPr>
          <p:spPr>
            <a:xfrm>
              <a:off x="510564" y="3522206"/>
              <a:ext cx="4219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2</a:t>
              </a:r>
              <a:endParaRPr lang="zh-TW" altLang="en-US" sz="2400" baseline="30000" dirty="0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723759" y="5606623"/>
            <a:ext cx="429926" cy="671513"/>
            <a:chOff x="506555" y="3417283"/>
            <a:chExt cx="429926" cy="671513"/>
          </a:xfrm>
        </p:grpSpPr>
        <p:sp>
          <p:nvSpPr>
            <p:cNvPr id="25" name="矩形 24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506555" y="3522206"/>
              <a:ext cx="4299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 err="1"/>
                <a:t>x</a:t>
              </a:r>
              <a:r>
                <a:rPr lang="en-US" altLang="zh-TW" sz="2400" baseline="30000" dirty="0" err="1"/>
                <a:t>R</a:t>
              </a:r>
              <a:endParaRPr lang="zh-TW" altLang="en-US" sz="2400" baseline="30000" dirty="0"/>
            </a:p>
          </p:txBody>
        </p:sp>
      </p:grpSp>
      <p:sp>
        <p:nvSpPr>
          <p:cNvPr id="27" name="矩形 26"/>
          <p:cNvSpPr/>
          <p:nvPr/>
        </p:nvSpPr>
        <p:spPr>
          <a:xfrm>
            <a:off x="2527693" y="2300745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sp>
        <p:nvSpPr>
          <p:cNvPr id="28" name="矩形 27"/>
          <p:cNvSpPr/>
          <p:nvPr/>
        </p:nvSpPr>
        <p:spPr>
          <a:xfrm>
            <a:off x="2527693" y="3239455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sp>
        <p:nvSpPr>
          <p:cNvPr id="29" name="矩形 28"/>
          <p:cNvSpPr/>
          <p:nvPr/>
        </p:nvSpPr>
        <p:spPr>
          <a:xfrm>
            <a:off x="2527693" y="5594978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 rot="5400000">
            <a:off x="1585319" y="4930674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31" name="文字方塊 30"/>
          <p:cNvSpPr txBox="1"/>
          <p:nvPr/>
        </p:nvSpPr>
        <p:spPr>
          <a:xfrm rot="5400000">
            <a:off x="2658584" y="4919031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32" name="直線單箭頭接點 31"/>
          <p:cNvCxnSpPr/>
          <p:nvPr/>
        </p:nvCxnSpPr>
        <p:spPr>
          <a:xfrm flipV="1">
            <a:off x="2096310" y="2633929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 flipV="1">
            <a:off x="2093349" y="3581034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 flipV="1">
            <a:off x="2093348" y="5936557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V="1">
            <a:off x="3496559" y="2628722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V="1">
            <a:off x="3493598" y="3575827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V="1">
            <a:off x="3493597" y="5931350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群組 37"/>
          <p:cNvGrpSpPr/>
          <p:nvPr/>
        </p:nvGrpSpPr>
        <p:grpSpPr>
          <a:xfrm>
            <a:off x="3895074" y="2298174"/>
            <a:ext cx="428323" cy="671513"/>
            <a:chOff x="507357" y="3417283"/>
            <a:chExt cx="428323" cy="671513"/>
          </a:xfrm>
        </p:grpSpPr>
        <p:sp>
          <p:nvSpPr>
            <p:cNvPr id="39" name="矩形 38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507357" y="3522206"/>
              <a:ext cx="428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1</a:t>
              </a:r>
              <a:endParaRPr lang="zh-TW" altLang="en-US" sz="2400" baseline="30000" dirty="0"/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3895074" y="3245279"/>
            <a:ext cx="428323" cy="671513"/>
            <a:chOff x="507358" y="3417283"/>
            <a:chExt cx="428323" cy="671513"/>
          </a:xfrm>
        </p:grpSpPr>
        <p:sp>
          <p:nvSpPr>
            <p:cNvPr id="42" name="矩形 41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43" name="矩形 42"/>
            <p:cNvSpPr/>
            <p:nvPr/>
          </p:nvSpPr>
          <p:spPr>
            <a:xfrm>
              <a:off x="507358" y="3522206"/>
              <a:ext cx="428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2</a:t>
              </a:r>
              <a:endParaRPr lang="zh-TW" altLang="en-US" sz="2400" baseline="30000" dirty="0"/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3891065" y="5606623"/>
            <a:ext cx="436338" cy="671513"/>
            <a:chOff x="503349" y="3417283"/>
            <a:chExt cx="436338" cy="671513"/>
          </a:xfrm>
        </p:grpSpPr>
        <p:sp>
          <p:nvSpPr>
            <p:cNvPr id="45" name="矩形 44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46" name="矩形 45"/>
            <p:cNvSpPr/>
            <p:nvPr/>
          </p:nvSpPr>
          <p:spPr>
            <a:xfrm>
              <a:off x="503349" y="3522206"/>
              <a:ext cx="4363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 err="1"/>
                <a:t>y</a:t>
              </a:r>
              <a:r>
                <a:rPr lang="en-US" altLang="zh-TW" sz="2400" baseline="30000" dirty="0" err="1"/>
                <a:t>R</a:t>
              </a:r>
              <a:endParaRPr lang="zh-TW" altLang="en-US" sz="2400" baseline="30000" dirty="0"/>
            </a:p>
          </p:txBody>
        </p:sp>
      </p:grpSp>
      <p:sp>
        <p:nvSpPr>
          <p:cNvPr id="47" name="矩形 46"/>
          <p:cNvSpPr/>
          <p:nvPr/>
        </p:nvSpPr>
        <p:spPr>
          <a:xfrm>
            <a:off x="4913118" y="2298174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p:sp>
        <p:nvSpPr>
          <p:cNvPr id="48" name="矩形 47"/>
          <p:cNvSpPr/>
          <p:nvPr/>
        </p:nvSpPr>
        <p:spPr>
          <a:xfrm>
            <a:off x="4913117" y="3245279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p:sp>
        <p:nvSpPr>
          <p:cNvPr id="49" name="矩形 48"/>
          <p:cNvSpPr/>
          <p:nvPr/>
        </p:nvSpPr>
        <p:spPr>
          <a:xfrm>
            <a:off x="4913117" y="5606623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字方塊 49"/>
              <p:cNvSpPr txBox="1"/>
              <p:nvPr/>
            </p:nvSpPr>
            <p:spPr>
              <a:xfrm>
                <a:off x="4902677" y="2471777"/>
                <a:ext cx="3914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0" name="文字方塊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677" y="2471777"/>
                <a:ext cx="39145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8750" t="-16393" r="-50000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/>
              <p:cNvSpPr txBox="1"/>
              <p:nvPr/>
            </p:nvSpPr>
            <p:spPr>
              <a:xfrm>
                <a:off x="4913117" y="3407287"/>
                <a:ext cx="3980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1" name="文字方塊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117" y="3407287"/>
                <a:ext cx="39805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8462" t="-18033" r="-47692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51"/>
              <p:cNvSpPr txBox="1"/>
              <p:nvPr/>
            </p:nvSpPr>
            <p:spPr>
              <a:xfrm>
                <a:off x="4888687" y="5803879"/>
                <a:ext cx="4224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2" name="文字方塊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687" y="5803879"/>
                <a:ext cx="42248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7391" t="-16393" r="-44928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左-右雙向箭號 52"/>
          <p:cNvSpPr/>
          <p:nvPr/>
        </p:nvSpPr>
        <p:spPr>
          <a:xfrm>
            <a:off x="4254704" y="2590148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左-右雙向箭號 53"/>
          <p:cNvSpPr/>
          <p:nvPr/>
        </p:nvSpPr>
        <p:spPr>
          <a:xfrm>
            <a:off x="4249342" y="3510848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左-右雙向箭號 54"/>
          <p:cNvSpPr/>
          <p:nvPr/>
        </p:nvSpPr>
        <p:spPr>
          <a:xfrm>
            <a:off x="4249276" y="5851855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/>
              <p:cNvSpPr txBox="1"/>
              <p:nvPr/>
            </p:nvSpPr>
            <p:spPr>
              <a:xfrm>
                <a:off x="4437895" y="2767534"/>
                <a:ext cx="3021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6" name="文字方塊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895" y="2767534"/>
                <a:ext cx="30219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4000" r="-8000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文字方塊 58"/>
          <p:cNvSpPr txBox="1"/>
          <p:nvPr/>
        </p:nvSpPr>
        <p:spPr>
          <a:xfrm rot="5400000">
            <a:off x="3746853" y="4967195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60" name="文字方塊 59"/>
          <p:cNvSpPr txBox="1"/>
          <p:nvPr/>
        </p:nvSpPr>
        <p:spPr>
          <a:xfrm rot="5400000">
            <a:off x="4749949" y="4954287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grpSp>
        <p:nvGrpSpPr>
          <p:cNvPr id="64" name="群組 63"/>
          <p:cNvGrpSpPr/>
          <p:nvPr/>
        </p:nvGrpSpPr>
        <p:grpSpPr>
          <a:xfrm>
            <a:off x="1724616" y="4152253"/>
            <a:ext cx="421910" cy="671513"/>
            <a:chOff x="510564" y="3417283"/>
            <a:chExt cx="421910" cy="671513"/>
          </a:xfrm>
        </p:grpSpPr>
        <p:sp>
          <p:nvSpPr>
            <p:cNvPr id="65" name="矩形 64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66" name="矩形 65"/>
            <p:cNvSpPr/>
            <p:nvPr/>
          </p:nvSpPr>
          <p:spPr>
            <a:xfrm>
              <a:off x="510564" y="3522206"/>
              <a:ext cx="4219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3</a:t>
              </a:r>
              <a:endParaRPr lang="zh-TW" altLang="en-US" sz="2400" baseline="30000" dirty="0"/>
            </a:p>
          </p:txBody>
        </p:sp>
      </p:grpSp>
      <p:sp>
        <p:nvSpPr>
          <p:cNvPr id="67" name="矩形 66"/>
          <p:cNvSpPr/>
          <p:nvPr/>
        </p:nvSpPr>
        <p:spPr>
          <a:xfrm>
            <a:off x="2524541" y="4146429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cxnSp>
        <p:nvCxnSpPr>
          <p:cNvPr id="68" name="直線單箭頭接點 67"/>
          <p:cNvCxnSpPr/>
          <p:nvPr/>
        </p:nvCxnSpPr>
        <p:spPr>
          <a:xfrm flipV="1">
            <a:off x="2090197" y="4488008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 flipV="1">
            <a:off x="3490446" y="4482801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群組 69"/>
          <p:cNvGrpSpPr/>
          <p:nvPr/>
        </p:nvGrpSpPr>
        <p:grpSpPr>
          <a:xfrm>
            <a:off x="3891923" y="4152253"/>
            <a:ext cx="428322" cy="671513"/>
            <a:chOff x="507359" y="3417283"/>
            <a:chExt cx="428322" cy="671513"/>
          </a:xfrm>
        </p:grpSpPr>
        <p:sp>
          <p:nvSpPr>
            <p:cNvPr id="71" name="矩形 70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72" name="矩形 71"/>
            <p:cNvSpPr/>
            <p:nvPr/>
          </p:nvSpPr>
          <p:spPr>
            <a:xfrm>
              <a:off x="507359" y="3522206"/>
              <a:ext cx="4283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3</a:t>
              </a:r>
              <a:endParaRPr lang="zh-TW" altLang="en-US" sz="2400" baseline="30000" dirty="0"/>
            </a:p>
          </p:txBody>
        </p:sp>
      </p:grpSp>
      <p:sp>
        <p:nvSpPr>
          <p:cNvPr id="73" name="矩形 72"/>
          <p:cNvSpPr/>
          <p:nvPr/>
        </p:nvSpPr>
        <p:spPr>
          <a:xfrm>
            <a:off x="4909965" y="4152253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/>
              <p:cNvSpPr txBox="1"/>
              <p:nvPr/>
            </p:nvSpPr>
            <p:spPr>
              <a:xfrm>
                <a:off x="4909965" y="4314261"/>
                <a:ext cx="3980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4" name="文字方塊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9965" y="4314261"/>
                <a:ext cx="39805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8182" t="-18333" r="-4697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左-右雙向箭號 74"/>
          <p:cNvSpPr/>
          <p:nvPr/>
        </p:nvSpPr>
        <p:spPr>
          <a:xfrm>
            <a:off x="4246190" y="4417822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08787" y="1640875"/>
            <a:ext cx="3580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For all training data …</a:t>
            </a:r>
            <a:endParaRPr lang="zh-TW" altLang="en-US" sz="2800" dirty="0"/>
          </a:p>
        </p:txBody>
      </p:sp>
      <p:pic>
        <p:nvPicPr>
          <p:cNvPr id="90" name="圖片 89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15322" y="2314599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2" name="圖片 91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94572" y="3258994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3" name="圖片 92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94572" y="4139587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4" name="圖片 93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894572" y="5594978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613965" y="958275"/>
                <a:ext cx="1606594" cy="12092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965" y="958275"/>
                <a:ext cx="1606594" cy="120924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/>
              <p:cNvSpPr txBox="1"/>
              <p:nvPr/>
            </p:nvSpPr>
            <p:spPr>
              <a:xfrm>
                <a:off x="5487022" y="5118869"/>
                <a:ext cx="3318188" cy="1384995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Find </a:t>
                </a:r>
                <a:r>
                  <a:rPr lang="en-US" altLang="zh-TW" sz="2800" b="1" i="1" u="sng" dirty="0"/>
                  <a:t>the network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b="1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b="1" i="1" u="sng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altLang="zh-TW" sz="2800" b="1" i="1" u="sng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TW" sz="2800" dirty="0"/>
                  <a:t> that minimize total loss L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95" name="文字方塊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022" y="5118869"/>
                <a:ext cx="3318188" cy="138499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文字方塊 76"/>
          <p:cNvSpPr txBox="1"/>
          <p:nvPr/>
        </p:nvSpPr>
        <p:spPr>
          <a:xfrm>
            <a:off x="5467155" y="398990"/>
            <a:ext cx="1805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Total Loss: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/>
              <p:cNvSpPr txBox="1"/>
              <p:nvPr/>
            </p:nvSpPr>
            <p:spPr>
              <a:xfrm>
                <a:off x="4437895" y="3685525"/>
                <a:ext cx="3093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6" name="文字方塊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895" y="3685525"/>
                <a:ext cx="309315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23529" r="-7843"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77"/>
              <p:cNvSpPr txBox="1"/>
              <p:nvPr/>
            </p:nvSpPr>
            <p:spPr>
              <a:xfrm>
                <a:off x="4429885" y="4561823"/>
                <a:ext cx="3093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8" name="文字方塊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885" y="4561823"/>
                <a:ext cx="309315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24000" r="-10000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/>
              <p:cNvSpPr txBox="1"/>
              <p:nvPr/>
            </p:nvSpPr>
            <p:spPr>
              <a:xfrm>
                <a:off x="4437895" y="6027539"/>
                <a:ext cx="3337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9" name="文字方塊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895" y="6027539"/>
                <a:ext cx="333746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21818" r="-5455"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單箭頭接點 4"/>
          <p:cNvCxnSpPr/>
          <p:nvPr/>
        </p:nvCxnSpPr>
        <p:spPr>
          <a:xfrm flipV="1">
            <a:off x="7224490" y="2271994"/>
            <a:ext cx="0" cy="50465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6491961" y="958274"/>
            <a:ext cx="1850601" cy="1326605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文字方塊 79"/>
          <p:cNvSpPr txBox="1"/>
          <p:nvPr/>
        </p:nvSpPr>
        <p:spPr>
          <a:xfrm>
            <a:off x="5663222" y="2642324"/>
            <a:ext cx="3104065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As small as possible</a:t>
            </a:r>
            <a:endParaRPr lang="zh-TW" altLang="en-US" sz="2800" dirty="0"/>
          </a:p>
        </p:txBody>
      </p:sp>
      <p:sp>
        <p:nvSpPr>
          <p:cNvPr id="81" name="文字方塊 80"/>
          <p:cNvSpPr txBox="1"/>
          <p:nvPr/>
        </p:nvSpPr>
        <p:spPr>
          <a:xfrm>
            <a:off x="5487022" y="3479278"/>
            <a:ext cx="3315102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Find </a:t>
            </a:r>
            <a:r>
              <a:rPr lang="en-US" altLang="zh-TW" sz="2800" b="1" i="1" u="sng" dirty="0"/>
              <a:t>a function in function set </a:t>
            </a:r>
            <a:r>
              <a:rPr lang="en-US" altLang="zh-TW" sz="2800" dirty="0"/>
              <a:t>that minimizes total loss L</a:t>
            </a:r>
            <a:endParaRPr lang="zh-TW" altLang="en-US" sz="2800" dirty="0"/>
          </a:p>
        </p:txBody>
      </p:sp>
      <p:sp>
        <p:nvSpPr>
          <p:cNvPr id="4" name="向下箭號 3"/>
          <p:cNvSpPr/>
          <p:nvPr/>
        </p:nvSpPr>
        <p:spPr>
          <a:xfrm>
            <a:off x="6861190" y="3213746"/>
            <a:ext cx="697424" cy="32443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向下箭號 81"/>
          <p:cNvSpPr/>
          <p:nvPr/>
        </p:nvSpPr>
        <p:spPr>
          <a:xfrm>
            <a:off x="6861190" y="4904370"/>
            <a:ext cx="697424" cy="32443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3" name="圖片 82"/>
          <p:cNvPicPr preferRelativeResize="0"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893866" y="413697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4" name="圖片 83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93267" y="5606622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5" name="圖片 84"/>
          <p:cNvPicPr preferRelativeResize="0"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890958" y="5600800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636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/>
      <p:bldP spid="31" grpId="0"/>
      <p:bldP spid="47" grpId="0" animBg="1"/>
      <p:bldP spid="48" grpId="0" animBg="1"/>
      <p:bldP spid="49" grpId="0" animBg="1"/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/>
      <p:bldP spid="59" grpId="0"/>
      <p:bldP spid="60" grpId="0"/>
      <p:bldP spid="67" grpId="0" animBg="1"/>
      <p:bldP spid="73" grpId="0" animBg="1"/>
      <p:bldP spid="74" grpId="0"/>
      <p:bldP spid="75" grpId="0" animBg="1"/>
      <p:bldP spid="7" grpId="0"/>
      <p:bldP spid="95" grpId="0" animBg="1"/>
      <p:bldP spid="77" grpId="0"/>
      <p:bldP spid="76" grpId="0"/>
      <p:bldP spid="78" grpId="0"/>
      <p:bldP spid="79" grpId="0"/>
      <p:bldP spid="9" grpId="0" animBg="1"/>
      <p:bldP spid="80" grpId="0" animBg="1"/>
      <p:bldP spid="81" grpId="0" animBg="1"/>
      <p:bldP spid="4" grpId="0" animBg="1"/>
      <p:bldP spid="8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Three Steps for Deep Learning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796218" y="5231049"/>
            <a:ext cx="7551563" cy="8317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00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pick the best function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372952" y="1933024"/>
                <a:ext cx="8353220" cy="52322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Find </a:t>
                </a:r>
                <a:r>
                  <a:rPr lang="en-US" altLang="zh-TW" sz="2800" b="1" i="1" u="sng" dirty="0"/>
                  <a:t>network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b="1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b="1" i="1" u="sng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altLang="zh-TW" sz="2800" b="1" i="1" u="sng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TW" sz="2800" dirty="0"/>
                  <a:t> that minimize total loss L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52" y="1933024"/>
                <a:ext cx="8353220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32482" y="3705754"/>
                <a:ext cx="445951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Network parameters </a:t>
                </a:r>
                <a14:m>
                  <m:oMath xmlns:m="http://schemas.openxmlformats.org/officeDocument/2006/math">
                    <m:r>
                      <a:rPr lang="zh-TW" altLang="en-US" sz="28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e>
                    </m:d>
                  </m:oMath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82" y="3705754"/>
                <a:ext cx="4459518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2873" t="-64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702180" y="2909524"/>
            <a:ext cx="4502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Enumerate all possible values</a:t>
            </a:r>
            <a:endParaRPr lang="zh-TW" altLang="en-US" sz="2800" dirty="0"/>
          </a:p>
        </p:txBody>
      </p:sp>
      <p:grpSp>
        <p:nvGrpSpPr>
          <p:cNvPr id="8" name="群組 7"/>
          <p:cNvGrpSpPr/>
          <p:nvPr/>
        </p:nvGrpSpPr>
        <p:grpSpPr>
          <a:xfrm>
            <a:off x="5646200" y="2656145"/>
            <a:ext cx="1134648" cy="3130011"/>
            <a:chOff x="2332137" y="1770729"/>
            <a:chExt cx="1134648" cy="3130011"/>
          </a:xfrm>
        </p:grpSpPr>
        <p:sp>
          <p:nvSpPr>
            <p:cNvPr id="9" name="矩形 8"/>
            <p:cNvSpPr/>
            <p:nvPr/>
          </p:nvSpPr>
          <p:spPr>
            <a:xfrm>
              <a:off x="2504565" y="2224872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332137" y="1770729"/>
              <a:ext cx="1134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Layer l</a:t>
              </a:r>
              <a:endParaRPr lang="zh-TW" altLang="en-US" sz="2400" dirty="0"/>
            </a:p>
          </p:txBody>
        </p:sp>
        <p:sp>
          <p:nvSpPr>
            <p:cNvPr id="11" name="橢圓 10"/>
            <p:cNvSpPr/>
            <p:nvPr/>
          </p:nvSpPr>
          <p:spPr>
            <a:xfrm>
              <a:off x="2601675" y="223587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橢圓 11"/>
            <p:cNvSpPr/>
            <p:nvPr/>
          </p:nvSpPr>
          <p:spPr>
            <a:xfrm>
              <a:off x="2604017" y="3014444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橢圓 12"/>
            <p:cNvSpPr/>
            <p:nvPr/>
          </p:nvSpPr>
          <p:spPr>
            <a:xfrm>
              <a:off x="2592384" y="4242456"/>
              <a:ext cx="574158" cy="5741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 rot="5400000">
              <a:off x="2589637" y="366474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7710285" y="2627547"/>
            <a:ext cx="1368348" cy="3137533"/>
            <a:chOff x="4396222" y="1742131"/>
            <a:chExt cx="1368348" cy="3137533"/>
          </a:xfrm>
        </p:grpSpPr>
        <p:sp>
          <p:nvSpPr>
            <p:cNvPr id="16" name="矩形 15"/>
            <p:cNvSpPr/>
            <p:nvPr/>
          </p:nvSpPr>
          <p:spPr>
            <a:xfrm>
              <a:off x="4715522" y="2203796"/>
              <a:ext cx="746342" cy="2675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4396222" y="1742131"/>
              <a:ext cx="13683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Layer l+1</a:t>
              </a:r>
              <a:endParaRPr lang="zh-TW" altLang="en-US" sz="2400" dirty="0"/>
            </a:p>
          </p:txBody>
        </p:sp>
        <p:sp>
          <p:nvSpPr>
            <p:cNvPr id="18" name="橢圓 17"/>
            <p:cNvSpPr/>
            <p:nvPr/>
          </p:nvSpPr>
          <p:spPr>
            <a:xfrm>
              <a:off x="4802608" y="2231145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橢圓 18"/>
            <p:cNvSpPr/>
            <p:nvPr/>
          </p:nvSpPr>
          <p:spPr>
            <a:xfrm>
              <a:off x="4804950" y="3009715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橢圓 19"/>
            <p:cNvSpPr/>
            <p:nvPr/>
          </p:nvSpPr>
          <p:spPr>
            <a:xfrm>
              <a:off x="4793317" y="4237727"/>
              <a:ext cx="574158" cy="57415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 rot="5400000">
              <a:off x="4790570" y="3660020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</p:grpSp>
      <p:cxnSp>
        <p:nvCxnSpPr>
          <p:cNvPr id="23" name="直線單箭頭接點 22"/>
          <p:cNvCxnSpPr>
            <a:stCxn id="11" idx="6"/>
            <a:endCxn id="18" idx="2"/>
          </p:cNvCxnSpPr>
          <p:nvPr/>
        </p:nvCxnSpPr>
        <p:spPr>
          <a:xfrm flipV="1">
            <a:off x="6489896" y="3403640"/>
            <a:ext cx="1626775" cy="472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>
            <a:endCxn id="19" idx="2"/>
          </p:cNvCxnSpPr>
          <p:nvPr/>
        </p:nvCxnSpPr>
        <p:spPr>
          <a:xfrm flipV="1">
            <a:off x="6489896" y="4182210"/>
            <a:ext cx="1629117" cy="179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>
            <a:off x="6480605" y="5422090"/>
            <a:ext cx="16267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stCxn id="12" idx="6"/>
            <a:endCxn id="18" idx="2"/>
          </p:cNvCxnSpPr>
          <p:nvPr/>
        </p:nvCxnSpPr>
        <p:spPr>
          <a:xfrm flipV="1">
            <a:off x="6492238" y="3403640"/>
            <a:ext cx="1624433" cy="7832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>
            <a:stCxn id="11" idx="6"/>
            <a:endCxn id="19" idx="2"/>
          </p:cNvCxnSpPr>
          <p:nvPr/>
        </p:nvCxnSpPr>
        <p:spPr>
          <a:xfrm>
            <a:off x="6489896" y="3408369"/>
            <a:ext cx="1629117" cy="77384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stCxn id="11" idx="6"/>
            <a:endCxn id="20" idx="2"/>
          </p:cNvCxnSpPr>
          <p:nvPr/>
        </p:nvCxnSpPr>
        <p:spPr>
          <a:xfrm>
            <a:off x="6489896" y="3408369"/>
            <a:ext cx="1617484" cy="20018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>
            <a:stCxn id="12" idx="6"/>
            <a:endCxn id="20" idx="2"/>
          </p:cNvCxnSpPr>
          <p:nvPr/>
        </p:nvCxnSpPr>
        <p:spPr>
          <a:xfrm>
            <a:off x="6492238" y="4186939"/>
            <a:ext cx="1615142" cy="12232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stCxn id="13" idx="6"/>
            <a:endCxn id="18" idx="2"/>
          </p:cNvCxnSpPr>
          <p:nvPr/>
        </p:nvCxnSpPr>
        <p:spPr>
          <a:xfrm flipV="1">
            <a:off x="6480605" y="3403640"/>
            <a:ext cx="1636066" cy="20113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>
            <a:stCxn id="13" idx="6"/>
            <a:endCxn id="19" idx="2"/>
          </p:cNvCxnSpPr>
          <p:nvPr/>
        </p:nvCxnSpPr>
        <p:spPr>
          <a:xfrm flipV="1">
            <a:off x="6480605" y="4182210"/>
            <a:ext cx="1638408" cy="123274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/>
          <p:cNvSpPr txBox="1"/>
          <p:nvPr/>
        </p:nvSpPr>
        <p:spPr>
          <a:xfrm>
            <a:off x="832482" y="5588147"/>
            <a:ext cx="4831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E.g. speech recognition: 8 layers and 1000 neurons each layer</a:t>
            </a:r>
            <a:endParaRPr lang="zh-TW" altLang="en-US" sz="24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5442723" y="5757578"/>
            <a:ext cx="1541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1000</a:t>
            </a:r>
          </a:p>
          <a:p>
            <a:pPr algn="ctr"/>
            <a:r>
              <a:rPr lang="en-US" altLang="zh-TW" sz="2400" dirty="0"/>
              <a:t>neurons</a:t>
            </a:r>
            <a:endParaRPr lang="zh-TW" altLang="en-US" sz="2400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7662095" y="5799393"/>
            <a:ext cx="1541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1000</a:t>
            </a:r>
          </a:p>
          <a:p>
            <a:pPr algn="ctr"/>
            <a:r>
              <a:rPr lang="en-US" altLang="zh-TW" sz="2400" dirty="0"/>
              <a:t>neurons</a:t>
            </a:r>
            <a:endParaRPr lang="zh-TW" altLang="en-US" sz="24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6627500" y="3923462"/>
            <a:ext cx="1323692" cy="95410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10</a:t>
            </a:r>
            <a:r>
              <a:rPr lang="en-US" altLang="zh-TW" sz="2800" baseline="30000" dirty="0"/>
              <a:t>6</a:t>
            </a:r>
          </a:p>
          <a:p>
            <a:pPr algn="ctr"/>
            <a:r>
              <a:rPr lang="en-US" altLang="zh-TW" sz="2800" dirty="0"/>
              <a:t>weights</a:t>
            </a:r>
            <a:endParaRPr lang="zh-TW" altLang="en-US" sz="2800" dirty="0"/>
          </a:p>
        </p:txBody>
      </p:sp>
      <p:grpSp>
        <p:nvGrpSpPr>
          <p:cNvPr id="3" name="群組 2"/>
          <p:cNvGrpSpPr/>
          <p:nvPr/>
        </p:nvGrpSpPr>
        <p:grpSpPr>
          <a:xfrm>
            <a:off x="946106" y="4591821"/>
            <a:ext cx="4168310" cy="712695"/>
            <a:chOff x="588857" y="5086698"/>
            <a:chExt cx="4168310" cy="712695"/>
          </a:xfrm>
        </p:grpSpPr>
        <p:sp>
          <p:nvSpPr>
            <p:cNvPr id="48" name="文字方塊 47"/>
            <p:cNvSpPr txBox="1"/>
            <p:nvPr/>
          </p:nvSpPr>
          <p:spPr>
            <a:xfrm>
              <a:off x="765869" y="5276173"/>
              <a:ext cx="37836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Millions of parameters</a:t>
              </a:r>
              <a:endParaRPr lang="zh-TW" altLang="en-US" sz="2800" dirty="0"/>
            </a:p>
          </p:txBody>
        </p:sp>
        <p:sp>
          <p:nvSpPr>
            <p:cNvPr id="22" name="左大括弧 21"/>
            <p:cNvSpPr/>
            <p:nvPr/>
          </p:nvSpPr>
          <p:spPr>
            <a:xfrm rot="16200000">
              <a:off x="2612787" y="3062768"/>
              <a:ext cx="120449" cy="4168310"/>
            </a:xfrm>
            <a:prstGeom prst="leftBrace">
              <a:avLst>
                <a:gd name="adj1" fmla="val 51771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" name="Picture 2" descr="http://www.mobanwang.com/icon/UploadFiles_8971/200909/200909032240083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78" y="3660779"/>
            <a:ext cx="1862084" cy="18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0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7" grpId="0"/>
      <p:bldP spid="49" grpId="0"/>
      <p:bldP spid="50" grpId="0"/>
      <p:bldP spid="5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Gradient Descent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61"/>
              <p:cNvSpPr txBox="1"/>
              <p:nvPr/>
            </p:nvSpPr>
            <p:spPr>
              <a:xfrm>
                <a:off x="34229" y="3165979"/>
                <a:ext cx="14004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Total </a:t>
                </a:r>
              </a:p>
              <a:p>
                <a:pPr algn="ctr"/>
                <a:r>
                  <a:rPr lang="en-US" altLang="zh-TW" sz="2400" dirty="0"/>
                  <a:t>Loss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2" name="文字方塊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9" y="3165979"/>
                <a:ext cx="1400487" cy="830997"/>
              </a:xfrm>
              <a:prstGeom prst="rect">
                <a:avLst/>
              </a:prstGeom>
              <a:blipFill rotWithShape="0">
                <a:blip r:embed="rId4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文字方塊 63"/>
          <p:cNvSpPr txBox="1"/>
          <p:nvPr/>
        </p:nvSpPr>
        <p:spPr>
          <a:xfrm>
            <a:off x="3316140" y="3319741"/>
            <a:ext cx="4785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Random, RBM pre-train </a:t>
            </a:r>
            <a:endParaRPr lang="zh-TW" altLang="en-US" sz="2400" dirty="0"/>
          </a:p>
        </p:txBody>
      </p:sp>
      <p:sp>
        <p:nvSpPr>
          <p:cNvPr id="65" name="文字方塊 64"/>
          <p:cNvSpPr txBox="1"/>
          <p:nvPr/>
        </p:nvSpPr>
        <p:spPr>
          <a:xfrm>
            <a:off x="4189763" y="3785831"/>
            <a:ext cx="28575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Usually good enough</a:t>
            </a:r>
            <a:endParaRPr lang="zh-TW" altLang="en-US" sz="2400" dirty="0"/>
          </a:p>
        </p:txBody>
      </p:sp>
      <p:sp>
        <p:nvSpPr>
          <p:cNvPr id="67" name="向右箭號 66"/>
          <p:cNvSpPr/>
          <p:nvPr/>
        </p:nvSpPr>
        <p:spPr>
          <a:xfrm rot="5400000" flipH="1">
            <a:off x="3736522" y="3818726"/>
            <a:ext cx="362012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143866" y="458002"/>
                <a:ext cx="392667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Network parameters </a:t>
                </a:r>
                <a14:m>
                  <m:oMath xmlns:m="http://schemas.openxmlformats.org/officeDocument/2006/math">
                    <m:r>
                      <a:rPr lang="zh-TW" altLang="en-US" sz="28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e>
                    </m:d>
                  </m:oMath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866" y="458002"/>
                <a:ext cx="3926673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3261" t="-57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單箭頭接點 27"/>
          <p:cNvCxnSpPr/>
          <p:nvPr/>
        </p:nvCxnSpPr>
        <p:spPr>
          <a:xfrm>
            <a:off x="526852" y="6115278"/>
            <a:ext cx="82811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12"/>
          <p:cNvGraphicFramePr>
            <a:graphicFrameLocks noChangeAspect="1"/>
          </p:cNvGraphicFramePr>
          <p:nvPr>
            <p:extLst/>
          </p:nvPr>
        </p:nvGraphicFramePr>
        <p:xfrm>
          <a:off x="8290382" y="6148136"/>
          <a:ext cx="32702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27" name="方程式" r:id="rId6" imgW="152280" imgH="139680" progId="Equation.3">
                  <p:embed/>
                </p:oleObj>
              </mc:Choice>
              <mc:Fallback>
                <p:oleObj name="方程式" r:id="rId6" imgW="152280" imgH="139680" progId="Equation.3">
                  <p:embed/>
                  <p:pic>
                    <p:nvPicPr>
                      <p:cNvPr id="2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0382" y="6148136"/>
                        <a:ext cx="327025" cy="2984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單箭頭接點 29"/>
          <p:cNvCxnSpPr/>
          <p:nvPr/>
        </p:nvCxnSpPr>
        <p:spPr>
          <a:xfrm flipV="1">
            <a:off x="1339907" y="2561642"/>
            <a:ext cx="0" cy="38771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2383653" y="2561642"/>
            <a:ext cx="4578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zh-TW" sz="2400" dirty="0"/>
              <a:t>Pick an initial value for w</a:t>
            </a:r>
            <a:endParaRPr lang="zh-TW" altLang="en-US" sz="2400" dirty="0"/>
          </a:p>
        </p:txBody>
      </p:sp>
      <p:sp>
        <p:nvSpPr>
          <p:cNvPr id="55" name="手繪多邊形 54"/>
          <p:cNvSpPr/>
          <p:nvPr/>
        </p:nvSpPr>
        <p:spPr>
          <a:xfrm>
            <a:off x="994530" y="2472587"/>
            <a:ext cx="6681626" cy="4208267"/>
          </a:xfrm>
          <a:custGeom>
            <a:avLst/>
            <a:gdLst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783016 w 7754816"/>
              <a:gd name="connsiteY3" fmla="*/ 3130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823199 w 7754816"/>
              <a:gd name="connsiteY2" fmla="*/ 269819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4816" h="4208267">
                <a:moveTo>
                  <a:pt x="0" y="0"/>
                </a:moveTo>
                <a:cubicBezTo>
                  <a:pt x="218342" y="948104"/>
                  <a:pt x="677358" y="1776011"/>
                  <a:pt x="1314558" y="2225710"/>
                </a:cubicBezTo>
                <a:cubicBezTo>
                  <a:pt x="1951758" y="2675409"/>
                  <a:pt x="3073523" y="2701682"/>
                  <a:pt x="3823199" y="2698193"/>
                </a:cubicBezTo>
                <a:cubicBezTo>
                  <a:pt x="4572875" y="2694704"/>
                  <a:pt x="5321243" y="3501607"/>
                  <a:pt x="5732254" y="3511062"/>
                </a:cubicBezTo>
                <a:cubicBezTo>
                  <a:pt x="6143265" y="3520517"/>
                  <a:pt x="6133882" y="2941515"/>
                  <a:pt x="6289268" y="2754923"/>
                </a:cubicBezTo>
                <a:cubicBezTo>
                  <a:pt x="6444654" y="2568331"/>
                  <a:pt x="6452551" y="2185377"/>
                  <a:pt x="6664570" y="2391508"/>
                </a:cubicBezTo>
                <a:cubicBezTo>
                  <a:pt x="6876589" y="2597639"/>
                  <a:pt x="7379677" y="3698631"/>
                  <a:pt x="7561385" y="3991708"/>
                </a:cubicBezTo>
                <a:cubicBezTo>
                  <a:pt x="7743093" y="4284785"/>
                  <a:pt x="7748954" y="4217377"/>
                  <a:pt x="7754816" y="414997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手繪多邊形 59"/>
          <p:cNvSpPr/>
          <p:nvPr/>
        </p:nvSpPr>
        <p:spPr>
          <a:xfrm flipH="1">
            <a:off x="7661489" y="2476268"/>
            <a:ext cx="6681626" cy="4208267"/>
          </a:xfrm>
          <a:custGeom>
            <a:avLst/>
            <a:gdLst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783016 w 7754816"/>
              <a:gd name="connsiteY3" fmla="*/ 3130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823199 w 7754816"/>
              <a:gd name="connsiteY2" fmla="*/ 269819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4816" h="4208267">
                <a:moveTo>
                  <a:pt x="0" y="0"/>
                </a:moveTo>
                <a:cubicBezTo>
                  <a:pt x="218342" y="948104"/>
                  <a:pt x="677358" y="1776011"/>
                  <a:pt x="1314558" y="2225710"/>
                </a:cubicBezTo>
                <a:cubicBezTo>
                  <a:pt x="1951758" y="2675409"/>
                  <a:pt x="3073523" y="2701682"/>
                  <a:pt x="3823199" y="2698193"/>
                </a:cubicBezTo>
                <a:cubicBezTo>
                  <a:pt x="4572875" y="2694704"/>
                  <a:pt x="5321243" y="3501607"/>
                  <a:pt x="5732254" y="3511062"/>
                </a:cubicBezTo>
                <a:cubicBezTo>
                  <a:pt x="6143265" y="3520517"/>
                  <a:pt x="6133882" y="2941515"/>
                  <a:pt x="6289268" y="2754923"/>
                </a:cubicBezTo>
                <a:cubicBezTo>
                  <a:pt x="6444654" y="2568331"/>
                  <a:pt x="6452551" y="2185377"/>
                  <a:pt x="6664570" y="2391508"/>
                </a:cubicBezTo>
                <a:cubicBezTo>
                  <a:pt x="6876589" y="2597639"/>
                  <a:pt x="7379677" y="3698631"/>
                  <a:pt x="7561385" y="3991708"/>
                </a:cubicBezTo>
                <a:cubicBezTo>
                  <a:pt x="7743093" y="4284785"/>
                  <a:pt x="7748954" y="4217377"/>
                  <a:pt x="7754816" y="414997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1894642" y="5956337"/>
            <a:ext cx="191799" cy="1917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1" name="直線接點 70"/>
          <p:cNvCxnSpPr/>
          <p:nvPr/>
        </p:nvCxnSpPr>
        <p:spPr>
          <a:xfrm>
            <a:off x="1971466" y="4571187"/>
            <a:ext cx="0" cy="147187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372952" y="1933024"/>
                <a:ext cx="8353220" cy="52322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Find </a:t>
                </a:r>
                <a:r>
                  <a:rPr lang="en-US" altLang="zh-TW" sz="2800" b="1" i="1" u="sng" dirty="0"/>
                  <a:t>network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b="1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b="1" i="1" u="sng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altLang="zh-TW" sz="2800" b="1" i="1" u="sng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TW" sz="2800" dirty="0"/>
                  <a:t> that minimize total loss L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52" y="1933024"/>
                <a:ext cx="8353220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27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 animBg="1"/>
      <p:bldP spid="67" grpId="0" animBg="1"/>
      <p:bldP spid="35" grpId="0"/>
      <p:bldP spid="7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Gradient Descent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61"/>
              <p:cNvSpPr txBox="1"/>
              <p:nvPr/>
            </p:nvSpPr>
            <p:spPr>
              <a:xfrm>
                <a:off x="34229" y="3165979"/>
                <a:ext cx="14004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Total </a:t>
                </a:r>
              </a:p>
              <a:p>
                <a:pPr algn="ctr"/>
                <a:r>
                  <a:rPr lang="en-US" altLang="zh-TW" sz="2400" dirty="0"/>
                  <a:t>Loss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2" name="文字方塊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9" y="3165979"/>
                <a:ext cx="1400487" cy="830997"/>
              </a:xfrm>
              <a:prstGeom prst="rect">
                <a:avLst/>
              </a:prstGeom>
              <a:blipFill rotWithShape="0">
                <a:blip r:embed="rId4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143866" y="458002"/>
                <a:ext cx="392667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Network parameters </a:t>
                </a:r>
                <a14:m>
                  <m:oMath xmlns:m="http://schemas.openxmlformats.org/officeDocument/2006/math">
                    <m:r>
                      <a:rPr lang="zh-TW" altLang="en-US" sz="28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e>
                    </m:d>
                  </m:oMath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866" y="458002"/>
                <a:ext cx="3926673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3261" t="-57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單箭頭接點 27"/>
          <p:cNvCxnSpPr/>
          <p:nvPr/>
        </p:nvCxnSpPr>
        <p:spPr>
          <a:xfrm>
            <a:off x="526852" y="6115278"/>
            <a:ext cx="82811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12"/>
          <p:cNvGraphicFramePr>
            <a:graphicFrameLocks noChangeAspect="1"/>
          </p:cNvGraphicFramePr>
          <p:nvPr>
            <p:extLst/>
          </p:nvPr>
        </p:nvGraphicFramePr>
        <p:xfrm>
          <a:off x="8290382" y="6148136"/>
          <a:ext cx="32702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51" name="方程式" r:id="rId6" imgW="152280" imgH="139680" progId="Equation.3">
                  <p:embed/>
                </p:oleObj>
              </mc:Choice>
              <mc:Fallback>
                <p:oleObj name="方程式" r:id="rId6" imgW="152280" imgH="139680" progId="Equation.3">
                  <p:embed/>
                  <p:pic>
                    <p:nvPicPr>
                      <p:cNvPr id="2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0382" y="6148136"/>
                        <a:ext cx="327025" cy="2984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單箭頭接點 29"/>
          <p:cNvCxnSpPr/>
          <p:nvPr/>
        </p:nvCxnSpPr>
        <p:spPr>
          <a:xfrm flipV="1">
            <a:off x="1339907" y="2561642"/>
            <a:ext cx="0" cy="38771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2383653" y="2561642"/>
            <a:ext cx="4578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zh-TW" sz="2400" dirty="0"/>
              <a:t>Pick an initial value for w</a:t>
            </a:r>
            <a:endParaRPr lang="zh-TW" altLang="en-US" sz="2400" dirty="0"/>
          </a:p>
        </p:txBody>
      </p:sp>
      <p:sp>
        <p:nvSpPr>
          <p:cNvPr id="55" name="手繪多邊形 54"/>
          <p:cNvSpPr/>
          <p:nvPr/>
        </p:nvSpPr>
        <p:spPr>
          <a:xfrm>
            <a:off x="994530" y="2472587"/>
            <a:ext cx="6681626" cy="4208267"/>
          </a:xfrm>
          <a:custGeom>
            <a:avLst/>
            <a:gdLst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783016 w 7754816"/>
              <a:gd name="connsiteY3" fmla="*/ 3130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823199 w 7754816"/>
              <a:gd name="connsiteY2" fmla="*/ 269819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4816" h="4208267">
                <a:moveTo>
                  <a:pt x="0" y="0"/>
                </a:moveTo>
                <a:cubicBezTo>
                  <a:pt x="218342" y="948104"/>
                  <a:pt x="677358" y="1776011"/>
                  <a:pt x="1314558" y="2225710"/>
                </a:cubicBezTo>
                <a:cubicBezTo>
                  <a:pt x="1951758" y="2675409"/>
                  <a:pt x="3073523" y="2701682"/>
                  <a:pt x="3823199" y="2698193"/>
                </a:cubicBezTo>
                <a:cubicBezTo>
                  <a:pt x="4572875" y="2694704"/>
                  <a:pt x="5321243" y="3501607"/>
                  <a:pt x="5732254" y="3511062"/>
                </a:cubicBezTo>
                <a:cubicBezTo>
                  <a:pt x="6143265" y="3520517"/>
                  <a:pt x="6133882" y="2941515"/>
                  <a:pt x="6289268" y="2754923"/>
                </a:cubicBezTo>
                <a:cubicBezTo>
                  <a:pt x="6444654" y="2568331"/>
                  <a:pt x="6452551" y="2185377"/>
                  <a:pt x="6664570" y="2391508"/>
                </a:cubicBezTo>
                <a:cubicBezTo>
                  <a:pt x="6876589" y="2597639"/>
                  <a:pt x="7379677" y="3698631"/>
                  <a:pt x="7561385" y="3991708"/>
                </a:cubicBezTo>
                <a:cubicBezTo>
                  <a:pt x="7743093" y="4284785"/>
                  <a:pt x="7748954" y="4217377"/>
                  <a:pt x="7754816" y="414997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手繪多邊形 59"/>
          <p:cNvSpPr/>
          <p:nvPr/>
        </p:nvSpPr>
        <p:spPr>
          <a:xfrm flipH="1">
            <a:off x="7661489" y="2476268"/>
            <a:ext cx="6681626" cy="4208267"/>
          </a:xfrm>
          <a:custGeom>
            <a:avLst/>
            <a:gdLst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783016 w 7754816"/>
              <a:gd name="connsiteY3" fmla="*/ 3130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823199 w 7754816"/>
              <a:gd name="connsiteY2" fmla="*/ 269819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4816" h="4208267">
                <a:moveTo>
                  <a:pt x="0" y="0"/>
                </a:moveTo>
                <a:cubicBezTo>
                  <a:pt x="218342" y="948104"/>
                  <a:pt x="677358" y="1776011"/>
                  <a:pt x="1314558" y="2225710"/>
                </a:cubicBezTo>
                <a:cubicBezTo>
                  <a:pt x="1951758" y="2675409"/>
                  <a:pt x="3073523" y="2701682"/>
                  <a:pt x="3823199" y="2698193"/>
                </a:cubicBezTo>
                <a:cubicBezTo>
                  <a:pt x="4572875" y="2694704"/>
                  <a:pt x="5321243" y="3501607"/>
                  <a:pt x="5732254" y="3511062"/>
                </a:cubicBezTo>
                <a:cubicBezTo>
                  <a:pt x="6143265" y="3520517"/>
                  <a:pt x="6133882" y="2941515"/>
                  <a:pt x="6289268" y="2754923"/>
                </a:cubicBezTo>
                <a:cubicBezTo>
                  <a:pt x="6444654" y="2568331"/>
                  <a:pt x="6452551" y="2185377"/>
                  <a:pt x="6664570" y="2391508"/>
                </a:cubicBezTo>
                <a:cubicBezTo>
                  <a:pt x="6876589" y="2597639"/>
                  <a:pt x="7379677" y="3698631"/>
                  <a:pt x="7561385" y="3991708"/>
                </a:cubicBezTo>
                <a:cubicBezTo>
                  <a:pt x="7743093" y="4284785"/>
                  <a:pt x="7748954" y="4217377"/>
                  <a:pt x="7754816" y="414997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1894642" y="5956337"/>
            <a:ext cx="191799" cy="1917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1" name="直線接點 70"/>
          <p:cNvCxnSpPr/>
          <p:nvPr/>
        </p:nvCxnSpPr>
        <p:spPr>
          <a:xfrm>
            <a:off x="1971466" y="4571187"/>
            <a:ext cx="0" cy="147187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810059" y="3039841"/>
                <a:ext cx="44063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altLang="zh-TW" sz="24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059" y="3039841"/>
                <a:ext cx="4406380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1936" t="-126667" b="-194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接點 18"/>
          <p:cNvCxnSpPr/>
          <p:nvPr/>
        </p:nvCxnSpPr>
        <p:spPr>
          <a:xfrm>
            <a:off x="1271969" y="3941036"/>
            <a:ext cx="1591247" cy="1508056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4499158" y="4169078"/>
            <a:ext cx="163304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Positive </a:t>
            </a:r>
            <a:endParaRPr lang="zh-TW" altLang="en-US" sz="2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4504997" y="3552714"/>
            <a:ext cx="163304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Negative</a:t>
            </a:r>
            <a:endParaRPr lang="zh-TW" altLang="en-US" sz="2400" dirty="0"/>
          </a:p>
        </p:txBody>
      </p:sp>
      <p:sp>
        <p:nvSpPr>
          <p:cNvPr id="4" name="向右箭號 3"/>
          <p:cNvSpPr/>
          <p:nvPr/>
        </p:nvSpPr>
        <p:spPr>
          <a:xfrm>
            <a:off x="6248331" y="4206297"/>
            <a:ext cx="657843" cy="4244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>
            <a:off x="6258542" y="3557751"/>
            <a:ext cx="657843" cy="4244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7042398" y="4156896"/>
            <a:ext cx="163304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Decrease w</a:t>
            </a:r>
            <a:endParaRPr lang="zh-TW" altLang="en-US" sz="24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7042398" y="3538854"/>
            <a:ext cx="163304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Increase w</a:t>
            </a:r>
            <a:endParaRPr lang="zh-TW" altLang="en-US" sz="2400" dirty="0"/>
          </a:p>
        </p:txBody>
      </p:sp>
      <p:sp>
        <p:nvSpPr>
          <p:cNvPr id="32" name="向右箭號 31"/>
          <p:cNvSpPr/>
          <p:nvPr/>
        </p:nvSpPr>
        <p:spPr>
          <a:xfrm>
            <a:off x="2163265" y="5975869"/>
            <a:ext cx="603767" cy="24828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1990542" y="3349548"/>
            <a:ext cx="1328230" cy="1221639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510298" y="6297524"/>
            <a:ext cx="5225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http://chico386.pixnet.net/album/photo/171572850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94" y="3561483"/>
            <a:ext cx="1163839" cy="1163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>
              <a:xfrm>
                <a:off x="372952" y="1933024"/>
                <a:ext cx="8353220" cy="52322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Find </a:t>
                </a:r>
                <a:r>
                  <a:rPr lang="en-US" altLang="zh-TW" sz="2800" b="1" i="1" u="sng" dirty="0"/>
                  <a:t>network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b="1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b="1" i="1" u="sng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altLang="zh-TW" sz="2800" b="1" i="1" u="sng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TW" sz="2800" dirty="0"/>
                  <a:t> that minimize total loss L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52" y="1933024"/>
                <a:ext cx="8353220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637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  <p:bldP spid="21" grpId="0" animBg="1"/>
      <p:bldP spid="4" grpId="0" animBg="1"/>
      <p:bldP spid="23" grpId="0" animBg="1"/>
      <p:bldP spid="24" grpId="0" animBg="1"/>
      <p:bldP spid="31" grpId="0" animBg="1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Gradient Descent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61"/>
              <p:cNvSpPr txBox="1"/>
              <p:nvPr/>
            </p:nvSpPr>
            <p:spPr>
              <a:xfrm>
                <a:off x="34229" y="3165979"/>
                <a:ext cx="14004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Total </a:t>
                </a:r>
              </a:p>
              <a:p>
                <a:pPr algn="ctr"/>
                <a:r>
                  <a:rPr lang="en-US" altLang="zh-TW" sz="2400" dirty="0"/>
                  <a:t>Loss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2" name="文字方塊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9" y="3165979"/>
                <a:ext cx="1400487" cy="830997"/>
              </a:xfrm>
              <a:prstGeom prst="rect">
                <a:avLst/>
              </a:prstGeom>
              <a:blipFill rotWithShape="0">
                <a:blip r:embed="rId4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143866" y="458002"/>
                <a:ext cx="392667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Network parameters </a:t>
                </a:r>
                <a14:m>
                  <m:oMath xmlns:m="http://schemas.openxmlformats.org/officeDocument/2006/math">
                    <m:r>
                      <a:rPr lang="zh-TW" altLang="en-US" sz="28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e>
                    </m:d>
                  </m:oMath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866" y="458002"/>
                <a:ext cx="3926673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3261" t="-57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單箭頭接點 27"/>
          <p:cNvCxnSpPr/>
          <p:nvPr/>
        </p:nvCxnSpPr>
        <p:spPr>
          <a:xfrm>
            <a:off x="526852" y="6115278"/>
            <a:ext cx="82811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12"/>
          <p:cNvGraphicFramePr>
            <a:graphicFrameLocks noChangeAspect="1"/>
          </p:cNvGraphicFramePr>
          <p:nvPr>
            <p:extLst/>
          </p:nvPr>
        </p:nvGraphicFramePr>
        <p:xfrm>
          <a:off x="8290382" y="6148136"/>
          <a:ext cx="32702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75" name="方程式" r:id="rId6" imgW="152280" imgH="139680" progId="Equation.3">
                  <p:embed/>
                </p:oleObj>
              </mc:Choice>
              <mc:Fallback>
                <p:oleObj name="方程式" r:id="rId6" imgW="152280" imgH="139680" progId="Equation.3">
                  <p:embed/>
                  <p:pic>
                    <p:nvPicPr>
                      <p:cNvPr id="2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0382" y="6148136"/>
                        <a:ext cx="327025" cy="2984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單箭頭接點 29"/>
          <p:cNvCxnSpPr/>
          <p:nvPr/>
        </p:nvCxnSpPr>
        <p:spPr>
          <a:xfrm flipV="1">
            <a:off x="1339907" y="2561642"/>
            <a:ext cx="0" cy="38771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2383653" y="2561642"/>
            <a:ext cx="4578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zh-TW" sz="2400" dirty="0"/>
              <a:t>Pick an initial value for w</a:t>
            </a:r>
            <a:endParaRPr lang="zh-TW" altLang="en-US" sz="2400" dirty="0"/>
          </a:p>
        </p:txBody>
      </p:sp>
      <p:sp>
        <p:nvSpPr>
          <p:cNvPr id="55" name="手繪多邊形 54"/>
          <p:cNvSpPr/>
          <p:nvPr/>
        </p:nvSpPr>
        <p:spPr>
          <a:xfrm>
            <a:off x="994530" y="2472587"/>
            <a:ext cx="6681626" cy="4208267"/>
          </a:xfrm>
          <a:custGeom>
            <a:avLst/>
            <a:gdLst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783016 w 7754816"/>
              <a:gd name="connsiteY3" fmla="*/ 3130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823199 w 7754816"/>
              <a:gd name="connsiteY2" fmla="*/ 269819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4816" h="4208267">
                <a:moveTo>
                  <a:pt x="0" y="0"/>
                </a:moveTo>
                <a:cubicBezTo>
                  <a:pt x="218342" y="948104"/>
                  <a:pt x="677358" y="1776011"/>
                  <a:pt x="1314558" y="2225710"/>
                </a:cubicBezTo>
                <a:cubicBezTo>
                  <a:pt x="1951758" y="2675409"/>
                  <a:pt x="3073523" y="2701682"/>
                  <a:pt x="3823199" y="2698193"/>
                </a:cubicBezTo>
                <a:cubicBezTo>
                  <a:pt x="4572875" y="2694704"/>
                  <a:pt x="5321243" y="3501607"/>
                  <a:pt x="5732254" y="3511062"/>
                </a:cubicBezTo>
                <a:cubicBezTo>
                  <a:pt x="6143265" y="3520517"/>
                  <a:pt x="6133882" y="2941515"/>
                  <a:pt x="6289268" y="2754923"/>
                </a:cubicBezTo>
                <a:cubicBezTo>
                  <a:pt x="6444654" y="2568331"/>
                  <a:pt x="6452551" y="2185377"/>
                  <a:pt x="6664570" y="2391508"/>
                </a:cubicBezTo>
                <a:cubicBezTo>
                  <a:pt x="6876589" y="2597639"/>
                  <a:pt x="7379677" y="3698631"/>
                  <a:pt x="7561385" y="3991708"/>
                </a:cubicBezTo>
                <a:cubicBezTo>
                  <a:pt x="7743093" y="4284785"/>
                  <a:pt x="7748954" y="4217377"/>
                  <a:pt x="7754816" y="414997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手繪多邊形 59"/>
          <p:cNvSpPr/>
          <p:nvPr/>
        </p:nvSpPr>
        <p:spPr>
          <a:xfrm flipH="1">
            <a:off x="7661489" y="2476268"/>
            <a:ext cx="6681626" cy="4208267"/>
          </a:xfrm>
          <a:custGeom>
            <a:avLst/>
            <a:gdLst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783016 w 7754816"/>
              <a:gd name="connsiteY3" fmla="*/ 3130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823199 w 7754816"/>
              <a:gd name="connsiteY2" fmla="*/ 269819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4816" h="4208267">
                <a:moveTo>
                  <a:pt x="0" y="0"/>
                </a:moveTo>
                <a:cubicBezTo>
                  <a:pt x="218342" y="948104"/>
                  <a:pt x="677358" y="1776011"/>
                  <a:pt x="1314558" y="2225710"/>
                </a:cubicBezTo>
                <a:cubicBezTo>
                  <a:pt x="1951758" y="2675409"/>
                  <a:pt x="3073523" y="2701682"/>
                  <a:pt x="3823199" y="2698193"/>
                </a:cubicBezTo>
                <a:cubicBezTo>
                  <a:pt x="4572875" y="2694704"/>
                  <a:pt x="5321243" y="3501607"/>
                  <a:pt x="5732254" y="3511062"/>
                </a:cubicBezTo>
                <a:cubicBezTo>
                  <a:pt x="6143265" y="3520517"/>
                  <a:pt x="6133882" y="2941515"/>
                  <a:pt x="6289268" y="2754923"/>
                </a:cubicBezTo>
                <a:cubicBezTo>
                  <a:pt x="6444654" y="2568331"/>
                  <a:pt x="6452551" y="2185377"/>
                  <a:pt x="6664570" y="2391508"/>
                </a:cubicBezTo>
                <a:cubicBezTo>
                  <a:pt x="6876589" y="2597639"/>
                  <a:pt x="7379677" y="3698631"/>
                  <a:pt x="7561385" y="3991708"/>
                </a:cubicBezTo>
                <a:cubicBezTo>
                  <a:pt x="7743093" y="4284785"/>
                  <a:pt x="7748954" y="4217377"/>
                  <a:pt x="7754816" y="414997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1894642" y="5956337"/>
            <a:ext cx="191799" cy="1917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1" name="直線接點 70"/>
          <p:cNvCxnSpPr/>
          <p:nvPr/>
        </p:nvCxnSpPr>
        <p:spPr>
          <a:xfrm>
            <a:off x="1971466" y="4571187"/>
            <a:ext cx="0" cy="147187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810059" y="3039841"/>
                <a:ext cx="44063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altLang="zh-TW" sz="24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059" y="3039841"/>
                <a:ext cx="4406380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1936" t="-126667" b="-194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接點 18"/>
          <p:cNvCxnSpPr/>
          <p:nvPr/>
        </p:nvCxnSpPr>
        <p:spPr>
          <a:xfrm>
            <a:off x="1271969" y="3941036"/>
            <a:ext cx="1591247" cy="1508056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橢圓 24"/>
          <p:cNvSpPr/>
          <p:nvPr/>
        </p:nvSpPr>
        <p:spPr>
          <a:xfrm>
            <a:off x="3535534" y="6008114"/>
            <a:ext cx="191799" cy="1917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>
              <a:xfrm>
                <a:off x="2089294" y="6150122"/>
                <a:ext cx="12515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TW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294" y="6150122"/>
                <a:ext cx="1251565" cy="461665"/>
              </a:xfrm>
              <a:prstGeom prst="rect">
                <a:avLst/>
              </a:prstGeom>
              <a:blipFill rotWithShape="0">
                <a:blip r:embed="rId10"/>
                <a:stretch>
                  <a:fillRect t="-125000" r="-56098" b="-1907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字方塊 33"/>
          <p:cNvSpPr txBox="1"/>
          <p:nvPr/>
        </p:nvSpPr>
        <p:spPr>
          <a:xfrm>
            <a:off x="4065080" y="5566010"/>
            <a:ext cx="2377921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altLang="zh-TW" sz="2800" dirty="0"/>
              <a:t>η</a:t>
            </a:r>
            <a:r>
              <a:rPr lang="en-US" altLang="zh-TW" sz="2800" dirty="0"/>
              <a:t> is called “</a:t>
            </a:r>
            <a:r>
              <a:rPr lang="en-US" altLang="zh-TW" sz="2800" b="1" i="1" dirty="0"/>
              <a:t>learning rate</a:t>
            </a:r>
            <a:r>
              <a:rPr lang="en-US" altLang="zh-TW" sz="2800" dirty="0"/>
              <a:t>”</a:t>
            </a:r>
            <a:endParaRPr lang="zh-TW" altLang="en-US" sz="2800" dirty="0"/>
          </a:p>
        </p:txBody>
      </p:sp>
      <p:sp>
        <p:nvSpPr>
          <p:cNvPr id="5" name="左大括弧 4"/>
          <p:cNvSpPr/>
          <p:nvPr/>
        </p:nvSpPr>
        <p:spPr>
          <a:xfrm rot="5400000">
            <a:off x="2646903" y="5028801"/>
            <a:ext cx="312400" cy="1663274"/>
          </a:xfrm>
          <a:prstGeom prst="leftBrace">
            <a:avLst>
              <a:gd name="adj1" fmla="val 108049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3823517" y="3479371"/>
                <a:ext cx="35023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type m:val="li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517" y="3479371"/>
                <a:ext cx="3502325" cy="461665"/>
              </a:xfrm>
              <a:prstGeom prst="rect">
                <a:avLst/>
              </a:prstGeom>
              <a:blipFill rotWithShape="0">
                <a:blip r:embed="rId11"/>
                <a:stretch>
                  <a:fillRect t="-126667" b="-194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2810058" y="3039841"/>
            <a:ext cx="4151829" cy="957135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832147" y="4037747"/>
            <a:ext cx="2053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Repeat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2639961" y="6611787"/>
            <a:ext cx="89557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2383653" y="6597039"/>
            <a:ext cx="2050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>
              <a:xfrm>
                <a:off x="372952" y="1933024"/>
                <a:ext cx="8353220" cy="52322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Find </a:t>
                </a:r>
                <a:r>
                  <a:rPr lang="en-US" altLang="zh-TW" sz="2800" b="1" i="1" u="sng" dirty="0"/>
                  <a:t>network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b="1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b="1" i="1" u="sng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altLang="zh-TW" sz="2800" b="1" i="1" u="sng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TW" sz="2800" dirty="0"/>
                  <a:t> that minimize total loss L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52" y="1933024"/>
                <a:ext cx="8353220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21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/>
      <p:bldP spid="34" grpId="0" animBg="1"/>
      <p:bldP spid="5" grpId="0" animBg="1"/>
      <p:bldP spid="37" grpId="0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812475"/>
            <a:ext cx="7772400" cy="2387600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dirty="0"/>
              <a:t>Lecture I:</a:t>
            </a:r>
            <a:br>
              <a:rPr lang="en-US" altLang="zh-TW" dirty="0"/>
            </a:br>
            <a:r>
              <a:rPr lang="en-US" altLang="zh-TW" dirty="0">
                <a:solidFill>
                  <a:srgbClr val="0000FF"/>
                </a:solidFill>
              </a:rPr>
              <a:t>Introduction of </a:t>
            </a:r>
            <a:br>
              <a:rPr lang="en-US" altLang="zh-TW" dirty="0">
                <a:solidFill>
                  <a:srgbClr val="0000FF"/>
                </a:solidFill>
              </a:rPr>
            </a:br>
            <a:r>
              <a:rPr lang="en-US" altLang="zh-TW" dirty="0">
                <a:solidFill>
                  <a:srgbClr val="0000FF"/>
                </a:solidFill>
              </a:rPr>
              <a:t>Deep Learning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39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Gradient Descent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61"/>
              <p:cNvSpPr txBox="1"/>
              <p:nvPr/>
            </p:nvSpPr>
            <p:spPr>
              <a:xfrm>
                <a:off x="34229" y="3165979"/>
                <a:ext cx="14004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Total </a:t>
                </a:r>
              </a:p>
              <a:p>
                <a:pPr algn="ctr"/>
                <a:r>
                  <a:rPr lang="en-US" altLang="zh-TW" sz="2400" dirty="0"/>
                  <a:t>Loss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2" name="文字方塊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9" y="3165979"/>
                <a:ext cx="1400487" cy="830997"/>
              </a:xfrm>
              <a:prstGeom prst="rect">
                <a:avLst/>
              </a:prstGeom>
              <a:blipFill rotWithShape="0">
                <a:blip r:embed="rId4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5143866" y="458002"/>
                <a:ext cx="392667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Network parameters </a:t>
                </a:r>
                <a14:m>
                  <m:oMath xmlns:m="http://schemas.openxmlformats.org/officeDocument/2006/math">
                    <m:r>
                      <a:rPr lang="zh-TW" altLang="en-US" sz="28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e>
                    </m:d>
                  </m:oMath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866" y="458002"/>
                <a:ext cx="3926673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3261" t="-57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單箭頭接點 27"/>
          <p:cNvCxnSpPr/>
          <p:nvPr/>
        </p:nvCxnSpPr>
        <p:spPr>
          <a:xfrm>
            <a:off x="526852" y="6115278"/>
            <a:ext cx="82811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12"/>
          <p:cNvGraphicFramePr>
            <a:graphicFrameLocks noChangeAspect="1"/>
          </p:cNvGraphicFramePr>
          <p:nvPr>
            <p:extLst/>
          </p:nvPr>
        </p:nvGraphicFramePr>
        <p:xfrm>
          <a:off x="8290382" y="6148136"/>
          <a:ext cx="32702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9" name="方程式" r:id="rId6" imgW="152280" imgH="139680" progId="Equation.3">
                  <p:embed/>
                </p:oleObj>
              </mc:Choice>
              <mc:Fallback>
                <p:oleObj name="方程式" r:id="rId6" imgW="152280" imgH="139680" progId="Equation.3">
                  <p:embed/>
                  <p:pic>
                    <p:nvPicPr>
                      <p:cNvPr id="2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0382" y="6148136"/>
                        <a:ext cx="327025" cy="2984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直線單箭頭接點 29"/>
          <p:cNvCxnSpPr/>
          <p:nvPr/>
        </p:nvCxnSpPr>
        <p:spPr>
          <a:xfrm flipV="1">
            <a:off x="1339907" y="2561642"/>
            <a:ext cx="0" cy="38771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2383653" y="2561642"/>
            <a:ext cx="4578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zh-TW" sz="2400" dirty="0"/>
              <a:t>Pick an initial value for w</a:t>
            </a:r>
            <a:endParaRPr lang="zh-TW" altLang="en-US" sz="2400" dirty="0"/>
          </a:p>
        </p:txBody>
      </p:sp>
      <p:sp>
        <p:nvSpPr>
          <p:cNvPr id="55" name="手繪多邊形 54"/>
          <p:cNvSpPr/>
          <p:nvPr/>
        </p:nvSpPr>
        <p:spPr>
          <a:xfrm>
            <a:off x="994530" y="2472587"/>
            <a:ext cx="6681626" cy="4208267"/>
          </a:xfrm>
          <a:custGeom>
            <a:avLst/>
            <a:gdLst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783016 w 7754816"/>
              <a:gd name="connsiteY3" fmla="*/ 3130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823199 w 7754816"/>
              <a:gd name="connsiteY2" fmla="*/ 269819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4816" h="4208267">
                <a:moveTo>
                  <a:pt x="0" y="0"/>
                </a:moveTo>
                <a:cubicBezTo>
                  <a:pt x="218342" y="948104"/>
                  <a:pt x="677358" y="1776011"/>
                  <a:pt x="1314558" y="2225710"/>
                </a:cubicBezTo>
                <a:cubicBezTo>
                  <a:pt x="1951758" y="2675409"/>
                  <a:pt x="3073523" y="2701682"/>
                  <a:pt x="3823199" y="2698193"/>
                </a:cubicBezTo>
                <a:cubicBezTo>
                  <a:pt x="4572875" y="2694704"/>
                  <a:pt x="5321243" y="3501607"/>
                  <a:pt x="5732254" y="3511062"/>
                </a:cubicBezTo>
                <a:cubicBezTo>
                  <a:pt x="6143265" y="3520517"/>
                  <a:pt x="6133882" y="2941515"/>
                  <a:pt x="6289268" y="2754923"/>
                </a:cubicBezTo>
                <a:cubicBezTo>
                  <a:pt x="6444654" y="2568331"/>
                  <a:pt x="6452551" y="2185377"/>
                  <a:pt x="6664570" y="2391508"/>
                </a:cubicBezTo>
                <a:cubicBezTo>
                  <a:pt x="6876589" y="2597639"/>
                  <a:pt x="7379677" y="3698631"/>
                  <a:pt x="7561385" y="3991708"/>
                </a:cubicBezTo>
                <a:cubicBezTo>
                  <a:pt x="7743093" y="4284785"/>
                  <a:pt x="7748954" y="4217377"/>
                  <a:pt x="7754816" y="414997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手繪多邊形 59"/>
          <p:cNvSpPr/>
          <p:nvPr/>
        </p:nvSpPr>
        <p:spPr>
          <a:xfrm flipH="1">
            <a:off x="7661489" y="2476268"/>
            <a:ext cx="6681626" cy="4208267"/>
          </a:xfrm>
          <a:custGeom>
            <a:avLst/>
            <a:gdLst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783016 w 7754816"/>
              <a:gd name="connsiteY3" fmla="*/ 3130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823199 w 7754816"/>
              <a:gd name="connsiteY2" fmla="*/ 269819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4816" h="4208267">
                <a:moveTo>
                  <a:pt x="0" y="0"/>
                </a:moveTo>
                <a:cubicBezTo>
                  <a:pt x="218342" y="948104"/>
                  <a:pt x="677358" y="1776011"/>
                  <a:pt x="1314558" y="2225710"/>
                </a:cubicBezTo>
                <a:cubicBezTo>
                  <a:pt x="1951758" y="2675409"/>
                  <a:pt x="3073523" y="2701682"/>
                  <a:pt x="3823199" y="2698193"/>
                </a:cubicBezTo>
                <a:cubicBezTo>
                  <a:pt x="4572875" y="2694704"/>
                  <a:pt x="5321243" y="3501607"/>
                  <a:pt x="5732254" y="3511062"/>
                </a:cubicBezTo>
                <a:cubicBezTo>
                  <a:pt x="6143265" y="3520517"/>
                  <a:pt x="6133882" y="2941515"/>
                  <a:pt x="6289268" y="2754923"/>
                </a:cubicBezTo>
                <a:cubicBezTo>
                  <a:pt x="6444654" y="2568331"/>
                  <a:pt x="6452551" y="2185377"/>
                  <a:pt x="6664570" y="2391508"/>
                </a:cubicBezTo>
                <a:cubicBezTo>
                  <a:pt x="6876589" y="2597639"/>
                  <a:pt x="7379677" y="3698631"/>
                  <a:pt x="7561385" y="3991708"/>
                </a:cubicBezTo>
                <a:cubicBezTo>
                  <a:pt x="7743093" y="4284785"/>
                  <a:pt x="7748954" y="4217377"/>
                  <a:pt x="7754816" y="414997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橢圓 69"/>
          <p:cNvSpPr/>
          <p:nvPr/>
        </p:nvSpPr>
        <p:spPr>
          <a:xfrm>
            <a:off x="1894642" y="5956337"/>
            <a:ext cx="191799" cy="1917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1" name="直線接點 70"/>
          <p:cNvCxnSpPr/>
          <p:nvPr/>
        </p:nvCxnSpPr>
        <p:spPr>
          <a:xfrm>
            <a:off x="1971466" y="4571187"/>
            <a:ext cx="0" cy="147187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810059" y="3039841"/>
                <a:ext cx="44063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altLang="zh-TW" sz="24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059" y="3039841"/>
                <a:ext cx="4406380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1936" t="-126667" b="-194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接點 18"/>
          <p:cNvCxnSpPr/>
          <p:nvPr/>
        </p:nvCxnSpPr>
        <p:spPr>
          <a:xfrm>
            <a:off x="1271969" y="3941036"/>
            <a:ext cx="1591247" cy="1508056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橢圓 24"/>
          <p:cNvSpPr/>
          <p:nvPr/>
        </p:nvSpPr>
        <p:spPr>
          <a:xfrm>
            <a:off x="3535534" y="6008114"/>
            <a:ext cx="191799" cy="1917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左大括弧 4"/>
          <p:cNvSpPr/>
          <p:nvPr/>
        </p:nvSpPr>
        <p:spPr>
          <a:xfrm rot="5400000">
            <a:off x="2646903" y="5028801"/>
            <a:ext cx="312400" cy="1663274"/>
          </a:xfrm>
          <a:prstGeom prst="leftBrace">
            <a:avLst>
              <a:gd name="adj1" fmla="val 108049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6" name="直線接點 35"/>
          <p:cNvCxnSpPr/>
          <p:nvPr/>
        </p:nvCxnSpPr>
        <p:spPr>
          <a:xfrm>
            <a:off x="3634740" y="5108028"/>
            <a:ext cx="0" cy="97666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3823517" y="3479371"/>
                <a:ext cx="35023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type m:val="li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517" y="3479371"/>
                <a:ext cx="3502325" cy="461665"/>
              </a:xfrm>
              <a:prstGeom prst="rect">
                <a:avLst/>
              </a:prstGeom>
              <a:blipFill rotWithShape="0">
                <a:blip r:embed="rId10"/>
                <a:stretch>
                  <a:fillRect t="-126667" b="-194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2810058" y="3039841"/>
            <a:ext cx="4151829" cy="957135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832147" y="4037747"/>
            <a:ext cx="2053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Repeat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cxnSp>
        <p:nvCxnSpPr>
          <p:cNvPr id="24" name="直線接點 23"/>
          <p:cNvCxnSpPr/>
          <p:nvPr/>
        </p:nvCxnSpPr>
        <p:spPr>
          <a:xfrm>
            <a:off x="2940040" y="5104347"/>
            <a:ext cx="1298213" cy="202778"/>
          </a:xfrm>
          <a:prstGeom prst="line">
            <a:avLst/>
          </a:prstGeom>
          <a:ln w="571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橢圓 30"/>
          <p:cNvSpPr/>
          <p:nvPr/>
        </p:nvSpPr>
        <p:spPr>
          <a:xfrm>
            <a:off x="4349821" y="5988795"/>
            <a:ext cx="191799" cy="1917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直線接點 31"/>
          <p:cNvCxnSpPr/>
          <p:nvPr/>
        </p:nvCxnSpPr>
        <p:spPr>
          <a:xfrm>
            <a:off x="4449136" y="5165437"/>
            <a:ext cx="0" cy="97666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057842" y="4034066"/>
                <a:ext cx="5275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schemeClr val="tx1"/>
                    </a:solidFill>
                  </a:rPr>
                  <a:t>Until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is approximately small</a:t>
                </a:r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842" y="4034066"/>
                <a:ext cx="5275932" cy="461665"/>
              </a:xfrm>
              <a:prstGeom prst="rect">
                <a:avLst/>
              </a:prstGeom>
              <a:blipFill rotWithShape="0">
                <a:blip r:embed="rId11"/>
                <a:stretch>
                  <a:fillRect t="-126667" b="-194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左大括弧 38"/>
          <p:cNvSpPr/>
          <p:nvPr/>
        </p:nvSpPr>
        <p:spPr>
          <a:xfrm rot="5400000">
            <a:off x="3882438" y="5463153"/>
            <a:ext cx="312400" cy="820996"/>
          </a:xfrm>
          <a:prstGeom prst="leftBrace">
            <a:avLst>
              <a:gd name="adj1" fmla="val 108049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/>
          <p:cNvSpPr txBox="1"/>
          <p:nvPr/>
        </p:nvSpPr>
        <p:spPr>
          <a:xfrm>
            <a:off x="6039448" y="4391381"/>
            <a:ext cx="312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(when update is little)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372952" y="1933024"/>
                <a:ext cx="8353220" cy="52322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Find </a:t>
                </a:r>
                <a:r>
                  <a:rPr lang="en-US" altLang="zh-TW" sz="2800" b="1" i="1" u="sng" dirty="0"/>
                  <a:t>network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b="1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b="1" i="1" u="sng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altLang="zh-TW" sz="2800" b="1" i="1" u="sng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TW" sz="2800" dirty="0"/>
                  <a:t> that minimize total loss L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52" y="1933024"/>
                <a:ext cx="8353220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725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8" grpId="0"/>
      <p:bldP spid="39" grpId="0" animBg="1"/>
      <p:bldP spid="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85270" y="1294295"/>
            <a:ext cx="7092867" cy="5365372"/>
            <a:chOff x="706835" y="2011916"/>
            <a:chExt cx="6113826" cy="462477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835" y="2011916"/>
              <a:ext cx="6113826" cy="45853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字方塊 5"/>
                <p:cNvSpPr txBox="1"/>
                <p:nvPr/>
              </p:nvSpPr>
              <p:spPr>
                <a:xfrm>
                  <a:off x="3675390" y="6267363"/>
                  <a:ext cx="42184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" name="文字方塊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5390" y="6267363"/>
                  <a:ext cx="421847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5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字方塊 6"/>
                <p:cNvSpPr txBox="1"/>
                <p:nvPr/>
              </p:nvSpPr>
              <p:spPr>
                <a:xfrm>
                  <a:off x="843326" y="4119935"/>
                  <a:ext cx="42896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" name="文字方塊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326" y="4119935"/>
                  <a:ext cx="42896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0000" r="-5714" b="-1311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Gradient Descent</a:t>
            </a:r>
            <a:endParaRPr lang="zh-TW" altLang="en-US" dirty="0"/>
          </a:p>
        </p:txBody>
      </p:sp>
      <p:sp>
        <p:nvSpPr>
          <p:cNvPr id="9" name="橢圓 8"/>
          <p:cNvSpPr/>
          <p:nvPr/>
        </p:nvSpPr>
        <p:spPr>
          <a:xfrm>
            <a:off x="2537335" y="5219095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6567860" y="3337361"/>
            <a:ext cx="2066897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Color: Value of Total Loss L</a:t>
            </a:r>
            <a:endParaRPr lang="zh-TW" altLang="en-US" sz="2400" dirty="0"/>
          </a:p>
        </p:txBody>
      </p:sp>
      <p:sp>
        <p:nvSpPr>
          <p:cNvPr id="3" name="橢圓 2"/>
          <p:cNvSpPr/>
          <p:nvPr/>
        </p:nvSpPr>
        <p:spPr>
          <a:xfrm>
            <a:off x="4943048" y="3075501"/>
            <a:ext cx="696036" cy="3840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481634" y="2398215"/>
            <a:ext cx="696036" cy="3840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5291066" y="3459521"/>
            <a:ext cx="0" cy="267457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2829652" y="2754680"/>
            <a:ext cx="0" cy="329052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2645393" y="5337922"/>
            <a:ext cx="4005508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Randomly pick a starting point</a:t>
            </a:r>
            <a:endParaRPr lang="zh-TW" altLang="en-US" sz="2400" dirty="0"/>
          </a:p>
        </p:txBody>
      </p:sp>
      <p:cxnSp>
        <p:nvCxnSpPr>
          <p:cNvPr id="18" name="直線接點 17"/>
          <p:cNvCxnSpPr/>
          <p:nvPr/>
        </p:nvCxnSpPr>
        <p:spPr>
          <a:xfrm flipH="1">
            <a:off x="1978925" y="3255280"/>
            <a:ext cx="2964123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H="1">
            <a:off x="1978925" y="2585965"/>
            <a:ext cx="50271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9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3" grpId="1" animBg="1"/>
      <p:bldP spid="12" grpId="0" animBg="1"/>
      <p:bldP spid="12" grpId="1" animBg="1"/>
      <p:bldP spid="4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85270" y="1294295"/>
            <a:ext cx="7092867" cy="5365372"/>
            <a:chOff x="706835" y="2011916"/>
            <a:chExt cx="6113826" cy="4624779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835" y="2011916"/>
              <a:ext cx="6113826" cy="45853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字方塊 5"/>
                <p:cNvSpPr txBox="1"/>
                <p:nvPr/>
              </p:nvSpPr>
              <p:spPr>
                <a:xfrm>
                  <a:off x="3675390" y="6267363"/>
                  <a:ext cx="42184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6" name="文字方塊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5390" y="6267363"/>
                  <a:ext cx="421847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5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字方塊 6"/>
                <p:cNvSpPr txBox="1"/>
                <p:nvPr/>
              </p:nvSpPr>
              <p:spPr>
                <a:xfrm>
                  <a:off x="843326" y="4119935"/>
                  <a:ext cx="42896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" name="文字方塊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326" y="4119935"/>
                  <a:ext cx="42896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0000" r="-5714" b="-1311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Gradient Descent</a:t>
            </a:r>
            <a:endParaRPr lang="zh-TW" altLang="en-US" dirty="0"/>
          </a:p>
        </p:txBody>
      </p:sp>
      <p:sp>
        <p:nvSpPr>
          <p:cNvPr id="9" name="橢圓 8"/>
          <p:cNvSpPr/>
          <p:nvPr/>
        </p:nvSpPr>
        <p:spPr>
          <a:xfrm>
            <a:off x="2537335" y="5219095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單箭頭接點 23"/>
          <p:cNvCxnSpPr/>
          <p:nvPr/>
        </p:nvCxnSpPr>
        <p:spPr>
          <a:xfrm flipV="1">
            <a:off x="2680414" y="4307907"/>
            <a:ext cx="284326" cy="918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橢圓 28"/>
          <p:cNvSpPr/>
          <p:nvPr/>
        </p:nvSpPr>
        <p:spPr>
          <a:xfrm>
            <a:off x="2914584" y="4103292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8" name="直線單箭頭接點 37"/>
          <p:cNvCxnSpPr/>
          <p:nvPr/>
        </p:nvCxnSpPr>
        <p:spPr>
          <a:xfrm flipV="1">
            <a:off x="3081180" y="3792461"/>
            <a:ext cx="389681" cy="3233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橢圓 38"/>
          <p:cNvSpPr/>
          <p:nvPr/>
        </p:nvSpPr>
        <p:spPr>
          <a:xfrm>
            <a:off x="3409544" y="3659317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單箭頭接點 42"/>
          <p:cNvCxnSpPr/>
          <p:nvPr/>
        </p:nvCxnSpPr>
        <p:spPr>
          <a:xfrm flipV="1">
            <a:off x="3625661" y="3678481"/>
            <a:ext cx="526048" cy="614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018596" y="683815"/>
            <a:ext cx="3876724" cy="9453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err="1"/>
              <a:t>Hopfully</a:t>
            </a:r>
            <a:r>
              <a:rPr lang="en-US" altLang="zh-TW" sz="2800" dirty="0"/>
              <a:t>, we would reach a minima …..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2680414" y="5327660"/>
                <a:ext cx="3909462" cy="461665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414" y="5327660"/>
                <a:ext cx="3909462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/>
              <p:cNvSpPr txBox="1"/>
              <p:nvPr/>
            </p:nvSpPr>
            <p:spPr>
              <a:xfrm>
                <a:off x="3241627" y="4687717"/>
                <a:ext cx="3715331" cy="461665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zh-TW" altLang="en-US" sz="2400" b="0" i="1" smtClean="0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type m:val="li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type m:val="li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7" name="文字方塊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627" y="4687717"/>
                <a:ext cx="3715331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單箭頭接點 9"/>
          <p:cNvCxnSpPr>
            <a:stCxn id="47" idx="1"/>
          </p:cNvCxnSpPr>
          <p:nvPr/>
        </p:nvCxnSpPr>
        <p:spPr>
          <a:xfrm flipH="1" flipV="1">
            <a:off x="2822577" y="4687717"/>
            <a:ext cx="419050" cy="23083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6567860" y="3337361"/>
            <a:ext cx="2066897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Color: Value of Total Loss L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1491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9" grpId="0" animBg="1"/>
      <p:bldP spid="13" grpId="0" animBg="1"/>
      <p:bldP spid="4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直線接點 42"/>
          <p:cNvCxnSpPr/>
          <p:nvPr/>
        </p:nvCxnSpPr>
        <p:spPr>
          <a:xfrm>
            <a:off x="6477914" y="5115255"/>
            <a:ext cx="0" cy="72709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橢圓 23"/>
          <p:cNvSpPr/>
          <p:nvPr/>
        </p:nvSpPr>
        <p:spPr>
          <a:xfrm>
            <a:off x="6146877" y="4798732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2" name="直線接點 41"/>
          <p:cNvCxnSpPr/>
          <p:nvPr/>
        </p:nvCxnSpPr>
        <p:spPr>
          <a:xfrm>
            <a:off x="4542662" y="4091437"/>
            <a:ext cx="0" cy="176261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>
            <a:off x="2807794" y="4079735"/>
            <a:ext cx="0" cy="1762613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1302268" y="2993515"/>
            <a:ext cx="0" cy="288006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>
            <a:off x="1410327" y="5842348"/>
            <a:ext cx="676977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Local Minima</a:t>
            </a:r>
            <a:endParaRPr lang="zh-TW" altLang="en-US" dirty="0"/>
          </a:p>
        </p:txBody>
      </p:sp>
      <p:sp>
        <p:nvSpPr>
          <p:cNvPr id="6" name="手繪多邊形 5"/>
          <p:cNvSpPr/>
          <p:nvPr/>
        </p:nvSpPr>
        <p:spPr>
          <a:xfrm>
            <a:off x="600809" y="1938564"/>
            <a:ext cx="7914542" cy="4208267"/>
          </a:xfrm>
          <a:custGeom>
            <a:avLst/>
            <a:gdLst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4783016 w 7754816"/>
              <a:gd name="connsiteY3" fmla="*/ 3130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5820508 w 7754816"/>
              <a:gd name="connsiteY4" fmla="*/ 26025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499339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019908 w 7754816"/>
              <a:gd name="connsiteY1" fmla="*/ 2356339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941312 w 7754816"/>
              <a:gd name="connsiteY2" fmla="*/ 2760785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767202 w 7754816"/>
              <a:gd name="connsiteY2" fmla="*/ 271724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  <a:gd name="connsiteX0" fmla="*/ 0 w 7754816"/>
              <a:gd name="connsiteY0" fmla="*/ 0 h 4208267"/>
              <a:gd name="connsiteX1" fmla="*/ 1314558 w 7754816"/>
              <a:gd name="connsiteY1" fmla="*/ 2225710 h 4208267"/>
              <a:gd name="connsiteX2" fmla="*/ 3823199 w 7754816"/>
              <a:gd name="connsiteY2" fmla="*/ 2698193 h 4208267"/>
              <a:gd name="connsiteX3" fmla="*/ 5732254 w 7754816"/>
              <a:gd name="connsiteY3" fmla="*/ 3511062 h 4208267"/>
              <a:gd name="connsiteX4" fmla="*/ 6289268 w 7754816"/>
              <a:gd name="connsiteY4" fmla="*/ 2754923 h 4208267"/>
              <a:gd name="connsiteX5" fmla="*/ 6664570 w 7754816"/>
              <a:gd name="connsiteY5" fmla="*/ 2391508 h 4208267"/>
              <a:gd name="connsiteX6" fmla="*/ 7561385 w 7754816"/>
              <a:gd name="connsiteY6" fmla="*/ 3991708 h 4208267"/>
              <a:gd name="connsiteX7" fmla="*/ 7754816 w 7754816"/>
              <a:gd name="connsiteY7" fmla="*/ 4149970 h 420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4816" h="4208267">
                <a:moveTo>
                  <a:pt x="0" y="0"/>
                </a:moveTo>
                <a:cubicBezTo>
                  <a:pt x="218342" y="948104"/>
                  <a:pt x="677358" y="1776011"/>
                  <a:pt x="1314558" y="2225710"/>
                </a:cubicBezTo>
                <a:cubicBezTo>
                  <a:pt x="1951758" y="2675409"/>
                  <a:pt x="3073523" y="2701682"/>
                  <a:pt x="3823199" y="2698193"/>
                </a:cubicBezTo>
                <a:cubicBezTo>
                  <a:pt x="4572875" y="2694704"/>
                  <a:pt x="5321243" y="3501607"/>
                  <a:pt x="5732254" y="3511062"/>
                </a:cubicBezTo>
                <a:cubicBezTo>
                  <a:pt x="6143265" y="3520517"/>
                  <a:pt x="6133882" y="2941515"/>
                  <a:pt x="6289268" y="2754923"/>
                </a:cubicBezTo>
                <a:cubicBezTo>
                  <a:pt x="6444654" y="2568331"/>
                  <a:pt x="6452551" y="2185377"/>
                  <a:pt x="6664570" y="2391508"/>
                </a:cubicBezTo>
                <a:cubicBezTo>
                  <a:pt x="6876589" y="2597639"/>
                  <a:pt x="7379677" y="3698631"/>
                  <a:pt x="7561385" y="3991708"/>
                </a:cubicBezTo>
                <a:cubicBezTo>
                  <a:pt x="7743093" y="4284785"/>
                  <a:pt x="7748954" y="4217377"/>
                  <a:pt x="7754816" y="414997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226140" y="4001539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單箭頭接點 4"/>
          <p:cNvCxnSpPr/>
          <p:nvPr/>
        </p:nvCxnSpPr>
        <p:spPr>
          <a:xfrm>
            <a:off x="411176" y="5984060"/>
            <a:ext cx="842802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V="1">
            <a:off x="829408" y="1830418"/>
            <a:ext cx="0" cy="43628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780543" y="1740578"/>
            <a:ext cx="96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Total</a:t>
            </a:r>
          </a:p>
          <a:p>
            <a:pPr algn="ctr"/>
            <a:r>
              <a:rPr lang="en-US" altLang="zh-TW" sz="2400" dirty="0"/>
              <a:t>Loss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2198531" y="6156681"/>
            <a:ext cx="519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The value of a network parameter w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213390" y="1974272"/>
            <a:ext cx="2549506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Very slow at the </a:t>
            </a:r>
            <a:r>
              <a:rPr lang="en-US" altLang="zh-TW" sz="2800" b="1" dirty="0"/>
              <a:t>plateau</a:t>
            </a:r>
            <a:endParaRPr lang="zh-TW" altLang="en-US" sz="28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5719185" y="3637122"/>
            <a:ext cx="335024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Stuck at local minima</a:t>
            </a:r>
            <a:endParaRPr lang="zh-TW" altLang="en-US" sz="2800" dirty="0"/>
          </a:p>
        </p:txBody>
      </p:sp>
      <p:sp>
        <p:nvSpPr>
          <p:cNvPr id="21" name="橢圓 20"/>
          <p:cNvSpPr/>
          <p:nvPr/>
        </p:nvSpPr>
        <p:spPr>
          <a:xfrm>
            <a:off x="1009471" y="2676992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6595510" y="5039317"/>
                <a:ext cx="1288691" cy="822469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∕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510" y="5039317"/>
                <a:ext cx="1288691" cy="82246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橢圓 29"/>
          <p:cNvSpPr/>
          <p:nvPr/>
        </p:nvSpPr>
        <p:spPr>
          <a:xfrm>
            <a:off x="2491271" y="3876342"/>
            <a:ext cx="633046" cy="633046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4320922" y="2848042"/>
            <a:ext cx="335024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Stuck at saddle point</a:t>
            </a:r>
            <a:endParaRPr lang="zh-TW" altLang="en-US" sz="2800" dirty="0"/>
          </a:p>
        </p:txBody>
      </p:sp>
      <p:cxnSp>
        <p:nvCxnSpPr>
          <p:cNvPr id="34" name="直線單箭頭接點 33"/>
          <p:cNvCxnSpPr>
            <a:stCxn id="24" idx="7"/>
          </p:cNvCxnSpPr>
          <p:nvPr/>
        </p:nvCxnSpPr>
        <p:spPr>
          <a:xfrm flipV="1">
            <a:off x="6687216" y="4160343"/>
            <a:ext cx="342234" cy="73109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/>
          <p:nvPr/>
        </p:nvCxnSpPr>
        <p:spPr>
          <a:xfrm flipV="1">
            <a:off x="4703879" y="3310038"/>
            <a:ext cx="344940" cy="76969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>
            <a:stCxn id="30" idx="7"/>
            <a:endCxn id="11" idx="2"/>
          </p:cNvCxnSpPr>
          <p:nvPr/>
        </p:nvCxnSpPr>
        <p:spPr>
          <a:xfrm flipV="1">
            <a:off x="3031610" y="2928379"/>
            <a:ext cx="456533" cy="104067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4646291" y="5031581"/>
                <a:ext cx="1292685" cy="822469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∕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291" y="5031581"/>
                <a:ext cx="1292685" cy="82246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2873505" y="5039192"/>
                <a:ext cx="1303192" cy="822469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∕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zh-TW" altLang="en-US" sz="2400" baseline="-250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505" y="5039192"/>
                <a:ext cx="1303192" cy="82246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橢圓 34"/>
          <p:cNvSpPr/>
          <p:nvPr/>
        </p:nvSpPr>
        <p:spPr>
          <a:xfrm>
            <a:off x="1194210" y="5876001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2706138" y="5870302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4434604" y="5845854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6375849" y="5854050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15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1" grpId="0" animBg="1"/>
      <p:bldP spid="22" grpId="0" animBg="1"/>
      <p:bldP spid="28" grpId="0" animBg="1"/>
      <p:bldP spid="30" grpId="0" animBg="1"/>
      <p:bldP spid="33" grpId="0" animBg="1"/>
      <p:bldP spid="26" grpId="0" animBg="1"/>
      <p:bldP spid="29" grpId="0" animBg="1"/>
      <p:bldP spid="38" grpId="0" animBg="1"/>
      <p:bldP spid="39" grpId="0" animBg="1"/>
      <p:bldP spid="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92" y="2251401"/>
            <a:ext cx="5514975" cy="45053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Local Minima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Gradient descent never guarantee global minima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14404" y="4073176"/>
                <a:ext cx="2798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04" y="4073176"/>
                <a:ext cx="279885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066836" y="6062807"/>
                <a:ext cx="4932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36" y="6062807"/>
                <a:ext cx="493212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4451535" y="6176963"/>
                <a:ext cx="50148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535" y="6176963"/>
                <a:ext cx="501484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5347966" y="2541585"/>
            <a:ext cx="3562350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Different initial point</a:t>
            </a:r>
            <a:endParaRPr lang="zh-TW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335884" y="5108700"/>
            <a:ext cx="356235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Reach different minima, so different results</a:t>
            </a:r>
            <a:endParaRPr lang="zh-TW" altLang="en-US" sz="2800" dirty="0"/>
          </a:p>
        </p:txBody>
      </p:sp>
      <p:sp>
        <p:nvSpPr>
          <p:cNvPr id="11" name="向下箭號 10"/>
          <p:cNvSpPr/>
          <p:nvPr/>
        </p:nvSpPr>
        <p:spPr>
          <a:xfrm>
            <a:off x="6808510" y="3296177"/>
            <a:ext cx="641261" cy="169755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2365886" y="3390296"/>
            <a:ext cx="171366" cy="1713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 flipH="1">
            <a:off x="4070548" y="4332706"/>
            <a:ext cx="123496" cy="3108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>
            <a:off x="2457119" y="4001294"/>
            <a:ext cx="40066" cy="2873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2478009" y="4293789"/>
            <a:ext cx="37251" cy="2543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2515260" y="4548150"/>
            <a:ext cx="68788" cy="2717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橢圓 23"/>
          <p:cNvSpPr/>
          <p:nvPr/>
        </p:nvSpPr>
        <p:spPr>
          <a:xfrm>
            <a:off x="4108671" y="4202936"/>
            <a:ext cx="171366" cy="1713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/>
          <p:cNvCxnSpPr/>
          <p:nvPr/>
        </p:nvCxnSpPr>
        <p:spPr>
          <a:xfrm>
            <a:off x="2436981" y="3514068"/>
            <a:ext cx="0" cy="4872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H="1">
            <a:off x="3967720" y="4657575"/>
            <a:ext cx="102828" cy="174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 flipH="1">
            <a:off x="3881445" y="4815940"/>
            <a:ext cx="102828" cy="174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6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Gradient Descent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807331" y="1798458"/>
            <a:ext cx="709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This is the “learning” of machines in deep learning ……</a:t>
            </a:r>
            <a:endParaRPr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175091" y="2740981"/>
            <a:ext cx="5340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Even alpha go using this approach.</a:t>
            </a:r>
            <a:endParaRPr lang="zh-TW" altLang="en-US" sz="28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569576" y="6114432"/>
            <a:ext cx="6101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I hope you are not too disappointed :p</a:t>
            </a:r>
            <a:endParaRPr lang="zh-TW" altLang="en-US" sz="2800" dirty="0"/>
          </a:p>
        </p:txBody>
      </p:sp>
      <p:sp>
        <p:nvSpPr>
          <p:cNvPr id="7" name="向右箭號 6"/>
          <p:cNvSpPr/>
          <p:nvPr/>
        </p:nvSpPr>
        <p:spPr>
          <a:xfrm>
            <a:off x="2348026" y="2823397"/>
            <a:ext cx="768626" cy="35838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6562" name="Picture 2" descr="http://fsv.money01.com.tw/cmstatic/notes/capture/311299/201511041551317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31" y="3872131"/>
            <a:ext cx="3418598" cy="206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內容版面配置區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078" y="3887117"/>
            <a:ext cx="3625903" cy="204756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9388" y="3346626"/>
            <a:ext cx="373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People image ……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620145" y="3361612"/>
            <a:ext cx="373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Actually …..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4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http://cdn.geekwire.com/wp-content/uploads/2015/11/google-Tensor-Fl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07" y="2557578"/>
            <a:ext cx="1618734" cy="131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Backpropagation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 dirty="0"/>
                  <a:t>Backpropagation: an efficient way to compute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r>
                  <a:rPr lang="en-US" altLang="zh-TW" sz="2400" dirty="0"/>
                  <a:t> in neural network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05" t="-141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 descr="http://deeplearning.net/software/theano/_static/theano_logo_allblue_200x4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34" y="2977282"/>
            <a:ext cx="2086342" cy="47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devblogs.nvidia.com/parallelforall/wp-content/uploads/sites/3/2015/03/torch_lstm_thumb-179x1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369" y="2721469"/>
            <a:ext cx="1637367" cy="105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developer.nvidia.com/sites/default/files/akamai/cuda/images/deeplearning/caff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65" y="3917475"/>
            <a:ext cx="1560169" cy="10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https://developer.nvidia.com/sites/default/files/akamai/cuda/images/deeplearning/cnt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353" y="3802604"/>
            <a:ext cx="1670545" cy="112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6220989" y="4843555"/>
            <a:ext cx="1642031" cy="1121374"/>
            <a:chOff x="7043205" y="3645629"/>
            <a:chExt cx="1642031" cy="1121374"/>
          </a:xfrm>
        </p:grpSpPr>
        <p:sp>
          <p:nvSpPr>
            <p:cNvPr id="25" name="矩形 24"/>
            <p:cNvSpPr/>
            <p:nvPr/>
          </p:nvSpPr>
          <p:spPr>
            <a:xfrm>
              <a:off x="7154858" y="3645629"/>
              <a:ext cx="14574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3200" b="1" dirty="0" err="1">
                  <a:solidFill>
                    <a:srgbClr val="333333"/>
                  </a:solidFill>
                  <a:latin typeface="Helvetica Neue"/>
                </a:rPr>
                <a:t>libdnn</a:t>
              </a:r>
              <a:endParaRPr lang="en-US" altLang="zh-TW" sz="3200" b="1" i="0" dirty="0">
                <a:solidFill>
                  <a:srgbClr val="333333"/>
                </a:solidFill>
                <a:effectLst/>
                <a:latin typeface="Helvetica Neue"/>
              </a:endParaRPr>
            </a:p>
          </p:txBody>
        </p:sp>
        <p:sp>
          <p:nvSpPr>
            <p:cNvPr id="26" name="文字方塊 13"/>
            <p:cNvSpPr txBox="1"/>
            <p:nvPr/>
          </p:nvSpPr>
          <p:spPr>
            <a:xfrm>
              <a:off x="7043205" y="4120672"/>
              <a:ext cx="1642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dirty="0"/>
                <a:t>台大周伯威</a:t>
              </a:r>
              <a:endParaRPr lang="en-US" altLang="zh-TW" dirty="0"/>
            </a:p>
            <a:p>
              <a:pPr algn="ctr"/>
              <a:r>
                <a:rPr lang="zh-TW" altLang="en-US" dirty="0"/>
                <a:t>同學開發</a:t>
              </a:r>
            </a:p>
          </p:txBody>
        </p:sp>
      </p:grpSp>
      <p:pic>
        <p:nvPicPr>
          <p:cNvPr id="22" name="圖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2034" y="4158498"/>
            <a:ext cx="1974264" cy="571068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5203" y="5067855"/>
            <a:ext cx="1540523" cy="579342"/>
          </a:xfrm>
          <a:prstGeom prst="rect">
            <a:avLst/>
          </a:prstGeom>
        </p:spPr>
      </p:pic>
      <p:pic>
        <p:nvPicPr>
          <p:cNvPr id="24" name="Picture 2" descr="スクリーンショット 2016-05-24 午後4.01.5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4" y="5064204"/>
            <a:ext cx="2737407" cy="61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041508" y="6078144"/>
            <a:ext cx="7320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Ref: </a:t>
            </a:r>
            <a:r>
              <a:rPr lang="zh-TW" altLang="en-US" sz="2400" dirty="0"/>
              <a:t>https://www.youtube.com/watch?v=ibJpTrp5mcE</a:t>
            </a:r>
          </a:p>
        </p:txBody>
      </p:sp>
    </p:spTree>
    <p:extLst>
      <p:ext uri="{BB962C8B-B14F-4D97-AF65-F5344CB8AC3E}">
        <p14:creationId xmlns:p14="http://schemas.microsoft.com/office/powerpoint/2010/main" val="16274179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57668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Three Steps for Deep Learning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552863" y="3666144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Deep Learning is so simple ……</a:t>
            </a:r>
            <a:endParaRPr lang="zh-TW" altLang="en-US" sz="2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147141" y="4380130"/>
            <a:ext cx="562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Now If you want to find a function</a:t>
            </a:r>
            <a:endParaRPr lang="zh-TW" altLang="en-US" sz="28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147142" y="4928027"/>
            <a:ext cx="7368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If you have lots of function input/output (?) as training data</a:t>
            </a:r>
            <a:endParaRPr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4572000" y="5882134"/>
            <a:ext cx="3943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You can use deep learning</a:t>
            </a:r>
            <a:endParaRPr lang="zh-TW" altLang="en-US" sz="2800" dirty="0"/>
          </a:p>
        </p:txBody>
      </p:sp>
      <p:sp>
        <p:nvSpPr>
          <p:cNvPr id="8" name="箭號: 向右 7"/>
          <p:cNvSpPr/>
          <p:nvPr/>
        </p:nvSpPr>
        <p:spPr>
          <a:xfrm>
            <a:off x="3422787" y="5961183"/>
            <a:ext cx="1073426" cy="4144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338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For example, you can do …….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Image</a:t>
            </a:r>
            <a:r>
              <a:rPr lang="zh-TW" altLang="en-US" dirty="0"/>
              <a:t> </a:t>
            </a:r>
            <a:r>
              <a:rPr lang="en-US" altLang="zh-TW" dirty="0"/>
              <a:t>Recognition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115045" y="3281485"/>
            <a:ext cx="1719619" cy="1244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Network</a:t>
            </a:r>
            <a:endParaRPr lang="zh-TW" altLang="en-US" sz="2800" dirty="0"/>
          </a:p>
        </p:txBody>
      </p:sp>
      <p:sp>
        <p:nvSpPr>
          <p:cNvPr id="5" name="向右箭號 4"/>
          <p:cNvSpPr/>
          <p:nvPr/>
        </p:nvSpPr>
        <p:spPr>
          <a:xfrm>
            <a:off x="3921407" y="3622965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414" y="3156163"/>
            <a:ext cx="274307" cy="1494693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1615728" y="3622966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920" y="3193966"/>
            <a:ext cx="292260" cy="151093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450806" y="2848898"/>
            <a:ext cx="1470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</a:rPr>
              <a:t>“monkey”</a:t>
            </a:r>
            <a:endParaRPr lang="zh-TW" altLang="en-US" sz="24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550" y="2595440"/>
            <a:ext cx="931280" cy="105143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550" y="3852215"/>
            <a:ext cx="899978" cy="1075096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7468744" y="4197487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7480830" y="5492762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“dog”</a:t>
            </a:r>
            <a:endParaRPr lang="zh-TW" altLang="en-US" sz="2400" dirty="0"/>
          </a:p>
        </p:txBody>
      </p:sp>
      <p:pic>
        <p:nvPicPr>
          <p:cNvPr id="15" name="Picture 12" descr="https://encrypted-tbn1.gstatic.com/images?q=tbn:ANd9GcRcwlRKAlSIaCI4W5PRYVbuBQQXifF-56bFqAjh9DMe-_3Lh8_YK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14" y="5132654"/>
            <a:ext cx="1351186" cy="10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051" y="5132654"/>
            <a:ext cx="915693" cy="1181883"/>
          </a:xfrm>
          <a:prstGeom prst="rect">
            <a:avLst/>
          </a:prstGeom>
        </p:spPr>
      </p:pic>
      <p:sp>
        <p:nvSpPr>
          <p:cNvPr id="17" name="弧形向右箭號 16"/>
          <p:cNvSpPr/>
          <p:nvPr/>
        </p:nvSpPr>
        <p:spPr>
          <a:xfrm flipV="1">
            <a:off x="628650" y="3797718"/>
            <a:ext cx="630014" cy="191730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795571" y="2484450"/>
            <a:ext cx="139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“monkey”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5223436" y="3307293"/>
            <a:ext cx="139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5073802" y="4658585"/>
            <a:ext cx="122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“dog”</a:t>
            </a:r>
            <a:endParaRPr lang="zh-TW" altLang="en-US" sz="2400" dirty="0"/>
          </a:p>
        </p:txBody>
      </p:sp>
      <p:cxnSp>
        <p:nvCxnSpPr>
          <p:cNvPr id="22" name="直線單箭頭接點 21"/>
          <p:cNvCxnSpPr/>
          <p:nvPr/>
        </p:nvCxnSpPr>
        <p:spPr>
          <a:xfrm flipV="1">
            <a:off x="4552300" y="2946115"/>
            <a:ext cx="457200" cy="46166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>
            <a:endCxn id="19" idx="1"/>
          </p:cNvCxnSpPr>
          <p:nvPr/>
        </p:nvCxnSpPr>
        <p:spPr>
          <a:xfrm flipV="1">
            <a:off x="4539268" y="3538126"/>
            <a:ext cx="684168" cy="21578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>
            <a:off x="4552300" y="4525597"/>
            <a:ext cx="497231" cy="26909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6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7" grpId="0" animBg="1"/>
      <p:bldP spid="18" grpId="0"/>
      <p:bldP spid="19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ceu.org.tw/images/CEU_knowledge21065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48" y="1764962"/>
            <a:ext cx="1784273" cy="178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For example, you can do …….</a:t>
            </a:r>
          </a:p>
        </p:txBody>
      </p:sp>
      <p:sp>
        <p:nvSpPr>
          <p:cNvPr id="4" name="矩形 3"/>
          <p:cNvSpPr/>
          <p:nvPr/>
        </p:nvSpPr>
        <p:spPr>
          <a:xfrm>
            <a:off x="654706" y="1998978"/>
            <a:ext cx="13661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Spam </a:t>
            </a:r>
          </a:p>
          <a:p>
            <a:r>
              <a:rPr lang="en-US" altLang="zh-TW" sz="2800" b="1" i="1" u="sng" dirty="0"/>
              <a:t>filtering</a:t>
            </a:r>
            <a:endParaRPr lang="zh-TW" altLang="en-US" sz="2800" b="1" i="1" u="sng" dirty="0"/>
          </a:p>
        </p:txBody>
      </p:sp>
      <p:grpSp>
        <p:nvGrpSpPr>
          <p:cNvPr id="5" name="群組 4"/>
          <p:cNvGrpSpPr/>
          <p:nvPr/>
        </p:nvGrpSpPr>
        <p:grpSpPr>
          <a:xfrm>
            <a:off x="125392" y="3388171"/>
            <a:ext cx="7816752" cy="3530146"/>
            <a:chOff x="628650" y="2236221"/>
            <a:chExt cx="7816752" cy="3530146"/>
          </a:xfrm>
        </p:grpSpPr>
        <p:pic>
          <p:nvPicPr>
            <p:cNvPr id="6" name="Picture 2" descr="http://cdn.toptenreviews.com/rev/site/cms/category_headers/139-h_main-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2236221"/>
              <a:ext cx="7816752" cy="3530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2197318" y="5112936"/>
              <a:ext cx="46094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/>
                <a:t>(</a:t>
              </a:r>
              <a:r>
                <a:rPr lang="zh-TW" altLang="en-US" dirty="0"/>
                <a:t>http://spam-filter-review.toptenreviews.com/</a:t>
              </a:r>
              <a:r>
                <a:rPr lang="en-US" altLang="zh-TW" dirty="0"/>
                <a:t>)</a:t>
              </a:r>
              <a:endParaRPr lang="zh-TW" altLang="en-US" dirty="0"/>
            </a:p>
          </p:txBody>
        </p:sp>
      </p:grpSp>
      <p:sp>
        <p:nvSpPr>
          <p:cNvPr id="12" name="矩形 11"/>
          <p:cNvSpPr/>
          <p:nvPr/>
        </p:nvSpPr>
        <p:spPr>
          <a:xfrm>
            <a:off x="5349921" y="1947798"/>
            <a:ext cx="1719619" cy="1244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Network</a:t>
            </a:r>
            <a:endParaRPr lang="zh-TW" altLang="en-US" sz="2800" dirty="0"/>
          </a:p>
        </p:txBody>
      </p:sp>
      <p:sp>
        <p:nvSpPr>
          <p:cNvPr id="15" name="向右箭號 14"/>
          <p:cNvSpPr/>
          <p:nvPr/>
        </p:nvSpPr>
        <p:spPr>
          <a:xfrm>
            <a:off x="7157823" y="2319567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7354231" y="2818469"/>
            <a:ext cx="144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(</a:t>
            </a:r>
            <a:r>
              <a:rPr lang="en-US" altLang="zh-TW" sz="2800" dirty="0">
                <a:solidFill>
                  <a:srgbClr val="FF0000"/>
                </a:solidFill>
              </a:rPr>
              <a:t>Yes</a:t>
            </a:r>
            <a:r>
              <a:rPr lang="en-US" altLang="zh-TW" sz="2800" dirty="0"/>
              <a:t>/</a:t>
            </a:r>
            <a:r>
              <a:rPr lang="en-US" altLang="zh-TW" sz="2800" dirty="0">
                <a:solidFill>
                  <a:srgbClr val="0000FF"/>
                </a:solidFill>
              </a:rPr>
              <a:t>No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358" y="1825625"/>
            <a:ext cx="274307" cy="1494693"/>
          </a:xfrm>
          <a:prstGeom prst="rect">
            <a:avLst/>
          </a:prstGeom>
        </p:spPr>
      </p:pic>
      <p:sp>
        <p:nvSpPr>
          <p:cNvPr id="28" name="向右箭號 27"/>
          <p:cNvSpPr/>
          <p:nvPr/>
        </p:nvSpPr>
        <p:spPr>
          <a:xfrm>
            <a:off x="4850604" y="2289279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7417451" y="2329661"/>
            <a:ext cx="124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1</a:t>
            </a:r>
            <a:r>
              <a:rPr lang="en-US" altLang="zh-TW" sz="2800" dirty="0"/>
              <a:t>/</a:t>
            </a:r>
            <a:r>
              <a:rPr lang="en-US" altLang="zh-TW" sz="2800" dirty="0">
                <a:solidFill>
                  <a:srgbClr val="0000FF"/>
                </a:solidFill>
              </a:rPr>
              <a:t>0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320170" y="3549235"/>
            <a:ext cx="130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1 (Yes)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776216" y="5153244"/>
            <a:ext cx="130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0 (No)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069983" y="3191849"/>
            <a:ext cx="241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“free” in e-mail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2118814" y="1490831"/>
            <a:ext cx="2320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“Talk” in e-mail</a:t>
            </a:r>
            <a:endParaRPr lang="zh-TW" altLang="en-US" sz="2400" dirty="0"/>
          </a:p>
        </p:txBody>
      </p:sp>
      <p:cxnSp>
        <p:nvCxnSpPr>
          <p:cNvPr id="11" name="直線單箭頭接點 10"/>
          <p:cNvCxnSpPr/>
          <p:nvPr/>
        </p:nvCxnSpPr>
        <p:spPr>
          <a:xfrm flipV="1">
            <a:off x="4242667" y="3156275"/>
            <a:ext cx="419249" cy="2318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4273591" y="1734641"/>
            <a:ext cx="388325" cy="264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38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8" grpId="0"/>
      <p:bldP spid="18" grpId="0"/>
      <p:bldP spid="9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532460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矩形 6"/>
          <p:cNvSpPr/>
          <p:nvPr/>
        </p:nvSpPr>
        <p:spPr>
          <a:xfrm>
            <a:off x="789109" y="2152555"/>
            <a:ext cx="7565781" cy="8587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9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For example, you can do …….</a:t>
            </a:r>
            <a:endParaRPr lang="zh-TW" altLang="en-US" dirty="0"/>
          </a:p>
        </p:txBody>
      </p:sp>
      <p:pic>
        <p:nvPicPr>
          <p:cNvPr id="34818" name="Picture 2" descr="http://top-breaking-news.com/wp-content/uploads/2016/03/Twitter-new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07" y="2424793"/>
            <a:ext cx="5002893" cy="375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88094" y="6127233"/>
            <a:ext cx="312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http://top-breaking-news.com/</a:t>
            </a:r>
          </a:p>
        </p:txBody>
      </p:sp>
      <p:sp>
        <p:nvSpPr>
          <p:cNvPr id="6" name="矩形 5"/>
          <p:cNvSpPr/>
          <p:nvPr/>
        </p:nvSpPr>
        <p:spPr>
          <a:xfrm>
            <a:off x="4728190" y="2105191"/>
            <a:ext cx="1719619" cy="124405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Network</a:t>
            </a:r>
            <a:endParaRPr lang="zh-TW" altLang="en-US" sz="2800" dirty="0"/>
          </a:p>
        </p:txBody>
      </p:sp>
      <p:sp>
        <p:nvSpPr>
          <p:cNvPr id="7" name="向右箭號 6"/>
          <p:cNvSpPr/>
          <p:nvPr/>
        </p:nvSpPr>
        <p:spPr>
          <a:xfrm>
            <a:off x="6534552" y="2446671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59" y="1979869"/>
            <a:ext cx="274307" cy="1494693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>
            <a:off x="4228873" y="2446672"/>
            <a:ext cx="423081" cy="56108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065" y="2017672"/>
            <a:ext cx="292260" cy="1510931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7686947" y="1450528"/>
            <a:ext cx="139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政治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686947" y="3482291"/>
            <a:ext cx="122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體育</a:t>
            </a:r>
          </a:p>
        </p:txBody>
      </p:sp>
      <p:cxnSp>
        <p:nvCxnSpPr>
          <p:cNvPr id="15" name="直線單箭頭接點 14"/>
          <p:cNvCxnSpPr/>
          <p:nvPr/>
        </p:nvCxnSpPr>
        <p:spPr>
          <a:xfrm flipV="1">
            <a:off x="7165445" y="1769821"/>
            <a:ext cx="457200" cy="46166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7152413" y="2361832"/>
            <a:ext cx="684168" cy="21578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7165445" y="3349303"/>
            <a:ext cx="497231" cy="26909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7884079" y="2105191"/>
            <a:ext cx="139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經濟</a:t>
            </a:r>
          </a:p>
        </p:txBody>
      </p:sp>
      <p:sp>
        <p:nvSpPr>
          <p:cNvPr id="5" name="手繪多邊形 4"/>
          <p:cNvSpPr/>
          <p:nvPr/>
        </p:nvSpPr>
        <p:spPr>
          <a:xfrm>
            <a:off x="2831732" y="2468109"/>
            <a:ext cx="971011" cy="550862"/>
          </a:xfrm>
          <a:custGeom>
            <a:avLst/>
            <a:gdLst>
              <a:gd name="connsiteX0" fmla="*/ 245297 w 971011"/>
              <a:gd name="connsiteY0" fmla="*/ 550862 h 550862"/>
              <a:gd name="connsiteX1" fmla="*/ 42097 w 971011"/>
              <a:gd name="connsiteY1" fmla="*/ 42862 h 550862"/>
              <a:gd name="connsiteX2" fmla="*/ 971011 w 971011"/>
              <a:gd name="connsiteY2" fmla="*/ 28348 h 55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011" h="550862">
                <a:moveTo>
                  <a:pt x="245297" y="550862"/>
                </a:moveTo>
                <a:cubicBezTo>
                  <a:pt x="83221" y="340405"/>
                  <a:pt x="-78855" y="129948"/>
                  <a:pt x="42097" y="42862"/>
                </a:cubicBezTo>
                <a:cubicBezTo>
                  <a:pt x="163049" y="-44224"/>
                  <a:pt x="971011" y="28348"/>
                  <a:pt x="971011" y="28348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4816286" y="3852513"/>
            <a:ext cx="363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“president” in document</a:t>
            </a:r>
            <a:endParaRPr lang="zh-TW" altLang="en-US" sz="2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722471" y="1619658"/>
            <a:ext cx="3046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“stock” in document</a:t>
            </a:r>
            <a:endParaRPr lang="zh-TW" altLang="en-US" sz="2400" dirty="0"/>
          </a:p>
        </p:txBody>
      </p:sp>
      <p:cxnSp>
        <p:nvCxnSpPr>
          <p:cNvPr id="21" name="直線單箭頭接點 20"/>
          <p:cNvCxnSpPr/>
          <p:nvPr/>
        </p:nvCxnSpPr>
        <p:spPr>
          <a:xfrm flipH="1" flipV="1">
            <a:off x="3973357" y="3331948"/>
            <a:ext cx="1088158" cy="5875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3640473" y="1893961"/>
            <a:ext cx="388325" cy="264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6" descr="https://i-gkh.ru/images/doc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796" y="4738432"/>
            <a:ext cx="1093850" cy="10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i-gkh.ru/images/doc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60" y="4751429"/>
            <a:ext cx="1093850" cy="10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i-gkh.ru/images/doc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90" y="4769276"/>
            <a:ext cx="1093850" cy="10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/>
          <p:cNvSpPr txBox="1"/>
          <p:nvPr/>
        </p:nvSpPr>
        <p:spPr>
          <a:xfrm>
            <a:off x="4787121" y="583269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體育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6077672" y="58351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政治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7422215" y="586029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財經</a:t>
            </a:r>
          </a:p>
        </p:txBody>
      </p:sp>
    </p:spTree>
    <p:extLst>
      <p:ext uri="{BB962C8B-B14F-4D97-AF65-F5344CB8AC3E}">
        <p14:creationId xmlns:p14="http://schemas.microsoft.com/office/powerpoint/2010/main" val="216664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3" grpId="0"/>
      <p:bldP spid="14" grpId="0"/>
      <p:bldP spid="18" grpId="0"/>
      <p:bldP spid="5" grpId="0" animBg="1"/>
      <p:bldP spid="19" grpId="0"/>
      <p:bldP spid="20" grpId="0"/>
      <p:bldP spid="26" grpId="0"/>
      <p:bldP spid="27" grpId="0"/>
      <p:bldP spid="2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矩形 6"/>
          <p:cNvSpPr/>
          <p:nvPr/>
        </p:nvSpPr>
        <p:spPr>
          <a:xfrm>
            <a:off x="789109" y="3571922"/>
            <a:ext cx="7565781" cy="8587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032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Keras</a:t>
            </a:r>
            <a:endParaRPr lang="zh-TW" altLang="en-US" dirty="0"/>
          </a:p>
        </p:txBody>
      </p:sp>
      <p:pic>
        <p:nvPicPr>
          <p:cNvPr id="5" name="Picture 6" descr="http://cdn.geekwire.com/wp-content/uploads/2015/11/google-Tensor-Fl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48" y="2170473"/>
            <a:ext cx="1618734" cy="131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deeplearning.net/software/theano/_static/theano_logo_allblue_200x4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885" y="2644978"/>
            <a:ext cx="2086343" cy="47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keras.io/img/keras-logo-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882" y="4595696"/>
            <a:ext cx="1072696" cy="107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786134" y="5578778"/>
            <a:ext cx="1114192" cy="378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keras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2573425" y="543460"/>
            <a:ext cx="609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http://speech.ee.ntu.edu.tw/~tlkagk/courses/MLDS_2015_2/Lecture/Theano%20DNN.ecm.mp4/index.html</a:t>
            </a:r>
          </a:p>
        </p:txBody>
      </p:sp>
      <p:sp>
        <p:nvSpPr>
          <p:cNvPr id="13" name="矩形 12"/>
          <p:cNvSpPr/>
          <p:nvPr/>
        </p:nvSpPr>
        <p:spPr>
          <a:xfrm>
            <a:off x="2573425" y="1179294"/>
            <a:ext cx="6120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http://speech.ee.ntu.edu.tw/~tlkagk/courses/MLDS_2015_2/Lecture/RNN%20training%20(v6).ecm.mp4/index.html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048731" y="2355068"/>
            <a:ext cx="2074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Very flexible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6075576" y="2855814"/>
            <a:ext cx="2074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Need some effort to learn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368774" y="4371849"/>
            <a:ext cx="321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Easy to learn and use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794108" y="4809400"/>
            <a:ext cx="3510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(still have some flexibility)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368774" y="5251640"/>
            <a:ext cx="4380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You can modify it if you can write </a:t>
            </a:r>
            <a:r>
              <a:rPr lang="en-US" altLang="zh-TW" sz="2400" dirty="0" err="1"/>
              <a:t>TensorFlow</a:t>
            </a:r>
            <a:r>
              <a:rPr lang="en-US" altLang="zh-TW" sz="2400" dirty="0"/>
              <a:t> or </a:t>
            </a:r>
            <a:r>
              <a:rPr lang="en-US" altLang="zh-TW" sz="2400" dirty="0" err="1"/>
              <a:t>Theano</a:t>
            </a:r>
            <a:endParaRPr lang="zh-TW" altLang="en-US" sz="2400" dirty="0"/>
          </a:p>
        </p:txBody>
      </p:sp>
      <p:sp>
        <p:nvSpPr>
          <p:cNvPr id="20" name="右大括弧 19"/>
          <p:cNvSpPr/>
          <p:nvPr/>
        </p:nvSpPr>
        <p:spPr>
          <a:xfrm rot="5400000">
            <a:off x="3002095" y="1629437"/>
            <a:ext cx="588208" cy="4508057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628650" y="4536159"/>
            <a:ext cx="1978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Interface of </a:t>
            </a:r>
            <a:r>
              <a:rPr lang="en-US" altLang="zh-TW" sz="2400" dirty="0" err="1"/>
              <a:t>TensorFlow</a:t>
            </a:r>
            <a:r>
              <a:rPr lang="en-US" altLang="zh-TW" sz="2400" dirty="0"/>
              <a:t> or </a:t>
            </a:r>
            <a:r>
              <a:rPr lang="en-US" altLang="zh-TW" sz="2400" dirty="0" err="1"/>
              <a:t>Theano</a:t>
            </a:r>
            <a:endParaRPr lang="zh-TW" altLang="en-US" sz="24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2607575" y="2644978"/>
            <a:ext cx="94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or</a:t>
            </a:r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2598825" y="184871"/>
            <a:ext cx="3354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If you want to learn </a:t>
            </a:r>
            <a:r>
              <a:rPr lang="en-US" altLang="zh-TW" dirty="0" err="1"/>
              <a:t>theano</a:t>
            </a:r>
            <a:r>
              <a:rPr lang="en-US" altLang="zh-TW" dirty="0"/>
              <a:t>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457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 animBg="1"/>
      <p:bldP spid="21" grpId="0"/>
      <p:bldP spid="22" grpId="0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Keras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François </a:t>
            </a:r>
            <a:r>
              <a:rPr lang="en-US" altLang="zh-TW" dirty="0" err="1"/>
              <a:t>Chollet</a:t>
            </a:r>
            <a:r>
              <a:rPr lang="en-US" altLang="zh-TW" dirty="0"/>
              <a:t> is the author of </a:t>
            </a:r>
            <a:r>
              <a:rPr lang="en-US" altLang="zh-TW" dirty="0" err="1"/>
              <a:t>Keras</a:t>
            </a:r>
            <a:r>
              <a:rPr lang="en-US" altLang="zh-TW" dirty="0"/>
              <a:t>.  </a:t>
            </a:r>
          </a:p>
          <a:p>
            <a:pPr lvl="1"/>
            <a:r>
              <a:rPr lang="en-US" altLang="zh-TW" dirty="0"/>
              <a:t>He currently works for Google as a deep learning engineer and researcher.</a:t>
            </a:r>
          </a:p>
          <a:p>
            <a:r>
              <a:rPr lang="en-US" altLang="zh-TW" dirty="0" err="1"/>
              <a:t>Keras</a:t>
            </a:r>
            <a:r>
              <a:rPr lang="en-US" altLang="zh-TW" dirty="0"/>
              <a:t> means </a:t>
            </a:r>
            <a:r>
              <a:rPr lang="en-US" altLang="zh-TW" i="1" dirty="0"/>
              <a:t>horn</a:t>
            </a:r>
            <a:r>
              <a:rPr lang="en-US" altLang="zh-TW" dirty="0"/>
              <a:t> in Greek</a:t>
            </a:r>
          </a:p>
          <a:p>
            <a:r>
              <a:rPr lang="en-US" altLang="zh-TW" dirty="0"/>
              <a:t>Documentation: </a:t>
            </a:r>
            <a:r>
              <a:rPr lang="en-US" altLang="zh-TW" dirty="0">
                <a:hlinkClick r:id="rId3"/>
              </a:rPr>
              <a:t>http://keras.io/</a:t>
            </a:r>
            <a:endParaRPr lang="en-US" altLang="zh-TW" dirty="0"/>
          </a:p>
          <a:p>
            <a:r>
              <a:rPr lang="en-US" altLang="zh-TW" dirty="0"/>
              <a:t>Example: https://github.com/fchollet/keras/tree/master/examples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670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 </a:t>
            </a:r>
            <a:r>
              <a:rPr lang="en-US" altLang="zh-TW" dirty="0" err="1"/>
              <a:t>Keras</a:t>
            </a:r>
            <a:r>
              <a:rPr lang="en-US" altLang="zh-TW" dirty="0"/>
              <a:t> </a:t>
            </a:r>
            <a:r>
              <a:rPr lang="zh-TW" altLang="en-US" dirty="0"/>
              <a:t>心得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38" y="1360552"/>
            <a:ext cx="9389275" cy="5281467"/>
          </a:xfrm>
        </p:spPr>
      </p:pic>
      <p:sp>
        <p:nvSpPr>
          <p:cNvPr id="3" name="文字方塊 2"/>
          <p:cNvSpPr txBox="1"/>
          <p:nvPr/>
        </p:nvSpPr>
        <p:spPr>
          <a:xfrm>
            <a:off x="5831741" y="180460"/>
            <a:ext cx="312057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感謝 沈昇勳 同學提供圖檔</a:t>
            </a:r>
          </a:p>
        </p:txBody>
      </p:sp>
    </p:spTree>
    <p:extLst>
      <p:ext uri="{BB962C8B-B14F-4D97-AF65-F5344CB8AC3E}">
        <p14:creationId xmlns:p14="http://schemas.microsoft.com/office/powerpoint/2010/main" val="29615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Example Application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Handwriting Digit Recognition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07147" y="2874759"/>
            <a:ext cx="2034073" cy="15167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Machine</a:t>
            </a:r>
            <a:endParaRPr lang="zh-TW" altLang="en-US" sz="2800" dirty="0"/>
          </a:p>
        </p:txBody>
      </p:sp>
      <p:sp>
        <p:nvSpPr>
          <p:cNvPr id="6" name="向右箭號 5"/>
          <p:cNvSpPr/>
          <p:nvPr/>
        </p:nvSpPr>
        <p:spPr>
          <a:xfrm>
            <a:off x="4477945" y="3220563"/>
            <a:ext cx="714688" cy="847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>
            <a:off x="7333888" y="3230429"/>
            <a:ext cx="714688" cy="847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048577" y="3361814"/>
            <a:ext cx="721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“1”</a:t>
            </a:r>
            <a:endParaRPr lang="zh-TW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1119084" y="5453688"/>
            <a:ext cx="6850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/>
              <a:t>“Hello world” for deep learning</a:t>
            </a:r>
          </a:p>
        </p:txBody>
      </p:sp>
      <p:sp>
        <p:nvSpPr>
          <p:cNvPr id="10" name="矩形 9"/>
          <p:cNvSpPr/>
          <p:nvPr/>
        </p:nvSpPr>
        <p:spPr>
          <a:xfrm>
            <a:off x="1119084" y="4931571"/>
            <a:ext cx="7304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800" dirty="0"/>
              <a:t>MNIST Data: </a:t>
            </a:r>
            <a:r>
              <a:rPr lang="zh-TW" altLang="en-US" sz="2800" dirty="0"/>
              <a:t>http://yann.lecun.com/exdb/mnist/</a:t>
            </a:r>
          </a:p>
        </p:txBody>
      </p:sp>
      <p:sp>
        <p:nvSpPr>
          <p:cNvPr id="11" name="矩形 10"/>
          <p:cNvSpPr/>
          <p:nvPr/>
        </p:nvSpPr>
        <p:spPr>
          <a:xfrm>
            <a:off x="412309" y="6091315"/>
            <a:ext cx="8527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err="1"/>
              <a:t>Keras</a:t>
            </a:r>
            <a:r>
              <a:rPr lang="en-US" altLang="zh-TW" sz="2400" dirty="0"/>
              <a:t> provides data sets loading function: </a:t>
            </a:r>
            <a:r>
              <a:rPr lang="zh-TW" altLang="en-US" sz="2400" dirty="0"/>
              <a:t>http://keras.io/datasets/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520167" y="4324721"/>
            <a:ext cx="169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28 x 28</a:t>
            </a:r>
            <a:endParaRPr lang="zh-TW" altLang="en-US" sz="2400" dirty="0"/>
          </a:p>
        </p:txBody>
      </p:sp>
      <p:pic>
        <p:nvPicPr>
          <p:cNvPr id="13" name="Picture 2" descr="https://www.tensorflow.org/versions/r0.8/images/MNIST-Matri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09" y="2789267"/>
            <a:ext cx="4065636" cy="160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6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559" y="330137"/>
            <a:ext cx="6584974" cy="131228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Keras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2322286" y="375327"/>
            <a:ext cx="1790700" cy="12350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文字方塊 76"/>
          <p:cNvSpPr txBox="1"/>
          <p:nvPr/>
        </p:nvSpPr>
        <p:spPr>
          <a:xfrm>
            <a:off x="1482350" y="6097904"/>
            <a:ext cx="63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y</a:t>
            </a:r>
            <a:r>
              <a:rPr lang="en-US" altLang="zh-TW" sz="2400" baseline="-25000" dirty="0"/>
              <a:t>1</a:t>
            </a:r>
            <a:endParaRPr lang="zh-TW" altLang="en-US" sz="2400" baseline="-25000" dirty="0"/>
          </a:p>
        </p:txBody>
      </p:sp>
      <p:sp>
        <p:nvSpPr>
          <p:cNvPr id="78" name="文字方塊 77"/>
          <p:cNvSpPr txBox="1"/>
          <p:nvPr/>
        </p:nvSpPr>
        <p:spPr>
          <a:xfrm>
            <a:off x="2113419" y="6122957"/>
            <a:ext cx="63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y</a:t>
            </a:r>
            <a:r>
              <a:rPr lang="en-US" altLang="zh-TW" sz="2400" baseline="-25000" dirty="0"/>
              <a:t>2</a:t>
            </a:r>
            <a:endParaRPr lang="zh-TW" altLang="en-US" sz="2400" baseline="-25000" dirty="0"/>
          </a:p>
        </p:txBody>
      </p:sp>
      <p:sp>
        <p:nvSpPr>
          <p:cNvPr id="79" name="文字方塊 78"/>
          <p:cNvSpPr txBox="1"/>
          <p:nvPr/>
        </p:nvSpPr>
        <p:spPr>
          <a:xfrm>
            <a:off x="3180151" y="6131486"/>
            <a:ext cx="63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y</a:t>
            </a:r>
            <a:r>
              <a:rPr lang="en-US" altLang="zh-TW" sz="2400" baseline="-25000" dirty="0"/>
              <a:t>10</a:t>
            </a:r>
            <a:endParaRPr lang="zh-TW" altLang="en-US" sz="2400" baseline="-25000" dirty="0"/>
          </a:p>
        </p:txBody>
      </p:sp>
      <p:cxnSp>
        <p:nvCxnSpPr>
          <p:cNvPr id="10" name="直線單箭頭接點 9"/>
          <p:cNvCxnSpPr/>
          <p:nvPr/>
        </p:nvCxnSpPr>
        <p:spPr>
          <a:xfrm>
            <a:off x="1677755" y="5774589"/>
            <a:ext cx="0" cy="4528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群組 89"/>
          <p:cNvGrpSpPr/>
          <p:nvPr/>
        </p:nvGrpSpPr>
        <p:grpSpPr>
          <a:xfrm flipH="1">
            <a:off x="1340140" y="1961450"/>
            <a:ext cx="2402403" cy="3494469"/>
            <a:chOff x="1404780" y="2208525"/>
            <a:chExt cx="2692215" cy="3916022"/>
          </a:xfrm>
        </p:grpSpPr>
        <p:sp>
          <p:nvSpPr>
            <p:cNvPr id="7" name="矩形 6"/>
            <p:cNvSpPr/>
            <p:nvPr/>
          </p:nvSpPr>
          <p:spPr>
            <a:xfrm rot="5400000">
              <a:off x="2491005" y="1145475"/>
              <a:ext cx="498951" cy="2625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 rot="5400000">
              <a:off x="2992414" y="2276914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 rot="5400000">
              <a:off x="3562743" y="2282732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/>
            <p:cNvGrpSpPr/>
            <p:nvPr/>
          </p:nvGrpSpPr>
          <p:grpSpPr>
            <a:xfrm rot="5400000">
              <a:off x="2369543" y="2426866"/>
              <a:ext cx="746342" cy="2675868"/>
              <a:chOff x="2504565" y="2224872"/>
              <a:chExt cx="746342" cy="2675868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2504565" y="2224872"/>
                <a:ext cx="746342" cy="26758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2601675" y="22358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9"/>
              <p:cNvSpPr/>
              <p:nvPr/>
            </p:nvSpPr>
            <p:spPr>
              <a:xfrm>
                <a:off x="2604017" y="301444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橢圓 20"/>
              <p:cNvSpPr/>
              <p:nvPr/>
            </p:nvSpPr>
            <p:spPr>
              <a:xfrm>
                <a:off x="2592384" y="4242456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文字方塊 21"/>
              <p:cNvSpPr txBox="1"/>
              <p:nvPr/>
            </p:nvSpPr>
            <p:spPr>
              <a:xfrm rot="5400000">
                <a:off x="2589637" y="3664749"/>
                <a:ext cx="769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……</a:t>
                </a:r>
                <a:endParaRPr lang="zh-TW" altLang="en-US" sz="2800" dirty="0"/>
              </a:p>
            </p:txBody>
          </p:sp>
        </p:grpSp>
        <p:sp>
          <p:nvSpPr>
            <p:cNvPr id="23" name="矩形 22"/>
            <p:cNvSpPr/>
            <p:nvPr/>
          </p:nvSpPr>
          <p:spPr>
            <a:xfrm rot="5400000">
              <a:off x="1594657" y="2286439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 rot="10800000">
              <a:off x="2006376" y="2285389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grpSp>
          <p:nvGrpSpPr>
            <p:cNvPr id="26" name="群組 25"/>
            <p:cNvGrpSpPr/>
            <p:nvPr/>
          </p:nvGrpSpPr>
          <p:grpSpPr>
            <a:xfrm rot="5400000">
              <a:off x="2385890" y="3752452"/>
              <a:ext cx="746342" cy="2675868"/>
              <a:chOff x="3830151" y="2208525"/>
              <a:chExt cx="746342" cy="2675868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3830151" y="2208525"/>
                <a:ext cx="746342" cy="26758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3917237" y="223587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3919579" y="3014444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橢圓 30"/>
              <p:cNvSpPr/>
              <p:nvPr/>
            </p:nvSpPr>
            <p:spPr>
              <a:xfrm>
                <a:off x="3907946" y="4242456"/>
                <a:ext cx="574158" cy="57415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文字方塊 31"/>
              <p:cNvSpPr txBox="1"/>
              <p:nvPr/>
            </p:nvSpPr>
            <p:spPr>
              <a:xfrm rot="5400000">
                <a:off x="3905199" y="3664749"/>
                <a:ext cx="7692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……</a:t>
                </a:r>
                <a:endParaRPr lang="zh-TW" altLang="en-US" sz="2800" dirty="0"/>
              </a:p>
            </p:txBody>
          </p:sp>
        </p:grpSp>
        <p:grpSp>
          <p:nvGrpSpPr>
            <p:cNvPr id="43" name="群組 42"/>
            <p:cNvGrpSpPr/>
            <p:nvPr/>
          </p:nvGrpSpPr>
          <p:grpSpPr>
            <a:xfrm rot="5400000">
              <a:off x="2399196" y="3423271"/>
              <a:ext cx="753037" cy="2013721"/>
              <a:chOff x="3166542" y="2522953"/>
              <a:chExt cx="753037" cy="2013721"/>
            </a:xfrm>
          </p:grpSpPr>
          <p:cxnSp>
            <p:nvCxnSpPr>
              <p:cNvPr id="44" name="直線單箭頭接點 43"/>
              <p:cNvCxnSpPr>
                <a:stCxn id="19" idx="6"/>
                <a:endCxn id="29" idx="2"/>
              </p:cNvCxnSpPr>
              <p:nvPr/>
            </p:nvCxnSpPr>
            <p:spPr>
              <a:xfrm>
                <a:off x="3175833" y="2522953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單箭頭接點 44"/>
              <p:cNvCxnSpPr/>
              <p:nvPr/>
            </p:nvCxnSpPr>
            <p:spPr>
              <a:xfrm>
                <a:off x="3175833" y="3314705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/>
              <p:cNvCxnSpPr/>
              <p:nvPr/>
            </p:nvCxnSpPr>
            <p:spPr>
              <a:xfrm>
                <a:off x="3166542" y="4536674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單箭頭接點 46"/>
              <p:cNvCxnSpPr>
                <a:stCxn id="20" idx="6"/>
                <a:endCxn id="29" idx="2"/>
              </p:cNvCxnSpPr>
              <p:nvPr/>
            </p:nvCxnSpPr>
            <p:spPr>
              <a:xfrm flipV="1">
                <a:off x="3178175" y="2522953"/>
                <a:ext cx="739062" cy="778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單箭頭接點 47"/>
              <p:cNvCxnSpPr>
                <a:stCxn id="19" idx="6"/>
                <a:endCxn id="30" idx="2"/>
              </p:cNvCxnSpPr>
              <p:nvPr/>
            </p:nvCxnSpPr>
            <p:spPr>
              <a:xfrm>
                <a:off x="3175833" y="2522953"/>
                <a:ext cx="743746" cy="778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單箭頭接點 48"/>
              <p:cNvCxnSpPr>
                <a:stCxn id="19" idx="6"/>
                <a:endCxn id="31" idx="2"/>
              </p:cNvCxnSpPr>
              <p:nvPr/>
            </p:nvCxnSpPr>
            <p:spPr>
              <a:xfrm>
                <a:off x="3175833" y="2522953"/>
                <a:ext cx="732113" cy="20065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單箭頭接點 49"/>
              <p:cNvCxnSpPr>
                <a:stCxn id="20" idx="6"/>
                <a:endCxn id="31" idx="2"/>
              </p:cNvCxnSpPr>
              <p:nvPr/>
            </p:nvCxnSpPr>
            <p:spPr>
              <a:xfrm>
                <a:off x="3178175" y="3301523"/>
                <a:ext cx="729771" cy="12280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單箭頭接點 50"/>
              <p:cNvCxnSpPr>
                <a:stCxn id="21" idx="6"/>
                <a:endCxn id="29" idx="2"/>
              </p:cNvCxnSpPr>
              <p:nvPr/>
            </p:nvCxnSpPr>
            <p:spPr>
              <a:xfrm flipV="1">
                <a:off x="3166542" y="2522953"/>
                <a:ext cx="750695" cy="20065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單箭頭接點 51"/>
              <p:cNvCxnSpPr>
                <a:stCxn id="21" idx="6"/>
                <a:endCxn id="30" idx="2"/>
              </p:cNvCxnSpPr>
              <p:nvPr/>
            </p:nvCxnSpPr>
            <p:spPr>
              <a:xfrm flipV="1">
                <a:off x="3166542" y="3301523"/>
                <a:ext cx="753037" cy="12280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直線單箭頭接點 52"/>
            <p:cNvCxnSpPr>
              <a:endCxn id="19" idx="2"/>
            </p:cNvCxnSpPr>
            <p:nvPr/>
          </p:nvCxnSpPr>
          <p:spPr>
            <a:xfrm rot="5400000" flipV="1">
              <a:off x="3337870" y="3044042"/>
              <a:ext cx="859400" cy="299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單箭頭接點 53"/>
            <p:cNvCxnSpPr>
              <a:stCxn id="13" idx="3"/>
              <a:endCxn id="20" idx="2"/>
            </p:cNvCxnSpPr>
            <p:nvPr/>
          </p:nvCxnSpPr>
          <p:spPr>
            <a:xfrm rot="5400000">
              <a:off x="2936370" y="2693258"/>
              <a:ext cx="865449" cy="7301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/>
            <p:cNvCxnSpPr>
              <a:stCxn id="13" idx="3"/>
              <a:endCxn id="21" idx="2"/>
            </p:cNvCxnSpPr>
            <p:nvPr/>
          </p:nvCxnSpPr>
          <p:spPr>
            <a:xfrm rot="5400000">
              <a:off x="2328181" y="2073436"/>
              <a:ext cx="853816" cy="195820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/>
            <p:cNvCxnSpPr>
              <a:endCxn id="19" idx="2"/>
            </p:cNvCxnSpPr>
            <p:nvPr/>
          </p:nvCxnSpPr>
          <p:spPr>
            <a:xfrm rot="5400000" flipV="1">
              <a:off x="3067081" y="2773253"/>
              <a:ext cx="835587" cy="5953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/>
            <p:cNvCxnSpPr>
              <a:stCxn id="12" idx="3"/>
              <a:endCxn id="20" idx="2"/>
            </p:cNvCxnSpPr>
            <p:nvPr/>
          </p:nvCxnSpPr>
          <p:spPr>
            <a:xfrm rot="5400000">
              <a:off x="2648297" y="2975514"/>
              <a:ext cx="871267" cy="1598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/>
            <p:cNvCxnSpPr>
              <a:stCxn id="12" idx="3"/>
              <a:endCxn id="21" idx="2"/>
            </p:cNvCxnSpPr>
            <p:nvPr/>
          </p:nvCxnSpPr>
          <p:spPr>
            <a:xfrm rot="5400000">
              <a:off x="2040107" y="2355691"/>
              <a:ext cx="859634" cy="138787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/>
            <p:cNvCxnSpPr>
              <a:endCxn id="19" idx="2"/>
            </p:cNvCxnSpPr>
            <p:nvPr/>
          </p:nvCxnSpPr>
          <p:spPr>
            <a:xfrm rot="5400000" flipV="1">
              <a:off x="2387237" y="2093409"/>
              <a:ext cx="797428" cy="199323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單箭頭接點 59"/>
            <p:cNvCxnSpPr>
              <a:endCxn id="20" idx="2"/>
            </p:cNvCxnSpPr>
            <p:nvPr/>
          </p:nvCxnSpPr>
          <p:spPr>
            <a:xfrm rot="5400000" flipV="1">
              <a:off x="1983624" y="2470708"/>
              <a:ext cx="826139" cy="12146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單箭頭接點 60"/>
            <p:cNvCxnSpPr>
              <a:endCxn id="21" idx="2"/>
            </p:cNvCxnSpPr>
            <p:nvPr/>
          </p:nvCxnSpPr>
          <p:spPr>
            <a:xfrm rot="5400000">
              <a:off x="1375435" y="3065492"/>
              <a:ext cx="814506" cy="134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群組 61"/>
            <p:cNvGrpSpPr/>
            <p:nvPr/>
          </p:nvGrpSpPr>
          <p:grpSpPr>
            <a:xfrm rot="5400000">
              <a:off x="2406327" y="4741168"/>
              <a:ext cx="753037" cy="2013721"/>
              <a:chOff x="5357094" y="2515814"/>
              <a:chExt cx="753037" cy="2013721"/>
            </a:xfrm>
          </p:grpSpPr>
          <p:cxnSp>
            <p:nvCxnSpPr>
              <p:cNvPr id="63" name="直線單箭頭接點 62"/>
              <p:cNvCxnSpPr/>
              <p:nvPr/>
            </p:nvCxnSpPr>
            <p:spPr>
              <a:xfrm>
                <a:off x="5366385" y="2515814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單箭頭接點 63"/>
              <p:cNvCxnSpPr/>
              <p:nvPr/>
            </p:nvCxnSpPr>
            <p:spPr>
              <a:xfrm>
                <a:off x="5366385" y="3307566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單箭頭接點 64"/>
              <p:cNvCxnSpPr/>
              <p:nvPr/>
            </p:nvCxnSpPr>
            <p:spPr>
              <a:xfrm>
                <a:off x="5357094" y="4529535"/>
                <a:ext cx="74140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單箭頭接點 65"/>
              <p:cNvCxnSpPr/>
              <p:nvPr/>
            </p:nvCxnSpPr>
            <p:spPr>
              <a:xfrm flipV="1">
                <a:off x="5368727" y="2515814"/>
                <a:ext cx="739062" cy="778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單箭頭接點 66"/>
              <p:cNvCxnSpPr/>
              <p:nvPr/>
            </p:nvCxnSpPr>
            <p:spPr>
              <a:xfrm>
                <a:off x="5366385" y="2515814"/>
                <a:ext cx="743746" cy="778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單箭頭接點 67"/>
              <p:cNvCxnSpPr/>
              <p:nvPr/>
            </p:nvCxnSpPr>
            <p:spPr>
              <a:xfrm>
                <a:off x="5366385" y="2515814"/>
                <a:ext cx="732113" cy="20065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單箭頭接點 68"/>
              <p:cNvCxnSpPr/>
              <p:nvPr/>
            </p:nvCxnSpPr>
            <p:spPr>
              <a:xfrm>
                <a:off x="5368727" y="3294384"/>
                <a:ext cx="729771" cy="12280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單箭頭接點 69"/>
              <p:cNvCxnSpPr/>
              <p:nvPr/>
            </p:nvCxnSpPr>
            <p:spPr>
              <a:xfrm flipV="1">
                <a:off x="5357094" y="2515814"/>
                <a:ext cx="750695" cy="20065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單箭頭接點 70"/>
              <p:cNvCxnSpPr/>
              <p:nvPr/>
            </p:nvCxnSpPr>
            <p:spPr>
              <a:xfrm flipV="1">
                <a:off x="5357094" y="3294384"/>
                <a:ext cx="753037" cy="12280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" name="文字方塊 75"/>
          <p:cNvSpPr txBox="1"/>
          <p:nvPr/>
        </p:nvSpPr>
        <p:spPr>
          <a:xfrm rot="10800000">
            <a:off x="2295239" y="633154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92" name="直線單箭頭接點 91"/>
          <p:cNvCxnSpPr/>
          <p:nvPr/>
        </p:nvCxnSpPr>
        <p:spPr>
          <a:xfrm>
            <a:off x="2315471" y="5741622"/>
            <a:ext cx="0" cy="4528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單箭頭接點 92"/>
          <p:cNvCxnSpPr/>
          <p:nvPr/>
        </p:nvCxnSpPr>
        <p:spPr>
          <a:xfrm>
            <a:off x="3441152" y="5774589"/>
            <a:ext cx="0" cy="4528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矩形 87"/>
          <p:cNvSpPr/>
          <p:nvPr/>
        </p:nvSpPr>
        <p:spPr>
          <a:xfrm flipH="1">
            <a:off x="1354039" y="5465914"/>
            <a:ext cx="2367824" cy="43803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Softmax</a:t>
            </a:r>
            <a:endParaRPr lang="zh-TW" altLang="en-US" sz="2400" dirty="0"/>
          </a:p>
        </p:txBody>
      </p:sp>
      <p:sp>
        <p:nvSpPr>
          <p:cNvPr id="96" name="文字方塊 95"/>
          <p:cNvSpPr txBox="1"/>
          <p:nvPr/>
        </p:nvSpPr>
        <p:spPr>
          <a:xfrm>
            <a:off x="656557" y="3146247"/>
            <a:ext cx="72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500</a:t>
            </a:r>
            <a:endParaRPr lang="zh-TW" altLang="en-US" sz="2400" dirty="0"/>
          </a:p>
        </p:txBody>
      </p:sp>
      <p:sp>
        <p:nvSpPr>
          <p:cNvPr id="97" name="文字方塊 96"/>
          <p:cNvSpPr txBox="1"/>
          <p:nvPr/>
        </p:nvSpPr>
        <p:spPr>
          <a:xfrm>
            <a:off x="656558" y="4349131"/>
            <a:ext cx="72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500</a:t>
            </a:r>
            <a:endParaRPr lang="zh-TW" altLang="en-US" sz="2400" dirty="0"/>
          </a:p>
        </p:txBody>
      </p:sp>
      <p:pic>
        <p:nvPicPr>
          <p:cNvPr id="98" name="圖片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959" y="2219223"/>
            <a:ext cx="2647950" cy="285750"/>
          </a:xfrm>
          <a:prstGeom prst="rect">
            <a:avLst/>
          </a:prstGeom>
        </p:spPr>
      </p:pic>
      <p:pic>
        <p:nvPicPr>
          <p:cNvPr id="100" name="圖片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880" y="4300801"/>
            <a:ext cx="4562475" cy="542925"/>
          </a:xfrm>
          <a:prstGeom prst="rect">
            <a:avLst/>
          </a:prstGeom>
        </p:spPr>
      </p:pic>
      <p:pic>
        <p:nvPicPr>
          <p:cNvPr id="102" name="圖片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9880" y="5504333"/>
            <a:ext cx="4391025" cy="542925"/>
          </a:xfrm>
          <a:prstGeom prst="rect">
            <a:avLst/>
          </a:prstGeom>
        </p:spPr>
      </p:pic>
      <p:sp>
        <p:nvSpPr>
          <p:cNvPr id="104" name="矩形 103"/>
          <p:cNvSpPr/>
          <p:nvPr/>
        </p:nvSpPr>
        <p:spPr>
          <a:xfrm>
            <a:off x="1322052" y="1918221"/>
            <a:ext cx="2420492" cy="17101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矩形 104"/>
          <p:cNvSpPr/>
          <p:nvPr/>
        </p:nvSpPr>
        <p:spPr>
          <a:xfrm>
            <a:off x="1319581" y="3628086"/>
            <a:ext cx="2420492" cy="12268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矩形 105"/>
          <p:cNvSpPr/>
          <p:nvPr/>
        </p:nvSpPr>
        <p:spPr>
          <a:xfrm>
            <a:off x="1317110" y="4836807"/>
            <a:ext cx="2420492" cy="12104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7" name="圖片 1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3591" y="2926833"/>
            <a:ext cx="4524375" cy="742950"/>
          </a:xfrm>
          <a:prstGeom prst="rect">
            <a:avLst/>
          </a:prstGeom>
        </p:spPr>
      </p:pic>
      <p:sp>
        <p:nvSpPr>
          <p:cNvPr id="147" name="文字方塊 146"/>
          <p:cNvSpPr txBox="1"/>
          <p:nvPr/>
        </p:nvSpPr>
        <p:spPr>
          <a:xfrm>
            <a:off x="290009" y="1966890"/>
            <a:ext cx="1034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28x28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8130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559" y="330137"/>
            <a:ext cx="6584974" cy="131228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Keras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4724400" y="365126"/>
            <a:ext cx="1805189" cy="12350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753" y="5522151"/>
            <a:ext cx="6655294" cy="1072087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3943685" y="5911402"/>
            <a:ext cx="177728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82" y="1964275"/>
            <a:ext cx="7163436" cy="3284289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 flipV="1">
            <a:off x="4940300" y="4876801"/>
            <a:ext cx="2082800" cy="7746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61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559" y="330137"/>
            <a:ext cx="6584974" cy="131228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Keras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7119872" y="365126"/>
            <a:ext cx="1805189" cy="12350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964" y="2598647"/>
            <a:ext cx="6485386" cy="1044717"/>
          </a:xfrm>
          <a:prstGeom prst="rect">
            <a:avLst/>
          </a:prstGeom>
        </p:spPr>
      </p:pic>
      <p:cxnSp>
        <p:nvCxnSpPr>
          <p:cNvPr id="8" name="直線接點 7"/>
          <p:cNvCxnSpPr/>
          <p:nvPr/>
        </p:nvCxnSpPr>
        <p:spPr>
          <a:xfrm>
            <a:off x="4576896" y="3296991"/>
            <a:ext cx="377076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463639" y="2104223"/>
            <a:ext cx="3480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Step 3.1: Configuration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463639" y="4341708"/>
            <a:ext cx="624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Step 3.2: Find the optimal network parameters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4179522" y="3700679"/>
                <a:ext cx="35023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type m:val="li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zh-TW" alt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522" y="3700679"/>
                <a:ext cx="3502325" cy="461665"/>
              </a:xfrm>
              <a:prstGeom prst="rect">
                <a:avLst/>
              </a:prstGeom>
              <a:blipFill rotWithShape="0">
                <a:blip r:embed="rId5"/>
                <a:stretch>
                  <a:fillRect t="-125000" b="-1907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5747901" y="4047602"/>
            <a:ext cx="71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0.1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947" y="4977605"/>
            <a:ext cx="8771898" cy="441579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41222" y="5748196"/>
            <a:ext cx="1815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Training data</a:t>
            </a:r>
          </a:p>
          <a:p>
            <a:pPr algn="ctr"/>
            <a:r>
              <a:rPr lang="en-US" altLang="zh-TW" sz="2400" dirty="0"/>
              <a:t>(Images)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2910625" y="5852804"/>
            <a:ext cx="1815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Labels</a:t>
            </a:r>
          </a:p>
          <a:p>
            <a:pPr algn="ctr"/>
            <a:r>
              <a:rPr lang="en-US" altLang="zh-TW" sz="2400" dirty="0"/>
              <a:t>(digits)</a:t>
            </a:r>
            <a:endParaRPr lang="zh-TW" altLang="en-US" sz="2400" dirty="0"/>
          </a:p>
        </p:txBody>
      </p:sp>
      <p:cxnSp>
        <p:nvCxnSpPr>
          <p:cNvPr id="18" name="直線單箭頭接點 17"/>
          <p:cNvCxnSpPr/>
          <p:nvPr/>
        </p:nvCxnSpPr>
        <p:spPr>
          <a:xfrm flipV="1">
            <a:off x="1885950" y="5419184"/>
            <a:ext cx="317712" cy="4336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 flipV="1">
            <a:off x="3701872" y="5401353"/>
            <a:ext cx="196793" cy="5419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右大括弧 20"/>
          <p:cNvSpPr/>
          <p:nvPr/>
        </p:nvSpPr>
        <p:spPr>
          <a:xfrm rot="5400000">
            <a:off x="6517917" y="3346511"/>
            <a:ext cx="447495" cy="4442360"/>
          </a:xfrm>
          <a:prstGeom prst="rightBrace">
            <a:avLst>
              <a:gd name="adj1" fmla="val 115034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00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4" grpId="0"/>
      <p:bldP spid="15" grpId="0"/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559" y="330137"/>
            <a:ext cx="6584974" cy="1312280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95" y="3760052"/>
            <a:ext cx="4997644" cy="21835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Keras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7119872" y="365126"/>
            <a:ext cx="1805189" cy="12350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63639" y="1868965"/>
            <a:ext cx="624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Step 3.2: Find the optimal network parameters</a:t>
            </a:r>
            <a:endParaRPr lang="zh-TW" altLang="en-US" sz="24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47" y="2504862"/>
            <a:ext cx="8771898" cy="441579"/>
          </a:xfrm>
          <a:prstGeom prst="rect">
            <a:avLst/>
          </a:prstGeom>
        </p:spPr>
      </p:pic>
      <p:cxnSp>
        <p:nvCxnSpPr>
          <p:cNvPr id="18" name="直線單箭頭接點 17"/>
          <p:cNvCxnSpPr>
            <a:stCxn id="26" idx="0"/>
          </p:cNvCxnSpPr>
          <p:nvPr/>
        </p:nvCxnSpPr>
        <p:spPr>
          <a:xfrm flipH="1" flipV="1">
            <a:off x="2157627" y="2946441"/>
            <a:ext cx="355706" cy="4643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 flipV="1">
            <a:off x="3729417" y="2892479"/>
            <a:ext cx="1512284" cy="514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77273" y="6370458"/>
            <a:ext cx="8783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https://www.tensorflow.org/versions/r0.8/tutorials/mnist/beginners/index.html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70078" y="5751465"/>
            <a:ext cx="4172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Number of training examples</a:t>
            </a:r>
            <a:endParaRPr lang="zh-TW" altLang="en-US" sz="2400" dirty="0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318" y="3726114"/>
            <a:ext cx="2852838" cy="2063213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1634821" y="3410788"/>
            <a:ext cx="17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numpy</a:t>
            </a:r>
            <a:r>
              <a:rPr lang="en-US" altLang="zh-TW" sz="2400" dirty="0"/>
              <a:t> array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77273" y="4431359"/>
            <a:ext cx="133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28 x 28</a:t>
            </a:r>
          </a:p>
          <a:p>
            <a:pPr algn="ctr"/>
            <a:r>
              <a:rPr lang="en-US" altLang="zh-TW" sz="2400" dirty="0"/>
              <a:t>=784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5153324" y="3333232"/>
            <a:ext cx="175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numpy</a:t>
            </a:r>
            <a:r>
              <a:rPr lang="en-US" altLang="zh-TW" sz="2400" dirty="0"/>
              <a:t> array</a:t>
            </a:r>
            <a:endParaRPr lang="zh-TW" altLang="en-US" sz="24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4428511" y="4434301"/>
            <a:ext cx="54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10</a:t>
            </a:r>
            <a:endParaRPr lang="zh-TW" altLang="en-US" sz="24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4790090" y="5789327"/>
            <a:ext cx="4172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Number of training examples</a:t>
            </a:r>
            <a:endParaRPr lang="zh-TW" altLang="en-US" sz="2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3318069" y="4302233"/>
            <a:ext cx="995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7694740" y="4300890"/>
            <a:ext cx="995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9062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8" grpId="0"/>
      <p:bldP spid="30" grpId="0"/>
      <p:bldP spid="34" grpId="0"/>
      <p:bldP spid="35" grpId="0"/>
      <p:bldP spid="4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Machine Learning </a:t>
            </a:r>
            <a:br>
              <a:rPr lang="en-US" altLang="zh-TW" dirty="0"/>
            </a:br>
            <a:r>
              <a:rPr lang="en-US" altLang="zh-TW" dirty="0"/>
              <a:t>≈ Looking for a Function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9799" y="1823150"/>
            <a:ext cx="7886700" cy="4918843"/>
          </a:xfrm>
        </p:spPr>
        <p:txBody>
          <a:bodyPr>
            <a:normAutofit/>
          </a:bodyPr>
          <a:lstStyle/>
          <a:p>
            <a:r>
              <a:rPr lang="en-US" altLang="zh-TW" dirty="0"/>
              <a:t>Speech Recognition</a:t>
            </a:r>
          </a:p>
          <a:p>
            <a:endParaRPr lang="en-US" altLang="zh-TW" dirty="0"/>
          </a:p>
          <a:p>
            <a:r>
              <a:rPr lang="en-US" altLang="zh-TW" dirty="0"/>
              <a:t>Image Recognition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Playing Go</a:t>
            </a:r>
          </a:p>
          <a:p>
            <a:endParaRPr lang="en-US" altLang="zh-TW" dirty="0"/>
          </a:p>
          <a:p>
            <a:r>
              <a:rPr lang="en-US" altLang="zh-TW" dirty="0"/>
              <a:t>Dialogue System</a:t>
            </a:r>
            <a:endParaRPr lang="zh-TW" altLang="en-US" dirty="0"/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/>
          </p:nvPr>
        </p:nvGraphicFramePr>
        <p:xfrm>
          <a:off x="1863058" y="2390524"/>
          <a:ext cx="38227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50" name="方程式" r:id="rId3" imgW="1790640" imgH="215640" progId="Equation.3">
                  <p:embed/>
                </p:oleObj>
              </mc:Choice>
              <mc:Fallback>
                <p:oleObj name="方程式" r:id="rId3" imgW="1790640" imgH="215640" progId="Equation.3">
                  <p:embed/>
                  <p:pic>
                    <p:nvPicPr>
                      <p:cNvPr id="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3058" y="2390524"/>
                        <a:ext cx="38227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2"/>
          <p:cNvGraphicFramePr>
            <a:graphicFrameLocks noChangeAspect="1"/>
          </p:cNvGraphicFramePr>
          <p:nvPr>
            <p:extLst/>
          </p:nvPr>
        </p:nvGraphicFramePr>
        <p:xfrm>
          <a:off x="2615463" y="3462836"/>
          <a:ext cx="38227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51" name="方程式" r:id="rId5" imgW="1790640" imgH="215640" progId="Equation.3">
                  <p:embed/>
                </p:oleObj>
              </mc:Choice>
              <mc:Fallback>
                <p:oleObj name="方程式" r:id="rId5" imgW="1790640" imgH="215640" progId="Equation.3">
                  <p:embed/>
                  <p:pic>
                    <p:nvPicPr>
                      <p:cNvPr id="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5463" y="3462836"/>
                        <a:ext cx="38227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2"/>
          <p:cNvGraphicFramePr>
            <a:graphicFrameLocks noChangeAspect="1"/>
          </p:cNvGraphicFramePr>
          <p:nvPr>
            <p:extLst/>
          </p:nvPr>
        </p:nvGraphicFramePr>
        <p:xfrm>
          <a:off x="2663581" y="4670243"/>
          <a:ext cx="38227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52" name="方程式" r:id="rId6" imgW="1790640" imgH="215640" progId="Equation.3">
                  <p:embed/>
                </p:oleObj>
              </mc:Choice>
              <mc:Fallback>
                <p:oleObj name="方程式" r:id="rId6" imgW="1790640" imgH="215640" progId="Equation.3">
                  <p:embed/>
                  <p:pic>
                    <p:nvPicPr>
                      <p:cNvPr id="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3581" y="4670243"/>
                        <a:ext cx="3822700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2"/>
          <p:cNvGraphicFramePr>
            <a:graphicFrameLocks noChangeAspect="1"/>
          </p:cNvGraphicFramePr>
          <p:nvPr>
            <p:extLst/>
          </p:nvPr>
        </p:nvGraphicFramePr>
        <p:xfrm>
          <a:off x="3303945" y="5774717"/>
          <a:ext cx="35782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53" name="方程式" r:id="rId7" imgW="1676160" imgH="215640" progId="Equation.3">
                  <p:embed/>
                </p:oleObj>
              </mc:Choice>
              <mc:Fallback>
                <p:oleObj name="方程式" r:id="rId7" imgW="1676160" imgH="215640" progId="Equation.3">
                  <p:embed/>
                  <p:pic>
                    <p:nvPicPr>
                      <p:cNvPr id="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3945" y="5774717"/>
                        <a:ext cx="35782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6438163" y="3431413"/>
            <a:ext cx="94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“Cat”</a:t>
            </a:r>
            <a:endParaRPr lang="zh-TW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5685758" y="2359341"/>
            <a:ext cx="229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“How are you”</a:t>
            </a:r>
            <a:endParaRPr lang="zh-TW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486282" y="4612554"/>
            <a:ext cx="123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“5-5”</a:t>
            </a:r>
            <a:endParaRPr lang="zh-TW" altLang="en-US" sz="28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251623" y="5793567"/>
            <a:ext cx="1499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“Hello”</a:t>
            </a:r>
            <a:endParaRPr lang="zh-TW" altLang="en-US" sz="28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44" y="2334055"/>
            <a:ext cx="2921108" cy="51684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743057" y="5727916"/>
            <a:ext cx="2659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“Hi”</a:t>
            </a:r>
            <a:endParaRPr lang="zh-TW" altLang="en-US" sz="2800" dirty="0"/>
          </a:p>
        </p:txBody>
      </p:sp>
      <p:pic>
        <p:nvPicPr>
          <p:cNvPr id="84994" name="Picture 2" descr="http://y2.ifengimg.com/a/2016_11/2c7ef418c72909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079" y="4495707"/>
            <a:ext cx="1144109" cy="8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3664864" y="6208921"/>
            <a:ext cx="2773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(what the user said)</a:t>
            </a:r>
            <a:endParaRPr lang="zh-TW" altLang="en-US" sz="2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6481090" y="6208920"/>
            <a:ext cx="2773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(system response)</a:t>
            </a:r>
            <a:endParaRPr lang="zh-TW" altLang="en-US" sz="2400" dirty="0"/>
          </a:p>
        </p:txBody>
      </p:sp>
      <p:pic>
        <p:nvPicPr>
          <p:cNvPr id="20" name="Picture 12" descr="https://encrypted-tbn1.gstatic.com/images?q=tbn:ANd9GcRcwlRKAlSIaCI4W5PRYVbuBQQXifF-56bFqAjh9DMe-_3Lh8_YK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05" y="3317879"/>
            <a:ext cx="1106043" cy="83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7270442" y="4874164"/>
            <a:ext cx="1786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(next move)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8181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  <p:bldP spid="15" grpId="0"/>
      <p:bldP spid="16" grpId="0"/>
      <p:bldP spid="19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Keras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70079" y="3228603"/>
            <a:ext cx="8673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/>
              <a:t>http://keras.io/getting-started/faq/#how-can-i-save-a-keras-model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70079" y="3902315"/>
            <a:ext cx="5613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How to use the neural network (testing):</a:t>
            </a:r>
            <a:endParaRPr lang="zh-TW" altLang="en-US" sz="24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233" y="4402846"/>
            <a:ext cx="7114972" cy="93115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28650" y="4631581"/>
            <a:ext cx="1378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case 1:</a:t>
            </a:r>
            <a:endParaRPr lang="zh-TW" altLang="en-US" sz="24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233" y="5710689"/>
            <a:ext cx="4907074" cy="505140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628650" y="5683686"/>
            <a:ext cx="1378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case 2:</a:t>
            </a:r>
            <a:endParaRPr lang="zh-TW" altLang="en-US" sz="2400" dirty="0"/>
          </a:p>
        </p:txBody>
      </p:sp>
      <p:grpSp>
        <p:nvGrpSpPr>
          <p:cNvPr id="8" name="群組 7"/>
          <p:cNvGrpSpPr/>
          <p:nvPr/>
        </p:nvGrpSpPr>
        <p:grpSpPr>
          <a:xfrm>
            <a:off x="2640169" y="152909"/>
            <a:ext cx="5875181" cy="2863477"/>
            <a:chOff x="2640169" y="152909"/>
            <a:chExt cx="5875181" cy="286347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0169" y="152909"/>
              <a:ext cx="5875181" cy="2863477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3866" y="385219"/>
              <a:ext cx="5707785" cy="1137471"/>
            </a:xfrm>
            <a:prstGeom prst="rect">
              <a:avLst/>
            </a:prstGeom>
          </p:spPr>
        </p:pic>
      </p:grpSp>
      <p:sp>
        <p:nvSpPr>
          <p:cNvPr id="6" name="文字方塊 5"/>
          <p:cNvSpPr txBox="1"/>
          <p:nvPr/>
        </p:nvSpPr>
        <p:spPr>
          <a:xfrm>
            <a:off x="470079" y="2766938"/>
            <a:ext cx="436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Save and load models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601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2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Keras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Using GPU to speed training</a:t>
            </a:r>
          </a:p>
          <a:p>
            <a:pPr lvl="1"/>
            <a:r>
              <a:rPr lang="en-US" altLang="zh-TW" sz="2800" dirty="0"/>
              <a:t>Way 1</a:t>
            </a:r>
          </a:p>
          <a:p>
            <a:pPr lvl="2"/>
            <a:r>
              <a:rPr lang="en-US" altLang="zh-TW" sz="2800" dirty="0"/>
              <a:t>THEANO_FLAGS=device=gpu0 python YourCode.py</a:t>
            </a:r>
          </a:p>
          <a:p>
            <a:pPr lvl="1"/>
            <a:r>
              <a:rPr lang="en-US" altLang="zh-TW" sz="2800" dirty="0"/>
              <a:t>Way 2 (in your code)</a:t>
            </a:r>
          </a:p>
          <a:p>
            <a:pPr lvl="2"/>
            <a:r>
              <a:rPr lang="en-US" altLang="zh-TW" sz="2800" dirty="0"/>
              <a:t>import </a:t>
            </a:r>
            <a:r>
              <a:rPr lang="en-US" altLang="zh-TW" sz="2800" dirty="0" err="1"/>
              <a:t>os</a:t>
            </a:r>
            <a:endParaRPr lang="en-US" altLang="zh-TW" sz="2800" dirty="0"/>
          </a:p>
          <a:p>
            <a:pPr lvl="2"/>
            <a:r>
              <a:rPr lang="en-US" altLang="zh-TW" sz="2800" dirty="0" err="1"/>
              <a:t>os.environ</a:t>
            </a:r>
            <a:r>
              <a:rPr lang="en-US" altLang="zh-TW" sz="2800" dirty="0"/>
              <a:t>["THEANO_FLAGS"] = "device=gpu0"</a:t>
            </a:r>
            <a:endParaRPr lang="zh-TW" altLang="en-US" sz="2800" dirty="0"/>
          </a:p>
          <a:p>
            <a:pPr lvl="1"/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973161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98376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57668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Three Steps for Deep Learning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552863" y="3666144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Deep Learning is so simple ……</a:t>
            </a:r>
            <a:endParaRPr lang="zh-TW" altLang="en-US" sz="2800" dirty="0"/>
          </a:p>
        </p:txBody>
      </p:sp>
      <p:pic>
        <p:nvPicPr>
          <p:cNvPr id="9" name="Picture 2" descr="http://cdc.tencent.com/wp-content/uploads/2011/03/banner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06" y="4272942"/>
            <a:ext cx="6868678" cy="243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80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矩形 6"/>
          <p:cNvSpPr/>
          <p:nvPr/>
        </p:nvSpPr>
        <p:spPr>
          <a:xfrm>
            <a:off x="789109" y="4950148"/>
            <a:ext cx="7565781" cy="8587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606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3377630" y="5367454"/>
            <a:ext cx="2764667" cy="1328675"/>
            <a:chOff x="6018023" y="4983224"/>
            <a:chExt cx="2764667" cy="1328675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018023" y="4983224"/>
              <a:ext cx="2764667" cy="1328675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6707786" y="5210235"/>
              <a:ext cx="1837691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Neural Network</a:t>
              </a:r>
              <a:endParaRPr lang="zh-TW" altLang="en-US" sz="2400" dirty="0"/>
            </a:p>
          </p:txBody>
        </p:sp>
      </p:grpSp>
      <p:sp>
        <p:nvSpPr>
          <p:cNvPr id="9" name="矩形 8"/>
          <p:cNvSpPr/>
          <p:nvPr/>
        </p:nvSpPr>
        <p:spPr>
          <a:xfrm>
            <a:off x="5997167" y="1628288"/>
            <a:ext cx="2536503" cy="13286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Testing Data?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006487" y="3834180"/>
            <a:ext cx="2527183" cy="1281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Training Data?</a:t>
            </a:r>
            <a:endParaRPr lang="zh-TW" altLang="en-US" sz="2400" dirty="0"/>
          </a:p>
        </p:txBody>
      </p:sp>
      <p:graphicFrame>
        <p:nvGraphicFramePr>
          <p:cNvPr id="1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886212" y="1663279"/>
          <a:ext cx="3138132" cy="3369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矩形 14"/>
          <p:cNvSpPr/>
          <p:nvPr/>
        </p:nvSpPr>
        <p:spPr>
          <a:xfrm>
            <a:off x="708365" y="1485917"/>
            <a:ext cx="3521122" cy="37380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下箭號 17"/>
          <p:cNvSpPr/>
          <p:nvPr/>
        </p:nvSpPr>
        <p:spPr>
          <a:xfrm rot="5400000">
            <a:off x="4833830" y="3676430"/>
            <a:ext cx="545910" cy="159659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下箭號 19"/>
          <p:cNvSpPr/>
          <p:nvPr/>
        </p:nvSpPr>
        <p:spPr>
          <a:xfrm rot="10800000">
            <a:off x="6987803" y="920280"/>
            <a:ext cx="545910" cy="7080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 rot="10800000">
            <a:off x="6997123" y="2992134"/>
            <a:ext cx="545910" cy="79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6711" y="147046"/>
            <a:ext cx="728093" cy="686595"/>
          </a:xfrm>
          <a:prstGeom prst="rect">
            <a:avLst/>
          </a:prstGeom>
        </p:spPr>
      </p:pic>
      <p:sp>
        <p:nvSpPr>
          <p:cNvPr id="24" name="右彎箭號 23"/>
          <p:cNvSpPr/>
          <p:nvPr/>
        </p:nvSpPr>
        <p:spPr>
          <a:xfrm flipV="1">
            <a:off x="2300119" y="5296740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右彎箭號 24"/>
          <p:cNvSpPr/>
          <p:nvPr/>
        </p:nvSpPr>
        <p:spPr>
          <a:xfrm rot="16200000" flipV="1">
            <a:off x="6486741" y="5147415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533713" y="324177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533713" y="1035882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800942" y="388305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NO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9" name="向下箭號 28"/>
          <p:cNvSpPr/>
          <p:nvPr/>
        </p:nvSpPr>
        <p:spPr>
          <a:xfrm rot="5400000">
            <a:off x="4833830" y="1415777"/>
            <a:ext cx="545910" cy="159659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4800942" y="1567416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NO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4171996" y="2479440"/>
            <a:ext cx="1941287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Overfitting!</a:t>
            </a:r>
            <a:endParaRPr lang="zh-TW" altLang="en-US" sz="28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632603" y="307037"/>
            <a:ext cx="43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Recipe of Deep Learning</a:t>
            </a:r>
            <a:endParaRPr lang="zh-TW" altLang="en-US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134185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Graphic spid="14" grpId="0">
        <p:bldAsOne/>
      </p:bldGraphic>
      <p:bldP spid="15" grpId="0" animBg="1"/>
      <p:bldP spid="18" grpId="0" animBg="1"/>
      <p:bldP spid="20" grpId="0" animBg="1"/>
      <p:bldP spid="21" grpId="0" animBg="1"/>
      <p:bldP spid="24" grpId="0" animBg="1"/>
      <p:bldP spid="25" grpId="0" animBg="1"/>
      <p:bldP spid="26" grpId="0"/>
      <p:bldP spid="27" grpId="0"/>
      <p:bldP spid="28" grpId="0"/>
      <p:bldP spid="29" grpId="0" animBg="1"/>
      <p:bldP spid="30" grpId="0"/>
      <p:bldP spid="2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Do not always blame Overfitting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070423" y="6044466"/>
            <a:ext cx="5003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Deep Residual Learning for Image Recognition</a:t>
            </a:r>
          </a:p>
          <a:p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http://arxiv.org/abs/1512.03385</a:t>
            </a:r>
            <a:endParaRPr lang="en-US" altLang="zh-TW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2293103"/>
            <a:ext cx="4304735" cy="292074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781183" y="5196325"/>
            <a:ext cx="227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Testing Data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07980" y="3898766"/>
            <a:ext cx="1915333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2800" dirty="0"/>
              <a:t>Overfitting?</a:t>
            </a:r>
            <a:endParaRPr lang="zh-TW" altLang="en-US" sz="28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" y="2229477"/>
            <a:ext cx="4514850" cy="3048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434543" y="5243031"/>
            <a:ext cx="227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Training Data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79008" y="2030458"/>
            <a:ext cx="219707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2400" dirty="0"/>
              <a:t>Not well trained</a:t>
            </a:r>
            <a:endParaRPr lang="zh-TW" altLang="en-US" sz="2400" dirty="0"/>
          </a:p>
        </p:txBody>
      </p:sp>
      <p:cxnSp>
        <p:nvCxnSpPr>
          <p:cNvPr id="12" name="直線單箭頭接點 11"/>
          <p:cNvCxnSpPr>
            <a:endCxn id="10" idx="2"/>
          </p:cNvCxnSpPr>
          <p:nvPr/>
        </p:nvCxnSpPr>
        <p:spPr>
          <a:xfrm flipV="1">
            <a:off x="2569660" y="2492123"/>
            <a:ext cx="1007886" cy="8542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www.mobanwang.com/icon/UploadFiles_8971/200909/200909032240083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279" y="3781968"/>
            <a:ext cx="784733" cy="78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50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3377630" y="5367454"/>
            <a:ext cx="2764667" cy="1328675"/>
            <a:chOff x="6018023" y="4983224"/>
            <a:chExt cx="2764667" cy="1328675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018023" y="4983224"/>
              <a:ext cx="2764667" cy="1328675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6707786" y="5210235"/>
              <a:ext cx="1837691" cy="83099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Neural Network</a:t>
              </a:r>
              <a:endParaRPr lang="zh-TW" altLang="en-US" sz="2400" dirty="0"/>
            </a:p>
          </p:txBody>
        </p:sp>
      </p:grpSp>
      <p:sp>
        <p:nvSpPr>
          <p:cNvPr id="9" name="矩形 8"/>
          <p:cNvSpPr/>
          <p:nvPr/>
        </p:nvSpPr>
        <p:spPr>
          <a:xfrm>
            <a:off x="5997167" y="1628288"/>
            <a:ext cx="2536503" cy="13286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Testing Data?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006487" y="3834180"/>
            <a:ext cx="2527183" cy="1281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Training Data?</a:t>
            </a:r>
            <a:endParaRPr lang="zh-TW" altLang="en-US" sz="2400" dirty="0"/>
          </a:p>
        </p:txBody>
      </p:sp>
      <p:sp>
        <p:nvSpPr>
          <p:cNvPr id="20" name="向下箭號 19"/>
          <p:cNvSpPr/>
          <p:nvPr/>
        </p:nvSpPr>
        <p:spPr>
          <a:xfrm rot="10800000">
            <a:off x="6987803" y="920280"/>
            <a:ext cx="545910" cy="7080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 rot="10800000">
            <a:off x="6997123" y="2992134"/>
            <a:ext cx="545910" cy="79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11" y="147046"/>
            <a:ext cx="728093" cy="686595"/>
          </a:xfrm>
          <a:prstGeom prst="rect">
            <a:avLst/>
          </a:prstGeom>
        </p:spPr>
      </p:pic>
      <p:sp>
        <p:nvSpPr>
          <p:cNvPr id="24" name="右彎箭號 23"/>
          <p:cNvSpPr/>
          <p:nvPr/>
        </p:nvSpPr>
        <p:spPr>
          <a:xfrm flipV="1">
            <a:off x="2300119" y="5296740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右彎箭號 24"/>
          <p:cNvSpPr/>
          <p:nvPr/>
        </p:nvSpPr>
        <p:spPr>
          <a:xfrm rot="16200000" flipV="1">
            <a:off x="6486741" y="5147415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533713" y="324177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533713" y="1035882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32603" y="307037"/>
            <a:ext cx="43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Recipe of Deep Learning</a:t>
            </a:r>
            <a:endParaRPr lang="zh-TW" altLang="en-US" sz="3200" b="1" i="1" u="sng" dirty="0"/>
          </a:p>
        </p:txBody>
      </p:sp>
      <p:sp>
        <p:nvSpPr>
          <p:cNvPr id="3" name="文字方塊 2"/>
          <p:cNvSpPr txBox="1"/>
          <p:nvPr/>
        </p:nvSpPr>
        <p:spPr>
          <a:xfrm>
            <a:off x="846383" y="2104812"/>
            <a:ext cx="3957538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Different approaches for different problems.</a:t>
            </a:r>
            <a:endParaRPr lang="zh-TW" altLang="en-US" sz="28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921211" y="3388784"/>
            <a:ext cx="3776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e.g. dropout for good results on testing data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33" name="直線單箭頭接點 32"/>
          <p:cNvCxnSpPr>
            <a:endCxn id="9" idx="1"/>
          </p:cNvCxnSpPr>
          <p:nvPr/>
        </p:nvCxnSpPr>
        <p:spPr>
          <a:xfrm flipV="1">
            <a:off x="4811759" y="2292626"/>
            <a:ext cx="1185408" cy="2892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>
            <a:stCxn id="3" idx="3"/>
            <a:endCxn id="10" idx="1"/>
          </p:cNvCxnSpPr>
          <p:nvPr/>
        </p:nvCxnSpPr>
        <p:spPr>
          <a:xfrm>
            <a:off x="4803921" y="2581866"/>
            <a:ext cx="1202566" cy="18928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6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09020" y="1465634"/>
            <a:ext cx="4368800" cy="45403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997167" y="1628288"/>
            <a:ext cx="2536503" cy="13286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Testing Data?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006487" y="3834180"/>
            <a:ext cx="2527183" cy="1281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Training Data?</a:t>
            </a:r>
            <a:endParaRPr lang="zh-TW" altLang="en-US" sz="2400" dirty="0"/>
          </a:p>
        </p:txBody>
      </p:sp>
      <p:sp>
        <p:nvSpPr>
          <p:cNvPr id="20" name="向下箭號 19"/>
          <p:cNvSpPr/>
          <p:nvPr/>
        </p:nvSpPr>
        <p:spPr>
          <a:xfrm rot="10800000">
            <a:off x="6987803" y="920280"/>
            <a:ext cx="545910" cy="7080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 rot="10800000">
            <a:off x="6997123" y="2992134"/>
            <a:ext cx="545910" cy="79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11" y="147046"/>
            <a:ext cx="728093" cy="686595"/>
          </a:xfrm>
          <a:prstGeom prst="rect">
            <a:avLst/>
          </a:prstGeom>
        </p:spPr>
      </p:pic>
      <p:sp>
        <p:nvSpPr>
          <p:cNvPr id="25" name="右彎箭號 24"/>
          <p:cNvSpPr/>
          <p:nvPr/>
        </p:nvSpPr>
        <p:spPr>
          <a:xfrm rot="16200000" flipV="1">
            <a:off x="6486741" y="5147415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533713" y="324177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533713" y="1035882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864243" y="3735832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632603" y="307037"/>
            <a:ext cx="43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Recipe of Deep Learning</a:t>
            </a:r>
            <a:endParaRPr lang="zh-TW" altLang="en-US" sz="3200" b="1" i="1" u="sng" dirty="0"/>
          </a:p>
        </p:txBody>
      </p:sp>
      <p:sp>
        <p:nvSpPr>
          <p:cNvPr id="32" name="矩形 31"/>
          <p:cNvSpPr/>
          <p:nvPr/>
        </p:nvSpPr>
        <p:spPr>
          <a:xfrm>
            <a:off x="5864243" y="1567416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7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970317" y="1571425"/>
          <a:ext cx="40462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向右箭號 10"/>
          <p:cNvSpPr/>
          <p:nvPr/>
        </p:nvSpPr>
        <p:spPr>
          <a:xfrm flipH="1">
            <a:off x="5096242" y="4068329"/>
            <a:ext cx="910243" cy="7504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1076057" y="1635921"/>
            <a:ext cx="3788229" cy="653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01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Choosing Proper Loss</a:t>
            </a:r>
            <a:endParaRPr lang="zh-TW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5975178" y="2350249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2817906" y="2337988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1634803" y="2365629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單箭頭接點 42"/>
          <p:cNvCxnSpPr/>
          <p:nvPr/>
        </p:nvCxnSpPr>
        <p:spPr>
          <a:xfrm>
            <a:off x="5281458" y="3386408"/>
            <a:ext cx="63447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/>
          <p:nvPr/>
        </p:nvCxnSpPr>
        <p:spPr>
          <a:xfrm>
            <a:off x="5390774" y="4632298"/>
            <a:ext cx="5251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>
            <a:off x="5257574" y="2607605"/>
            <a:ext cx="6583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1703191" y="3083322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1709009" y="2512993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9" name="Object 12"/>
          <p:cNvGraphicFramePr>
            <a:graphicFrameLocks noChangeAspect="1"/>
          </p:cNvGraphicFramePr>
          <p:nvPr>
            <p:extLst/>
          </p:nvPr>
        </p:nvGraphicFramePr>
        <p:xfrm>
          <a:off x="1721708" y="2417743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94" name="方程式" r:id="rId4" imgW="152280" imgH="215640" progId="Equation.3">
                  <p:embed/>
                </p:oleObj>
              </mc:Choice>
              <mc:Fallback>
                <p:oleObj name="方程式" r:id="rId4" imgW="152280" imgH="215640" progId="Equation.3">
                  <p:embed/>
                  <p:pic>
                    <p:nvPicPr>
                      <p:cNvPr id="4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1708" y="2417743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12"/>
          <p:cNvGraphicFramePr>
            <a:graphicFrameLocks noChangeAspect="1"/>
          </p:cNvGraphicFramePr>
          <p:nvPr>
            <p:extLst/>
          </p:nvPr>
        </p:nvGraphicFramePr>
        <p:xfrm>
          <a:off x="1727004" y="3000472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95" name="方程式" r:id="rId6" imgW="164880" imgH="215640" progId="Equation.3">
                  <p:embed/>
                </p:oleObj>
              </mc:Choice>
              <mc:Fallback>
                <p:oleObj name="方程式" r:id="rId6" imgW="164880" imgH="215640" progId="Equation.3">
                  <p:embed/>
                  <p:pic>
                    <p:nvPicPr>
                      <p:cNvPr id="5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7004" y="3000472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橢圓 52"/>
          <p:cNvSpPr/>
          <p:nvPr/>
        </p:nvSpPr>
        <p:spPr>
          <a:xfrm>
            <a:off x="2915016" y="2348990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2917358" y="3127560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橢圓 54"/>
          <p:cNvSpPr/>
          <p:nvPr/>
        </p:nvSpPr>
        <p:spPr>
          <a:xfrm>
            <a:off x="2905725" y="4355572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文字方塊 55"/>
          <p:cNvSpPr txBox="1"/>
          <p:nvPr/>
        </p:nvSpPr>
        <p:spPr>
          <a:xfrm rot="5400000">
            <a:off x="2902978" y="377786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59" name="矩形 58"/>
          <p:cNvSpPr/>
          <p:nvPr/>
        </p:nvSpPr>
        <p:spPr>
          <a:xfrm>
            <a:off x="1712716" y="4481079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62" name="Object 12"/>
          <p:cNvGraphicFramePr>
            <a:graphicFrameLocks noChangeAspect="1"/>
          </p:cNvGraphicFramePr>
          <p:nvPr>
            <p:extLst/>
          </p:nvPr>
        </p:nvGraphicFramePr>
        <p:xfrm>
          <a:off x="1640793" y="4384312"/>
          <a:ext cx="5445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96" name="方程式" r:id="rId8" imgW="253800" imgH="228600" progId="Equation.3">
                  <p:embed/>
                </p:oleObj>
              </mc:Choice>
              <mc:Fallback>
                <p:oleObj name="方程式" r:id="rId8" imgW="253800" imgH="228600" progId="Equation.3">
                  <p:embed/>
                  <p:pic>
                    <p:nvPicPr>
                      <p:cNvPr id="6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0793" y="4384312"/>
                        <a:ext cx="5445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文字方塊 62"/>
          <p:cNvSpPr txBox="1"/>
          <p:nvPr/>
        </p:nvSpPr>
        <p:spPr>
          <a:xfrm rot="5400000">
            <a:off x="1588648" y="376602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2" name="文字方塊 71"/>
          <p:cNvSpPr txBox="1"/>
          <p:nvPr/>
        </p:nvSpPr>
        <p:spPr>
          <a:xfrm>
            <a:off x="4142223" y="2290406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3" name="文字方塊 72"/>
          <p:cNvSpPr txBox="1"/>
          <p:nvPr/>
        </p:nvSpPr>
        <p:spPr>
          <a:xfrm>
            <a:off x="4159846" y="307590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4172026" y="4332197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75" name="直線單箭頭接點 74"/>
          <p:cNvCxnSpPr>
            <a:stCxn id="53" idx="6"/>
          </p:cNvCxnSpPr>
          <p:nvPr/>
        </p:nvCxnSpPr>
        <p:spPr>
          <a:xfrm>
            <a:off x="3489174" y="2636069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>
            <a:off x="3489174" y="3427821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/>
          <p:nvPr/>
        </p:nvCxnSpPr>
        <p:spPr>
          <a:xfrm>
            <a:off x="3479883" y="4649790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>
            <a:stCxn id="54" idx="6"/>
          </p:cNvCxnSpPr>
          <p:nvPr/>
        </p:nvCxnSpPr>
        <p:spPr>
          <a:xfrm flipV="1">
            <a:off x="3491516" y="2636069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>
            <a:stCxn id="53" idx="6"/>
          </p:cNvCxnSpPr>
          <p:nvPr/>
        </p:nvCxnSpPr>
        <p:spPr>
          <a:xfrm>
            <a:off x="3489174" y="2636069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/>
          <p:cNvCxnSpPr>
            <a:stCxn id="53" idx="6"/>
          </p:cNvCxnSpPr>
          <p:nvPr/>
        </p:nvCxnSpPr>
        <p:spPr>
          <a:xfrm>
            <a:off x="3489174" y="2636069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>
            <a:stCxn id="54" idx="6"/>
          </p:cNvCxnSpPr>
          <p:nvPr/>
        </p:nvCxnSpPr>
        <p:spPr>
          <a:xfrm>
            <a:off x="3491516" y="3414639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>
            <a:stCxn id="55" idx="6"/>
          </p:cNvCxnSpPr>
          <p:nvPr/>
        </p:nvCxnSpPr>
        <p:spPr>
          <a:xfrm flipV="1">
            <a:off x="3479883" y="2636069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/>
          <p:cNvCxnSpPr>
            <a:stCxn id="55" idx="6"/>
          </p:cNvCxnSpPr>
          <p:nvPr/>
        </p:nvCxnSpPr>
        <p:spPr>
          <a:xfrm flipV="1">
            <a:off x="3479883" y="3414639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>
            <a:endCxn id="53" idx="2"/>
          </p:cNvCxnSpPr>
          <p:nvPr/>
        </p:nvCxnSpPr>
        <p:spPr>
          <a:xfrm flipV="1">
            <a:off x="2055616" y="2636069"/>
            <a:ext cx="859400" cy="29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/>
          <p:cNvCxnSpPr>
            <a:stCxn id="47" idx="3"/>
            <a:endCxn id="54" idx="2"/>
          </p:cNvCxnSpPr>
          <p:nvPr/>
        </p:nvCxnSpPr>
        <p:spPr>
          <a:xfrm>
            <a:off x="2051909" y="2684443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/>
          <p:cNvCxnSpPr>
            <a:stCxn id="47" idx="3"/>
            <a:endCxn id="55" idx="2"/>
          </p:cNvCxnSpPr>
          <p:nvPr/>
        </p:nvCxnSpPr>
        <p:spPr>
          <a:xfrm>
            <a:off x="2051909" y="2684443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單箭頭接點 86"/>
          <p:cNvCxnSpPr>
            <a:stCxn id="52" idx="3"/>
            <a:endCxn id="53" idx="2"/>
          </p:cNvCxnSpPr>
          <p:nvPr/>
        </p:nvCxnSpPr>
        <p:spPr>
          <a:xfrm flipV="1">
            <a:off x="2079429" y="2636069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/>
          <p:cNvCxnSpPr>
            <a:stCxn id="46" idx="3"/>
            <a:endCxn id="54" idx="2"/>
          </p:cNvCxnSpPr>
          <p:nvPr/>
        </p:nvCxnSpPr>
        <p:spPr>
          <a:xfrm>
            <a:off x="2046091" y="3254772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/>
          <p:cNvCxnSpPr>
            <a:stCxn id="46" idx="3"/>
            <a:endCxn id="55" idx="2"/>
          </p:cNvCxnSpPr>
          <p:nvPr/>
        </p:nvCxnSpPr>
        <p:spPr>
          <a:xfrm>
            <a:off x="2046091" y="3254772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/>
          <p:cNvCxnSpPr>
            <a:stCxn id="62" idx="3"/>
            <a:endCxn id="53" idx="2"/>
          </p:cNvCxnSpPr>
          <p:nvPr/>
        </p:nvCxnSpPr>
        <p:spPr>
          <a:xfrm flipV="1">
            <a:off x="2117588" y="2636069"/>
            <a:ext cx="797428" cy="1993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>
            <a:stCxn id="62" idx="3"/>
            <a:endCxn id="54" idx="2"/>
          </p:cNvCxnSpPr>
          <p:nvPr/>
        </p:nvCxnSpPr>
        <p:spPr>
          <a:xfrm flipV="1">
            <a:off x="2091219" y="3414639"/>
            <a:ext cx="826139" cy="12146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>
            <a:stCxn id="62" idx="3"/>
            <a:endCxn id="55" idx="2"/>
          </p:cNvCxnSpPr>
          <p:nvPr/>
        </p:nvCxnSpPr>
        <p:spPr>
          <a:xfrm>
            <a:off x="2091219" y="4629245"/>
            <a:ext cx="814506" cy="13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字方塊 92"/>
          <p:cNvSpPr txBox="1"/>
          <p:nvPr/>
        </p:nvSpPr>
        <p:spPr>
          <a:xfrm rot="5400000">
            <a:off x="5917368" y="385124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94" name="文字方塊 93"/>
          <p:cNvSpPr txBox="1"/>
          <p:nvPr/>
        </p:nvSpPr>
        <p:spPr>
          <a:xfrm>
            <a:off x="5986461" y="2332424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</a:t>
            </a:r>
            <a:r>
              <a:rPr lang="en-US" altLang="zh-TW" sz="2800" baseline="-25000" dirty="0"/>
              <a:t>1</a:t>
            </a:r>
            <a:endParaRPr lang="zh-TW" altLang="en-US" sz="2800" baseline="-25000" dirty="0"/>
          </a:p>
        </p:txBody>
      </p:sp>
      <p:sp>
        <p:nvSpPr>
          <p:cNvPr id="95" name="文字方塊 94"/>
          <p:cNvSpPr txBox="1"/>
          <p:nvPr/>
        </p:nvSpPr>
        <p:spPr>
          <a:xfrm>
            <a:off x="6007559" y="3140733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</a:t>
            </a:r>
            <a:r>
              <a:rPr lang="en-US" altLang="zh-TW" sz="2800" baseline="-25000" dirty="0"/>
              <a:t>2</a:t>
            </a:r>
            <a:endParaRPr lang="zh-TW" altLang="en-US" sz="2800" baseline="-25000" dirty="0"/>
          </a:p>
        </p:txBody>
      </p:sp>
      <p:sp>
        <p:nvSpPr>
          <p:cNvPr id="96" name="文字方塊 95"/>
          <p:cNvSpPr txBox="1"/>
          <p:nvPr/>
        </p:nvSpPr>
        <p:spPr>
          <a:xfrm>
            <a:off x="5975178" y="4396876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</a:t>
            </a:r>
            <a:r>
              <a:rPr lang="en-US" altLang="zh-TW" sz="2800" baseline="-25000" dirty="0"/>
              <a:t>10</a:t>
            </a:r>
            <a:endParaRPr lang="zh-TW" altLang="en-US" sz="2800" baseline="-25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3237500" y="341266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TW" altLang="en-US" dirty="0"/>
          </a:p>
        </p:txBody>
      </p:sp>
      <p:sp>
        <p:nvSpPr>
          <p:cNvPr id="71" name="文字方塊 70"/>
          <p:cNvSpPr txBox="1"/>
          <p:nvPr/>
        </p:nvSpPr>
        <p:spPr>
          <a:xfrm>
            <a:off x="6782523" y="3948711"/>
            <a:ext cx="101427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loss</a:t>
            </a:r>
          </a:p>
        </p:txBody>
      </p:sp>
      <p:pic>
        <p:nvPicPr>
          <p:cNvPr id="102" name="圖片 101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890841" y="1390723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3" name="文字方塊 102"/>
          <p:cNvSpPr txBox="1"/>
          <p:nvPr/>
        </p:nvSpPr>
        <p:spPr>
          <a:xfrm>
            <a:off x="4693567" y="1479784"/>
            <a:ext cx="65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“1”</a:t>
            </a:r>
            <a:endParaRPr lang="zh-TW" altLang="en-US" sz="2800" dirty="0"/>
          </a:p>
        </p:txBody>
      </p:sp>
      <p:pic>
        <p:nvPicPr>
          <p:cNvPr id="108" name="圖片 107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17004" y="3341718"/>
            <a:ext cx="720000" cy="7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0" name="矩形 109"/>
          <p:cNvSpPr/>
          <p:nvPr/>
        </p:nvSpPr>
        <p:spPr>
          <a:xfrm>
            <a:off x="8077384" y="2365629"/>
            <a:ext cx="498951" cy="262505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文字方塊 110"/>
          <p:cNvSpPr txBox="1"/>
          <p:nvPr/>
        </p:nvSpPr>
        <p:spPr>
          <a:xfrm rot="5400000">
            <a:off x="8525195" y="3800108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12" name="文字方塊 111"/>
          <p:cNvSpPr txBox="1"/>
          <p:nvPr/>
        </p:nvSpPr>
        <p:spPr>
          <a:xfrm>
            <a:off x="8515350" y="2334572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1</a:t>
            </a:r>
            <a:endParaRPr lang="zh-TW" altLang="en-US" sz="2800" baseline="-25000" dirty="0"/>
          </a:p>
        </p:txBody>
      </p:sp>
      <p:sp>
        <p:nvSpPr>
          <p:cNvPr id="113" name="文字方塊 112"/>
          <p:cNvSpPr txBox="1"/>
          <p:nvPr/>
        </p:nvSpPr>
        <p:spPr>
          <a:xfrm>
            <a:off x="8515350" y="3134698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0</a:t>
            </a:r>
            <a:endParaRPr lang="zh-TW" altLang="en-US" sz="2800" baseline="-25000" dirty="0"/>
          </a:p>
        </p:txBody>
      </p:sp>
      <p:sp>
        <p:nvSpPr>
          <p:cNvPr id="114" name="文字方塊 113"/>
          <p:cNvSpPr txBox="1"/>
          <p:nvPr/>
        </p:nvSpPr>
        <p:spPr>
          <a:xfrm>
            <a:off x="8499744" y="4424104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0</a:t>
            </a:r>
            <a:endParaRPr lang="zh-TW" altLang="en-US" sz="2800" baseline="-25000" dirty="0"/>
          </a:p>
        </p:txBody>
      </p:sp>
      <p:sp>
        <p:nvSpPr>
          <p:cNvPr id="115" name="左-右雙向箭號 114"/>
          <p:cNvSpPr/>
          <p:nvPr/>
        </p:nvSpPr>
        <p:spPr>
          <a:xfrm>
            <a:off x="6696372" y="3748107"/>
            <a:ext cx="1187596" cy="33487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987423" y="1718124"/>
            <a:ext cx="27286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/>
          <p:cNvCxnSpPr/>
          <p:nvPr/>
        </p:nvCxnSpPr>
        <p:spPr>
          <a:xfrm flipH="1">
            <a:off x="5348420" y="1741394"/>
            <a:ext cx="29872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>
            <a:off x="977004" y="1750723"/>
            <a:ext cx="0" cy="1480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單箭頭接點 117"/>
          <p:cNvCxnSpPr/>
          <p:nvPr/>
        </p:nvCxnSpPr>
        <p:spPr>
          <a:xfrm>
            <a:off x="8335716" y="1750723"/>
            <a:ext cx="0" cy="581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矩形 97"/>
          <p:cNvSpPr/>
          <p:nvPr/>
        </p:nvSpPr>
        <p:spPr>
          <a:xfrm>
            <a:off x="4816530" y="2348416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橢圓 98"/>
          <p:cNvSpPr/>
          <p:nvPr/>
        </p:nvSpPr>
        <p:spPr>
          <a:xfrm>
            <a:off x="4892374" y="2340310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橢圓 103"/>
          <p:cNvSpPr/>
          <p:nvPr/>
        </p:nvSpPr>
        <p:spPr>
          <a:xfrm>
            <a:off x="4894716" y="3100219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4901744" y="4346892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文字方塊 105"/>
          <p:cNvSpPr txBox="1"/>
          <p:nvPr/>
        </p:nvSpPr>
        <p:spPr>
          <a:xfrm rot="5400000">
            <a:off x="4898997" y="3766022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7870783" y="5058185"/>
            <a:ext cx="93063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2400" dirty="0"/>
              <a:t>target</a:t>
            </a:r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 rot="5400000">
            <a:off x="3852139" y="3312510"/>
            <a:ext cx="2691859" cy="7005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Softmax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69"/>
              <p:cNvSpPr txBox="1"/>
              <p:nvPr/>
            </p:nvSpPr>
            <p:spPr>
              <a:xfrm>
                <a:off x="1973276" y="5251610"/>
                <a:ext cx="2059475" cy="1211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0" name="文字方塊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276" y="5251610"/>
                <a:ext cx="2059475" cy="121129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文字方塊 96"/>
          <p:cNvSpPr txBox="1"/>
          <p:nvPr/>
        </p:nvSpPr>
        <p:spPr>
          <a:xfrm>
            <a:off x="617004" y="5415853"/>
            <a:ext cx="1219136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Square </a:t>
            </a:r>
          </a:p>
          <a:p>
            <a:pPr algn="ctr"/>
            <a:r>
              <a:rPr lang="en-US" altLang="zh-TW" sz="2400" dirty="0"/>
              <a:t>Error</a:t>
            </a:r>
            <a:endParaRPr lang="zh-TW" altLang="en-US" sz="2400" dirty="0"/>
          </a:p>
        </p:txBody>
      </p:sp>
      <p:sp>
        <p:nvSpPr>
          <p:cNvPr id="100" name="文字方塊 99"/>
          <p:cNvSpPr txBox="1"/>
          <p:nvPr/>
        </p:nvSpPr>
        <p:spPr>
          <a:xfrm>
            <a:off x="4317169" y="5443590"/>
            <a:ext cx="1248228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Cross Entropy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/>
              <p:cNvSpPr txBox="1"/>
              <p:nvPr/>
            </p:nvSpPr>
            <p:spPr>
              <a:xfrm>
                <a:off x="5610095" y="5263602"/>
                <a:ext cx="1881156" cy="12112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acc>
                            <m:accPr>
                              <m:chr m:val="̂"/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𝑙𝑛</m:t>
                          </m:r>
                          <m:sSub>
                            <m:sSub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1" name="文字方塊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095" y="5263602"/>
                <a:ext cx="1881156" cy="121129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文字方塊 106"/>
          <p:cNvSpPr txBox="1"/>
          <p:nvPr/>
        </p:nvSpPr>
        <p:spPr>
          <a:xfrm>
            <a:off x="559182" y="4654194"/>
            <a:ext cx="5209843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Which one is better?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181919" y="2416335"/>
                <a:ext cx="366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19" y="2416335"/>
                <a:ext cx="366639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20000" t="-16393" r="-53333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文字方塊 108"/>
              <p:cNvSpPr txBox="1"/>
              <p:nvPr/>
            </p:nvSpPr>
            <p:spPr>
              <a:xfrm>
                <a:off x="8181561" y="3181833"/>
                <a:ext cx="3737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9" name="文字方塊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561" y="3181833"/>
                <a:ext cx="373757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19672" t="-18033" r="-52459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文字方塊 118"/>
              <p:cNvSpPr txBox="1"/>
              <p:nvPr/>
            </p:nvSpPr>
            <p:spPr>
              <a:xfrm>
                <a:off x="8166862" y="4503930"/>
                <a:ext cx="4964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9" name="文字方塊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862" y="4503930"/>
                <a:ext cx="496483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14815" t="-18333" r="-38272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文字方塊 119"/>
          <p:cNvSpPr txBox="1"/>
          <p:nvPr/>
        </p:nvSpPr>
        <p:spPr>
          <a:xfrm rot="5400000">
            <a:off x="8079176" y="380010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24" name="文字方塊 123"/>
          <p:cNvSpPr txBox="1"/>
          <p:nvPr/>
        </p:nvSpPr>
        <p:spPr>
          <a:xfrm>
            <a:off x="6410495" y="2389745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1</a:t>
            </a:r>
            <a:endParaRPr lang="zh-TW" altLang="en-US" sz="2800" baseline="-25000" dirty="0"/>
          </a:p>
        </p:txBody>
      </p:sp>
      <p:sp>
        <p:nvSpPr>
          <p:cNvPr id="125" name="文字方塊 124"/>
          <p:cNvSpPr txBox="1"/>
          <p:nvPr/>
        </p:nvSpPr>
        <p:spPr>
          <a:xfrm>
            <a:off x="6410495" y="3189871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0</a:t>
            </a:r>
            <a:endParaRPr lang="zh-TW" altLang="en-US" sz="2800" baseline="-25000" dirty="0"/>
          </a:p>
        </p:txBody>
      </p:sp>
      <p:sp>
        <p:nvSpPr>
          <p:cNvPr id="126" name="文字方塊 125"/>
          <p:cNvSpPr txBox="1"/>
          <p:nvPr/>
        </p:nvSpPr>
        <p:spPr>
          <a:xfrm>
            <a:off x="6394889" y="4479277"/>
            <a:ext cx="63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0</a:t>
            </a:r>
            <a:endParaRPr lang="zh-TW" altLang="en-US" sz="2800" baseline="-25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237500" y="6139476"/>
            <a:ext cx="795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</a:rPr>
              <a:t>=0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7" name="文字方塊 126"/>
          <p:cNvSpPr txBox="1"/>
          <p:nvPr/>
        </p:nvSpPr>
        <p:spPr>
          <a:xfrm>
            <a:off x="7075532" y="6139476"/>
            <a:ext cx="795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</a:rPr>
              <a:t>=0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6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103" grpId="0"/>
      <p:bldP spid="110" grpId="0" animBg="1"/>
      <p:bldP spid="111" grpId="0"/>
      <p:bldP spid="112" grpId="0"/>
      <p:bldP spid="113" grpId="0"/>
      <p:bldP spid="114" grpId="0"/>
      <p:bldP spid="115" grpId="0" animBg="1"/>
      <p:bldP spid="3" grpId="0" animBg="1"/>
      <p:bldP spid="70" grpId="0"/>
      <p:bldP spid="97" grpId="0" animBg="1"/>
      <p:bldP spid="100" grpId="0" animBg="1"/>
      <p:bldP spid="101" grpId="0"/>
      <p:bldP spid="107" grpId="0" animBg="1"/>
      <p:bldP spid="5" grpId="0"/>
      <p:bldP spid="109" grpId="0"/>
      <p:bldP spid="119" grpId="0"/>
      <p:bldP spid="120" grpId="0"/>
      <p:bldP spid="124" grpId="0"/>
      <p:bldP spid="125" grpId="0"/>
      <p:bldP spid="126" grpId="0"/>
      <p:bldP spid="6" grpId="0"/>
      <p:bldP spid="1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</a:t>
            </a:r>
            <a:endParaRPr lang="zh-TW" altLang="en-US" dirty="0"/>
          </a:p>
        </p:txBody>
      </p:sp>
      <p:sp>
        <p:nvSpPr>
          <p:cNvPr id="6" name="圓柱 5"/>
          <p:cNvSpPr/>
          <p:nvPr/>
        </p:nvSpPr>
        <p:spPr>
          <a:xfrm>
            <a:off x="1088600" y="2034599"/>
            <a:ext cx="1636295" cy="1090863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 set of function</a:t>
            </a:r>
            <a:endParaRPr lang="zh-TW" altLang="en-US" sz="2400" dirty="0"/>
          </a:p>
        </p:txBody>
      </p:sp>
      <p:graphicFrame>
        <p:nvGraphicFramePr>
          <p:cNvPr id="15" name="Object 12"/>
          <p:cNvGraphicFramePr>
            <a:graphicFrameLocks noChangeAspect="1"/>
          </p:cNvGraphicFramePr>
          <p:nvPr>
            <p:extLst/>
          </p:nvPr>
        </p:nvGraphicFramePr>
        <p:xfrm>
          <a:off x="2820745" y="2663625"/>
          <a:ext cx="1109662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0" name="方程式" r:id="rId4" imgW="520560" imgH="215640" progId="Equation.3">
                  <p:embed/>
                </p:oleObj>
              </mc:Choice>
              <mc:Fallback>
                <p:oleObj name="方程式" r:id="rId4" imgW="520560" imgH="215640" progId="Equation.3">
                  <p:embed/>
                  <p:pic>
                    <p:nvPicPr>
                      <p:cNvPr id="1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745" y="2663625"/>
                        <a:ext cx="1109662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12"/>
          <p:cNvGraphicFramePr>
            <a:graphicFrameLocks noChangeAspect="1"/>
          </p:cNvGraphicFramePr>
          <p:nvPr>
            <p:extLst/>
          </p:nvPr>
        </p:nvGraphicFramePr>
        <p:xfrm>
          <a:off x="1539921" y="4008947"/>
          <a:ext cx="214153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1" name="方程式" r:id="rId6" imgW="1002960" imgH="215640" progId="Equation.3">
                  <p:embed/>
                </p:oleObj>
              </mc:Choice>
              <mc:Fallback>
                <p:oleObj name="方程式" r:id="rId6" imgW="1002960" imgH="215640" progId="Equation.3">
                  <p:embed/>
                  <p:pic>
                    <p:nvPicPr>
                      <p:cNvPr id="4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921" y="4008947"/>
                        <a:ext cx="2141537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" name="圖片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0701" y="3668669"/>
            <a:ext cx="899978" cy="1075096"/>
          </a:xfrm>
          <a:prstGeom prst="rect">
            <a:avLst/>
          </a:prstGeom>
        </p:spPr>
      </p:pic>
      <p:sp>
        <p:nvSpPr>
          <p:cNvPr id="61" name="文字方塊 60"/>
          <p:cNvSpPr txBox="1"/>
          <p:nvPr/>
        </p:nvSpPr>
        <p:spPr>
          <a:xfrm>
            <a:off x="3773978" y="3975384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graphicFrame>
        <p:nvGraphicFramePr>
          <p:cNvPr id="64" name="Object 12"/>
          <p:cNvGraphicFramePr>
            <a:graphicFrameLocks noChangeAspect="1"/>
          </p:cNvGraphicFramePr>
          <p:nvPr>
            <p:extLst/>
          </p:nvPr>
        </p:nvGraphicFramePr>
        <p:xfrm>
          <a:off x="1539921" y="5401549"/>
          <a:ext cx="214153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2" name="方程式" r:id="rId9" imgW="1002960" imgH="215640" progId="Equation.3">
                  <p:embed/>
                </p:oleObj>
              </mc:Choice>
              <mc:Fallback>
                <p:oleObj name="方程式" r:id="rId9" imgW="1002960" imgH="215640" progId="Equation.3">
                  <p:embed/>
                  <p:pic>
                    <p:nvPicPr>
                      <p:cNvPr id="6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921" y="5401549"/>
                        <a:ext cx="2141537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文字方塊 65"/>
          <p:cNvSpPr txBox="1"/>
          <p:nvPr/>
        </p:nvSpPr>
        <p:spPr>
          <a:xfrm>
            <a:off x="3773978" y="5367986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“dog”</a:t>
            </a:r>
            <a:endParaRPr lang="zh-TW" altLang="en-US" sz="2400" dirty="0"/>
          </a:p>
        </p:txBody>
      </p:sp>
      <p:pic>
        <p:nvPicPr>
          <p:cNvPr id="67" name="圖片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0701" y="5084043"/>
            <a:ext cx="915693" cy="1181883"/>
          </a:xfrm>
          <a:prstGeom prst="rect">
            <a:avLst/>
          </a:prstGeom>
        </p:spPr>
      </p:pic>
      <p:graphicFrame>
        <p:nvGraphicFramePr>
          <p:cNvPr id="68" name="Object 12"/>
          <p:cNvGraphicFramePr>
            <a:graphicFrameLocks noChangeAspect="1"/>
          </p:cNvGraphicFramePr>
          <p:nvPr>
            <p:extLst/>
          </p:nvPr>
        </p:nvGraphicFramePr>
        <p:xfrm>
          <a:off x="5091113" y="4008438"/>
          <a:ext cx="21685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3" name="方程式" r:id="rId11" imgW="1015920" imgH="215640" progId="Equation.3">
                  <p:embed/>
                </p:oleObj>
              </mc:Choice>
              <mc:Fallback>
                <p:oleObj name="方程式" r:id="rId11" imgW="1015920" imgH="215640" progId="Equation.3">
                  <p:embed/>
                  <p:pic>
                    <p:nvPicPr>
                      <p:cNvPr id="6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1113" y="4008438"/>
                        <a:ext cx="21685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" name="圖片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5041" y="3668669"/>
            <a:ext cx="899978" cy="1075096"/>
          </a:xfrm>
          <a:prstGeom prst="rect">
            <a:avLst/>
          </a:prstGeom>
        </p:spPr>
      </p:pic>
      <p:sp>
        <p:nvSpPr>
          <p:cNvPr id="70" name="文字方塊 69"/>
          <p:cNvSpPr txBox="1"/>
          <p:nvPr/>
        </p:nvSpPr>
        <p:spPr>
          <a:xfrm>
            <a:off x="7251526" y="3975384"/>
            <a:ext cx="143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“money”</a:t>
            </a:r>
            <a:endParaRPr lang="zh-TW" altLang="en-US" sz="2400" dirty="0"/>
          </a:p>
        </p:txBody>
      </p:sp>
      <p:graphicFrame>
        <p:nvGraphicFramePr>
          <p:cNvPr id="71" name="Object 12"/>
          <p:cNvGraphicFramePr>
            <a:graphicFrameLocks noChangeAspect="1"/>
          </p:cNvGraphicFramePr>
          <p:nvPr>
            <p:extLst/>
          </p:nvPr>
        </p:nvGraphicFramePr>
        <p:xfrm>
          <a:off x="5091113" y="5402263"/>
          <a:ext cx="21685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4" name="方程式" r:id="rId13" imgW="1015920" imgH="215640" progId="Equation.3">
                  <p:embed/>
                </p:oleObj>
              </mc:Choice>
              <mc:Fallback>
                <p:oleObj name="方程式" r:id="rId13" imgW="1015920" imgH="215640" progId="Equation.3">
                  <p:embed/>
                  <p:pic>
                    <p:nvPicPr>
                      <p:cNvPr id="7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1113" y="5402263"/>
                        <a:ext cx="21685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文字方塊 71"/>
          <p:cNvSpPr txBox="1"/>
          <p:nvPr/>
        </p:nvSpPr>
        <p:spPr>
          <a:xfrm>
            <a:off x="7338317" y="5367986"/>
            <a:ext cx="1074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“snake”</a:t>
            </a:r>
            <a:endParaRPr lang="zh-TW" altLang="en-US" sz="2400" dirty="0"/>
          </a:p>
        </p:txBody>
      </p:sp>
      <p:pic>
        <p:nvPicPr>
          <p:cNvPr id="73" name="圖片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5041" y="5084043"/>
            <a:ext cx="915693" cy="1181883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2820746" y="2127572"/>
            <a:ext cx="12051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Model</a:t>
            </a:r>
            <a:endParaRPr lang="zh-TW" altLang="en-US" sz="2800" dirty="0"/>
          </a:p>
        </p:txBody>
      </p:sp>
      <p:grpSp>
        <p:nvGrpSpPr>
          <p:cNvPr id="78" name="群組 77"/>
          <p:cNvGrpSpPr/>
          <p:nvPr/>
        </p:nvGrpSpPr>
        <p:grpSpPr>
          <a:xfrm>
            <a:off x="5172837" y="760914"/>
            <a:ext cx="3342513" cy="827342"/>
            <a:chOff x="4749800" y="2047360"/>
            <a:chExt cx="3342513" cy="827342"/>
          </a:xfrm>
        </p:grpSpPr>
        <p:graphicFrame>
          <p:nvGraphicFramePr>
            <p:cNvPr id="79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4749800" y="2235200"/>
            <a:ext cx="2112963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75" name="方程式" r:id="rId15" imgW="990360" imgH="215640" progId="Equation.3">
                    <p:embed/>
                  </p:oleObj>
                </mc:Choice>
                <mc:Fallback>
                  <p:oleObj name="方程式" r:id="rId15" imgW="990360" imgH="215640" progId="Equation.3">
                    <p:embed/>
                    <p:pic>
                      <p:nvPicPr>
                        <p:cNvPr id="79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9800" y="2235200"/>
                          <a:ext cx="2112963" cy="460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文字方塊 79"/>
            <p:cNvSpPr txBox="1"/>
            <p:nvPr/>
          </p:nvSpPr>
          <p:spPr>
            <a:xfrm>
              <a:off x="6654931" y="2212761"/>
              <a:ext cx="1437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“cat”</a:t>
              </a:r>
              <a:endParaRPr lang="zh-TW" altLang="en-US" sz="2400" dirty="0"/>
            </a:p>
          </p:txBody>
        </p:sp>
        <p:pic>
          <p:nvPicPr>
            <p:cNvPr id="81" name="Picture 12" descr="https://encrypted-tbn1.gstatic.com/images?q=tbn:ANd9GcRcwlRKAlSIaCI4W5PRYVbuBQQXifF-56bFqAjh9DMe-_3Lh8_YKw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731" y="2047360"/>
              <a:ext cx="1089847" cy="827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" name="文字方塊 81"/>
          <p:cNvSpPr txBox="1"/>
          <p:nvPr/>
        </p:nvSpPr>
        <p:spPr>
          <a:xfrm>
            <a:off x="4368800" y="212137"/>
            <a:ext cx="311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Image Recognition: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6450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1" grpId="0"/>
      <p:bldP spid="66" grpId="0"/>
      <p:bldP spid="70" grpId="0"/>
      <p:bldP spid="72" grpId="0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14" y="4644180"/>
            <a:ext cx="7393611" cy="10493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70" y="2554813"/>
            <a:ext cx="7411855" cy="98504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71614" y="1892063"/>
            <a:ext cx="285191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Square Error</a:t>
            </a:r>
            <a:endParaRPr lang="zh-TW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853370" y="3988912"/>
            <a:ext cx="2870154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Cross Entropy</a:t>
            </a:r>
            <a:endParaRPr lang="zh-TW" altLang="en-US" sz="2800" dirty="0"/>
          </a:p>
        </p:txBody>
      </p:sp>
      <p:cxnSp>
        <p:nvCxnSpPr>
          <p:cNvPr id="10" name="直線接點 9"/>
          <p:cNvCxnSpPr/>
          <p:nvPr/>
        </p:nvCxnSpPr>
        <p:spPr>
          <a:xfrm>
            <a:off x="3853397" y="2895284"/>
            <a:ext cx="823779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3853397" y="5000724"/>
            <a:ext cx="4043229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471419" y="6116322"/>
            <a:ext cx="6194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Several alternatives: </a:t>
            </a:r>
            <a:r>
              <a:rPr lang="zh-TW" altLang="en-US" sz="2400" dirty="0"/>
              <a:t>https://keras.io/objectives/</a:t>
            </a:r>
          </a:p>
        </p:txBody>
      </p:sp>
    </p:spTree>
    <p:extLst>
      <p:ext uri="{BB962C8B-B14F-4D97-AF65-F5344CB8AC3E}">
        <p14:creationId xmlns:p14="http://schemas.microsoft.com/office/powerpoint/2010/main" val="16304084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15459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Choosing Proper Loss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87" y="2123994"/>
            <a:ext cx="5881177" cy="4351338"/>
          </a:xfrm>
        </p:spPr>
      </p:pic>
      <p:sp>
        <p:nvSpPr>
          <p:cNvPr id="5" name="文字方塊 4"/>
          <p:cNvSpPr txBox="1"/>
          <p:nvPr/>
        </p:nvSpPr>
        <p:spPr>
          <a:xfrm>
            <a:off x="1751966" y="3868707"/>
            <a:ext cx="1002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Total </a:t>
            </a:r>
          </a:p>
          <a:p>
            <a:pPr algn="ctr"/>
            <a:r>
              <a:rPr lang="en-US" altLang="zh-TW" sz="2400" dirty="0"/>
              <a:t>Loss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849416" y="6113452"/>
            <a:ext cx="100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-25000" dirty="0"/>
              <a:t>1</a:t>
            </a:r>
            <a:endParaRPr lang="zh-TW" altLang="en-US" sz="2400" baseline="-25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7093359" y="6013667"/>
            <a:ext cx="1002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</a:t>
            </a:r>
            <a:r>
              <a:rPr lang="en-US" altLang="zh-TW" sz="2400" baseline="-25000" dirty="0"/>
              <a:t>2</a:t>
            </a:r>
            <a:endParaRPr lang="zh-TW" altLang="en-US" sz="2400" baseline="-25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441207" y="2753153"/>
            <a:ext cx="1248228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Cross Entropy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7601463" y="4749365"/>
            <a:ext cx="1211541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Square</a:t>
            </a:r>
          </a:p>
          <a:p>
            <a:pPr algn="ctr"/>
            <a:r>
              <a:rPr lang="en-US" altLang="zh-TW" sz="2400" dirty="0"/>
              <a:t>Error</a:t>
            </a:r>
            <a:endParaRPr lang="zh-TW" altLang="en-US" sz="2400" dirty="0"/>
          </a:p>
        </p:txBody>
      </p:sp>
      <p:sp>
        <p:nvSpPr>
          <p:cNvPr id="10" name="橢圓 9"/>
          <p:cNvSpPr/>
          <p:nvPr/>
        </p:nvSpPr>
        <p:spPr>
          <a:xfrm>
            <a:off x="3299786" y="3598983"/>
            <a:ext cx="203200" cy="203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3305596" y="5327501"/>
            <a:ext cx="203200" cy="2032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>
            <a:off x="3466969" y="3753692"/>
            <a:ext cx="514481" cy="58335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V="1">
            <a:off x="3510072" y="5356296"/>
            <a:ext cx="172928" cy="5829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534900" y="1808522"/>
            <a:ext cx="5095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When using </a:t>
            </a:r>
            <a:r>
              <a:rPr lang="en-US" altLang="zh-TW" sz="2800" dirty="0" err="1"/>
              <a:t>softmax</a:t>
            </a:r>
            <a:r>
              <a:rPr lang="en-US" altLang="zh-TW" sz="2800" dirty="0"/>
              <a:t> output layer, choose cross entropy</a:t>
            </a:r>
            <a:endParaRPr lang="zh-TW" altLang="en-US" sz="2800" dirty="0"/>
          </a:p>
        </p:txBody>
      </p:sp>
      <p:sp>
        <p:nvSpPr>
          <p:cNvPr id="12" name="矩形 11"/>
          <p:cNvSpPr/>
          <p:nvPr/>
        </p:nvSpPr>
        <p:spPr>
          <a:xfrm>
            <a:off x="404187" y="5782834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http://jmlr.org/proceedings/papers/v9/glorot10a/glorot10a.pdf</a:t>
            </a:r>
          </a:p>
        </p:txBody>
      </p:sp>
    </p:spTree>
    <p:extLst>
      <p:ext uri="{BB962C8B-B14F-4D97-AF65-F5344CB8AC3E}">
        <p14:creationId xmlns:p14="http://schemas.microsoft.com/office/powerpoint/2010/main" val="428748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09020" y="1465634"/>
            <a:ext cx="4368800" cy="45403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997167" y="1628288"/>
            <a:ext cx="2536503" cy="13286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Testing Data?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006487" y="3834180"/>
            <a:ext cx="2527183" cy="1281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Training Data?</a:t>
            </a:r>
            <a:endParaRPr lang="zh-TW" altLang="en-US" sz="2400" dirty="0"/>
          </a:p>
        </p:txBody>
      </p:sp>
      <p:sp>
        <p:nvSpPr>
          <p:cNvPr id="20" name="向下箭號 19"/>
          <p:cNvSpPr/>
          <p:nvPr/>
        </p:nvSpPr>
        <p:spPr>
          <a:xfrm rot="10800000">
            <a:off x="6987803" y="920280"/>
            <a:ext cx="545910" cy="7080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 rot="10800000">
            <a:off x="6997123" y="2992134"/>
            <a:ext cx="545910" cy="79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11" y="147046"/>
            <a:ext cx="728093" cy="686595"/>
          </a:xfrm>
          <a:prstGeom prst="rect">
            <a:avLst/>
          </a:prstGeom>
        </p:spPr>
      </p:pic>
      <p:sp>
        <p:nvSpPr>
          <p:cNvPr id="25" name="右彎箭號 24"/>
          <p:cNvSpPr/>
          <p:nvPr/>
        </p:nvSpPr>
        <p:spPr>
          <a:xfrm rot="16200000" flipV="1">
            <a:off x="6486741" y="5147415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533713" y="324177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533713" y="1035882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864243" y="3735832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632603" y="307037"/>
            <a:ext cx="43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Recipe of Deep Learning</a:t>
            </a:r>
            <a:endParaRPr lang="zh-TW" altLang="en-US" sz="3200" b="1" i="1" u="sng" dirty="0"/>
          </a:p>
        </p:txBody>
      </p:sp>
      <p:sp>
        <p:nvSpPr>
          <p:cNvPr id="32" name="矩形 31"/>
          <p:cNvSpPr/>
          <p:nvPr/>
        </p:nvSpPr>
        <p:spPr>
          <a:xfrm>
            <a:off x="5864243" y="1567416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7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970317" y="1571425"/>
          <a:ext cx="40462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向右箭號 10"/>
          <p:cNvSpPr/>
          <p:nvPr/>
        </p:nvSpPr>
        <p:spPr>
          <a:xfrm flipH="1">
            <a:off x="5096242" y="4068329"/>
            <a:ext cx="910243" cy="7504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1099305" y="2579204"/>
            <a:ext cx="3788229" cy="653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432" y="6196279"/>
            <a:ext cx="8771898" cy="44157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515380" y="6186814"/>
            <a:ext cx="4432950" cy="4663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09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Mini-batch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1258864" y="1778496"/>
            <a:ext cx="421911" cy="671513"/>
            <a:chOff x="510563" y="3417283"/>
            <a:chExt cx="421911" cy="671513"/>
          </a:xfrm>
        </p:grpSpPr>
        <p:sp>
          <p:nvSpPr>
            <p:cNvPr id="5" name="矩形 4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510563" y="3522206"/>
              <a:ext cx="4219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1</a:t>
              </a:r>
              <a:endParaRPr lang="zh-TW" altLang="en-US" sz="2400" baseline="30000" dirty="0"/>
            </a:p>
          </p:txBody>
        </p:sp>
      </p:grpSp>
      <p:sp>
        <p:nvSpPr>
          <p:cNvPr id="13" name="矩形 12"/>
          <p:cNvSpPr/>
          <p:nvPr/>
        </p:nvSpPr>
        <p:spPr>
          <a:xfrm>
            <a:off x="2058789" y="1781067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 rot="5400000">
            <a:off x="2281307" y="3323803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18" name="直線單箭頭接點 17"/>
          <p:cNvCxnSpPr/>
          <p:nvPr/>
        </p:nvCxnSpPr>
        <p:spPr>
          <a:xfrm flipV="1">
            <a:off x="1627406" y="2114251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V="1">
            <a:off x="3027655" y="2109044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群組 23"/>
          <p:cNvGrpSpPr/>
          <p:nvPr/>
        </p:nvGrpSpPr>
        <p:grpSpPr>
          <a:xfrm>
            <a:off x="3426170" y="1778496"/>
            <a:ext cx="428323" cy="671513"/>
            <a:chOff x="507357" y="3417283"/>
            <a:chExt cx="428323" cy="671513"/>
          </a:xfrm>
        </p:grpSpPr>
        <p:sp>
          <p:nvSpPr>
            <p:cNvPr id="25" name="矩形 24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507357" y="3522206"/>
              <a:ext cx="428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1</a:t>
              </a:r>
              <a:endParaRPr lang="zh-TW" altLang="en-US" sz="2400" baseline="30000" dirty="0"/>
            </a:p>
          </p:txBody>
        </p:sp>
      </p:grpSp>
      <p:sp>
        <p:nvSpPr>
          <p:cNvPr id="33" name="矩形 32"/>
          <p:cNvSpPr/>
          <p:nvPr/>
        </p:nvSpPr>
        <p:spPr>
          <a:xfrm>
            <a:off x="4444214" y="1778496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4433773" y="1952099"/>
                <a:ext cx="3914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773" y="1952099"/>
                <a:ext cx="39145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8462" t="-16393" r="-47692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左-右雙向箭號 38"/>
          <p:cNvSpPr/>
          <p:nvPr/>
        </p:nvSpPr>
        <p:spPr>
          <a:xfrm>
            <a:off x="3785800" y="2070470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3927373" y="2265204"/>
                <a:ext cx="312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373" y="2265204"/>
                <a:ext cx="312458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3077" t="-1667" r="-7692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群組 46"/>
          <p:cNvGrpSpPr/>
          <p:nvPr/>
        </p:nvGrpSpPr>
        <p:grpSpPr>
          <a:xfrm>
            <a:off x="1209850" y="2586461"/>
            <a:ext cx="526106" cy="671513"/>
            <a:chOff x="458466" y="3417283"/>
            <a:chExt cx="526106" cy="671513"/>
          </a:xfrm>
        </p:grpSpPr>
        <p:sp>
          <p:nvSpPr>
            <p:cNvPr id="48" name="矩形 47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49" name="矩形 48"/>
            <p:cNvSpPr/>
            <p:nvPr/>
          </p:nvSpPr>
          <p:spPr>
            <a:xfrm>
              <a:off x="458466" y="3522206"/>
              <a:ext cx="5261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31</a:t>
              </a:r>
              <a:endParaRPr lang="zh-TW" altLang="en-US" sz="2400" baseline="30000" dirty="0"/>
            </a:p>
          </p:txBody>
        </p:sp>
      </p:grpSp>
      <p:sp>
        <p:nvSpPr>
          <p:cNvPr id="50" name="矩形 49"/>
          <p:cNvSpPr/>
          <p:nvPr/>
        </p:nvSpPr>
        <p:spPr>
          <a:xfrm>
            <a:off x="2061873" y="2580637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cxnSp>
        <p:nvCxnSpPr>
          <p:cNvPr id="51" name="直線單箭頭接點 50"/>
          <p:cNvCxnSpPr/>
          <p:nvPr/>
        </p:nvCxnSpPr>
        <p:spPr>
          <a:xfrm flipV="1">
            <a:off x="1627529" y="2922216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/>
          <p:nvPr/>
        </p:nvCxnSpPr>
        <p:spPr>
          <a:xfrm flipV="1">
            <a:off x="3027778" y="2917009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/>
          <p:cNvGrpSpPr/>
          <p:nvPr/>
        </p:nvGrpSpPr>
        <p:grpSpPr>
          <a:xfrm>
            <a:off x="3377157" y="2586461"/>
            <a:ext cx="532518" cy="671513"/>
            <a:chOff x="455261" y="3417283"/>
            <a:chExt cx="532518" cy="671513"/>
          </a:xfrm>
        </p:grpSpPr>
        <p:sp>
          <p:nvSpPr>
            <p:cNvPr id="54" name="矩形 53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455261" y="3522206"/>
              <a:ext cx="5325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31</a:t>
              </a:r>
              <a:endParaRPr lang="zh-TW" altLang="en-US" sz="2400" baseline="30000" dirty="0"/>
            </a:p>
          </p:txBody>
        </p:sp>
      </p:grpSp>
      <p:sp>
        <p:nvSpPr>
          <p:cNvPr id="56" name="矩形 55"/>
          <p:cNvSpPr/>
          <p:nvPr/>
        </p:nvSpPr>
        <p:spPr>
          <a:xfrm>
            <a:off x="4447297" y="2586461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/>
              <p:cNvSpPr txBox="1"/>
              <p:nvPr/>
            </p:nvSpPr>
            <p:spPr>
              <a:xfrm>
                <a:off x="4447297" y="2748469"/>
                <a:ext cx="5279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7" name="文字方塊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297" y="2748469"/>
                <a:ext cx="52790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3953" t="-18333" r="-33721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左-右雙向箭號 57"/>
          <p:cNvSpPr/>
          <p:nvPr/>
        </p:nvSpPr>
        <p:spPr>
          <a:xfrm>
            <a:off x="3783522" y="2852030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字方塊 58"/>
              <p:cNvSpPr txBox="1"/>
              <p:nvPr/>
            </p:nvSpPr>
            <p:spPr>
              <a:xfrm>
                <a:off x="3926811" y="3109079"/>
                <a:ext cx="4489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9" name="文字方塊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811" y="3109079"/>
                <a:ext cx="448905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6216" r="-5405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圖片 59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53541" y="1961431"/>
            <a:ext cx="360000" cy="36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1" name="圖片 60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11991" y="4331374"/>
            <a:ext cx="360000" cy="36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2" name="圖片 61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24563" y="2718563"/>
            <a:ext cx="360000" cy="36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3" name="圖片 62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778436" y="5322008"/>
            <a:ext cx="360000" cy="36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65" name="群組 64"/>
          <p:cNvGrpSpPr/>
          <p:nvPr/>
        </p:nvGrpSpPr>
        <p:grpSpPr>
          <a:xfrm>
            <a:off x="1244871" y="4218355"/>
            <a:ext cx="421910" cy="671513"/>
            <a:chOff x="510564" y="3417283"/>
            <a:chExt cx="421910" cy="671513"/>
          </a:xfrm>
        </p:grpSpPr>
        <p:sp>
          <p:nvSpPr>
            <p:cNvPr id="66" name="矩形 65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67" name="矩形 66"/>
            <p:cNvSpPr/>
            <p:nvPr/>
          </p:nvSpPr>
          <p:spPr>
            <a:xfrm>
              <a:off x="510564" y="3522206"/>
              <a:ext cx="4219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2</a:t>
              </a:r>
              <a:endParaRPr lang="zh-TW" altLang="en-US" sz="2400" baseline="30000" dirty="0"/>
            </a:p>
          </p:txBody>
        </p:sp>
      </p:grpSp>
      <p:sp>
        <p:nvSpPr>
          <p:cNvPr id="68" name="矩形 67"/>
          <p:cNvSpPr/>
          <p:nvPr/>
        </p:nvSpPr>
        <p:spPr>
          <a:xfrm>
            <a:off x="2044795" y="4220926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sp>
        <p:nvSpPr>
          <p:cNvPr id="69" name="文字方塊 68"/>
          <p:cNvSpPr txBox="1"/>
          <p:nvPr/>
        </p:nvSpPr>
        <p:spPr>
          <a:xfrm rot="5400000">
            <a:off x="2266552" y="5908663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70" name="直線單箭頭接點 69"/>
          <p:cNvCxnSpPr/>
          <p:nvPr/>
        </p:nvCxnSpPr>
        <p:spPr>
          <a:xfrm flipV="1">
            <a:off x="1613412" y="4554110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/>
          <p:nvPr/>
        </p:nvCxnSpPr>
        <p:spPr>
          <a:xfrm flipV="1">
            <a:off x="3013661" y="4548903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群組 71"/>
          <p:cNvGrpSpPr/>
          <p:nvPr/>
        </p:nvGrpSpPr>
        <p:grpSpPr>
          <a:xfrm>
            <a:off x="3412177" y="4218355"/>
            <a:ext cx="428322" cy="671513"/>
            <a:chOff x="507358" y="3417283"/>
            <a:chExt cx="428322" cy="671513"/>
          </a:xfrm>
        </p:grpSpPr>
        <p:sp>
          <p:nvSpPr>
            <p:cNvPr id="73" name="矩形 72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74" name="矩形 73"/>
            <p:cNvSpPr/>
            <p:nvPr/>
          </p:nvSpPr>
          <p:spPr>
            <a:xfrm>
              <a:off x="507358" y="3522206"/>
              <a:ext cx="4283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2</a:t>
              </a:r>
              <a:endParaRPr lang="zh-TW" altLang="en-US" sz="2400" baseline="30000" dirty="0"/>
            </a:p>
          </p:txBody>
        </p:sp>
      </p:grpSp>
      <p:sp>
        <p:nvSpPr>
          <p:cNvPr id="75" name="矩形 74"/>
          <p:cNvSpPr/>
          <p:nvPr/>
        </p:nvSpPr>
        <p:spPr>
          <a:xfrm>
            <a:off x="4430220" y="4218355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/>
              <p:cNvSpPr txBox="1"/>
              <p:nvPr/>
            </p:nvSpPr>
            <p:spPr>
              <a:xfrm>
                <a:off x="4419779" y="4391958"/>
                <a:ext cx="3980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6" name="文字方塊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779" y="4391958"/>
                <a:ext cx="398058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18462" t="-16393" r="-49231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左-右雙向箭號 76"/>
          <p:cNvSpPr/>
          <p:nvPr/>
        </p:nvSpPr>
        <p:spPr>
          <a:xfrm>
            <a:off x="3771806" y="4510329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77"/>
              <p:cNvSpPr txBox="1"/>
              <p:nvPr/>
            </p:nvSpPr>
            <p:spPr>
              <a:xfrm>
                <a:off x="3913379" y="4705063"/>
                <a:ext cx="3190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8" name="文字方塊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379" y="4705063"/>
                <a:ext cx="319062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23077" r="-9615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群組 78"/>
          <p:cNvGrpSpPr/>
          <p:nvPr/>
        </p:nvGrpSpPr>
        <p:grpSpPr>
          <a:xfrm>
            <a:off x="1210370" y="5171460"/>
            <a:ext cx="526106" cy="671513"/>
            <a:chOff x="458466" y="3417283"/>
            <a:chExt cx="526106" cy="671513"/>
          </a:xfrm>
        </p:grpSpPr>
        <p:sp>
          <p:nvSpPr>
            <p:cNvPr id="80" name="矩形 79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81" name="矩形 80"/>
            <p:cNvSpPr/>
            <p:nvPr/>
          </p:nvSpPr>
          <p:spPr>
            <a:xfrm>
              <a:off x="458466" y="3522206"/>
              <a:ext cx="5261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16</a:t>
              </a:r>
              <a:endParaRPr lang="zh-TW" altLang="en-US" sz="2400" baseline="30000" dirty="0"/>
            </a:p>
          </p:txBody>
        </p:sp>
      </p:grpSp>
      <p:sp>
        <p:nvSpPr>
          <p:cNvPr id="82" name="矩形 81"/>
          <p:cNvSpPr/>
          <p:nvPr/>
        </p:nvSpPr>
        <p:spPr>
          <a:xfrm>
            <a:off x="2062393" y="5165636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cxnSp>
        <p:nvCxnSpPr>
          <p:cNvPr id="83" name="直線單箭頭接點 82"/>
          <p:cNvCxnSpPr/>
          <p:nvPr/>
        </p:nvCxnSpPr>
        <p:spPr>
          <a:xfrm flipV="1">
            <a:off x="1628049" y="5507215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/>
          <p:nvPr/>
        </p:nvCxnSpPr>
        <p:spPr>
          <a:xfrm flipV="1">
            <a:off x="3028298" y="5502008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群組 84"/>
          <p:cNvGrpSpPr/>
          <p:nvPr/>
        </p:nvGrpSpPr>
        <p:grpSpPr>
          <a:xfrm>
            <a:off x="3377677" y="5171460"/>
            <a:ext cx="532518" cy="671513"/>
            <a:chOff x="455261" y="3417283"/>
            <a:chExt cx="532518" cy="671513"/>
          </a:xfrm>
        </p:grpSpPr>
        <p:sp>
          <p:nvSpPr>
            <p:cNvPr id="86" name="矩形 85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87" name="矩形 86"/>
            <p:cNvSpPr/>
            <p:nvPr/>
          </p:nvSpPr>
          <p:spPr>
            <a:xfrm>
              <a:off x="455261" y="3522206"/>
              <a:ext cx="5325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16</a:t>
              </a:r>
              <a:endParaRPr lang="zh-TW" altLang="en-US" sz="2400" baseline="30000" dirty="0"/>
            </a:p>
          </p:txBody>
        </p:sp>
      </p:grpSp>
      <p:sp>
        <p:nvSpPr>
          <p:cNvPr id="88" name="矩形 87"/>
          <p:cNvSpPr/>
          <p:nvPr/>
        </p:nvSpPr>
        <p:spPr>
          <a:xfrm>
            <a:off x="4447817" y="5171460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文字方塊 88"/>
              <p:cNvSpPr txBox="1"/>
              <p:nvPr/>
            </p:nvSpPr>
            <p:spPr>
              <a:xfrm>
                <a:off x="4447817" y="5333468"/>
                <a:ext cx="5212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9" name="文字方塊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817" y="5333468"/>
                <a:ext cx="521297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14118" t="-18333" r="-35294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左-右雙向箭號 89"/>
          <p:cNvSpPr/>
          <p:nvPr/>
        </p:nvSpPr>
        <p:spPr>
          <a:xfrm>
            <a:off x="3784042" y="5437029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文字方塊 90"/>
              <p:cNvSpPr txBox="1"/>
              <p:nvPr/>
            </p:nvSpPr>
            <p:spPr>
              <a:xfrm>
                <a:off x="3927331" y="5694078"/>
                <a:ext cx="4423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1" name="文字方塊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331" y="5694078"/>
                <a:ext cx="442301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16438" r="-5479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文字方塊 93"/>
          <p:cNvSpPr txBox="1"/>
          <p:nvPr/>
        </p:nvSpPr>
        <p:spPr>
          <a:xfrm>
            <a:off x="5201054" y="1759132"/>
            <a:ext cx="3069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TW" sz="2400" dirty="0"/>
              <a:t>Pick the 1</a:t>
            </a:r>
            <a:r>
              <a:rPr lang="en-US" altLang="zh-TW" sz="2400" baseline="30000" dirty="0"/>
              <a:t>st</a:t>
            </a:r>
            <a:r>
              <a:rPr lang="en-US" altLang="zh-TW" sz="2400" dirty="0"/>
              <a:t> batch</a:t>
            </a:r>
            <a:endParaRPr lang="zh-TW" altLang="en-US" sz="2400" baseline="30000" dirty="0"/>
          </a:p>
        </p:txBody>
      </p:sp>
      <p:sp>
        <p:nvSpPr>
          <p:cNvPr id="95" name="文字方塊 94"/>
          <p:cNvSpPr txBox="1"/>
          <p:nvPr/>
        </p:nvSpPr>
        <p:spPr>
          <a:xfrm>
            <a:off x="5179448" y="904753"/>
            <a:ext cx="3438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TW" sz="2400" dirty="0"/>
              <a:t>Randomly initialize network parameters</a:t>
            </a:r>
            <a:endParaRPr lang="zh-TW" altLang="en-US" sz="2400" baseline="30000" dirty="0"/>
          </a:p>
        </p:txBody>
      </p:sp>
      <p:sp>
        <p:nvSpPr>
          <p:cNvPr id="97" name="文字方塊 96"/>
          <p:cNvSpPr txBox="1"/>
          <p:nvPr/>
        </p:nvSpPr>
        <p:spPr>
          <a:xfrm>
            <a:off x="5214990" y="3136165"/>
            <a:ext cx="3069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TW" sz="2400" dirty="0"/>
              <a:t>Pick the 2</a:t>
            </a:r>
            <a:r>
              <a:rPr lang="en-US" altLang="zh-TW" sz="2400" baseline="30000" dirty="0"/>
              <a:t>nd</a:t>
            </a:r>
            <a:r>
              <a:rPr lang="en-US" altLang="zh-TW" sz="2400" dirty="0"/>
              <a:t> batch</a:t>
            </a:r>
            <a:endParaRPr lang="zh-TW" altLang="en-US" sz="2400" baseline="30000" dirty="0"/>
          </a:p>
        </p:txBody>
      </p:sp>
      <p:sp>
        <p:nvSpPr>
          <p:cNvPr id="107" name="文字方塊 106"/>
          <p:cNvSpPr txBox="1"/>
          <p:nvPr/>
        </p:nvSpPr>
        <p:spPr>
          <a:xfrm rot="16200000">
            <a:off x="-479666" y="2468681"/>
            <a:ext cx="1677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Mini-batch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08" name="文字方塊 107"/>
          <p:cNvSpPr txBox="1"/>
          <p:nvPr/>
        </p:nvSpPr>
        <p:spPr>
          <a:xfrm rot="16200000">
            <a:off x="-488377" y="4939476"/>
            <a:ext cx="1677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Mini-batch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648662" y="1634942"/>
            <a:ext cx="4279192" cy="23100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矩形 109"/>
          <p:cNvSpPr/>
          <p:nvPr/>
        </p:nvSpPr>
        <p:spPr>
          <a:xfrm>
            <a:off x="648662" y="4132044"/>
            <a:ext cx="4279192" cy="23100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文字方塊 111"/>
              <p:cNvSpPr txBox="1"/>
              <p:nvPr/>
            </p:nvSpPr>
            <p:spPr>
              <a:xfrm>
                <a:off x="5795308" y="2244813"/>
                <a:ext cx="23312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′=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2" name="文字方塊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308" y="2244813"/>
                <a:ext cx="2331279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3403" t="-1639" r="-524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字方塊 112"/>
              <p:cNvSpPr txBox="1"/>
              <p:nvPr/>
            </p:nvSpPr>
            <p:spPr>
              <a:xfrm>
                <a:off x="5795308" y="3621097"/>
                <a:ext cx="24114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′′=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3" name="文字方塊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308" y="3621097"/>
                <a:ext cx="2411429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3038" t="-1639" r="-506"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5726242" y="2614145"/>
            <a:ext cx="3507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Update parameters once</a:t>
            </a:r>
            <a:endParaRPr lang="zh-TW" altLang="en-US" sz="2400" dirty="0"/>
          </a:p>
        </p:txBody>
      </p:sp>
      <p:sp>
        <p:nvSpPr>
          <p:cNvPr id="92" name="文字方塊 91"/>
          <p:cNvSpPr txBox="1"/>
          <p:nvPr/>
        </p:nvSpPr>
        <p:spPr>
          <a:xfrm>
            <a:off x="5726242" y="3950553"/>
            <a:ext cx="3507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Update parameters once</a:t>
            </a:r>
            <a:endParaRPr lang="zh-TW" altLang="en-US" sz="2400" dirty="0"/>
          </a:p>
        </p:txBody>
      </p:sp>
      <p:sp>
        <p:nvSpPr>
          <p:cNvPr id="93" name="文字方塊 92"/>
          <p:cNvSpPr txBox="1"/>
          <p:nvPr/>
        </p:nvSpPr>
        <p:spPr>
          <a:xfrm>
            <a:off x="5228849" y="4734287"/>
            <a:ext cx="3537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zh-TW" sz="2400" dirty="0"/>
              <a:t>Until all mini-batches have been picked</a:t>
            </a:r>
            <a:endParaRPr lang="zh-TW" altLang="en-US" sz="2400" baseline="30000" dirty="0"/>
          </a:p>
        </p:txBody>
      </p:sp>
      <p:sp>
        <p:nvSpPr>
          <p:cNvPr id="96" name="文字方塊 95"/>
          <p:cNvSpPr txBox="1"/>
          <p:nvPr/>
        </p:nvSpPr>
        <p:spPr>
          <a:xfrm rot="5400000">
            <a:off x="6523363" y="4589259"/>
            <a:ext cx="751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…</a:t>
            </a:r>
            <a:endParaRPr lang="zh-TW" altLang="en-US" sz="2400" baseline="30000" dirty="0"/>
          </a:p>
        </p:txBody>
      </p:sp>
      <p:sp>
        <p:nvSpPr>
          <p:cNvPr id="98" name="矩形 97"/>
          <p:cNvSpPr/>
          <p:nvPr/>
        </p:nvSpPr>
        <p:spPr>
          <a:xfrm>
            <a:off x="5849733" y="5596570"/>
            <a:ext cx="2209169" cy="44716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one epoch</a:t>
            </a:r>
            <a:endParaRPr lang="zh-TW" altLang="en-US" sz="2400" dirty="0"/>
          </a:p>
        </p:txBody>
      </p:sp>
      <p:sp>
        <p:nvSpPr>
          <p:cNvPr id="99" name="矩形 98"/>
          <p:cNvSpPr/>
          <p:nvPr/>
        </p:nvSpPr>
        <p:spPr>
          <a:xfrm>
            <a:off x="5201053" y="1796342"/>
            <a:ext cx="3820463" cy="372802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 99"/>
          <p:cNvSpPr/>
          <p:nvPr/>
        </p:nvSpPr>
        <p:spPr>
          <a:xfrm>
            <a:off x="5236213" y="6141503"/>
            <a:ext cx="3436207" cy="5183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Repeat the above process</a:t>
            </a:r>
            <a:endParaRPr lang="zh-TW" altLang="en-US" sz="24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3412177" y="156580"/>
            <a:ext cx="5559485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We do not really minimize total loss!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8359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7" grpId="0"/>
      <p:bldP spid="107" grpId="0"/>
      <p:bldP spid="108" grpId="0"/>
      <p:bldP spid="109" grpId="0" animBg="1"/>
      <p:bldP spid="110" grpId="0" animBg="1"/>
      <p:bldP spid="112" grpId="0"/>
      <p:bldP spid="113" grpId="0"/>
      <p:bldP spid="7" grpId="0"/>
      <p:bldP spid="92" grpId="0"/>
      <p:bldP spid="93" grpId="0"/>
      <p:bldP spid="96" grpId="0"/>
      <p:bldP spid="98" grpId="0" animBg="1"/>
      <p:bldP spid="99" grpId="0" animBg="1"/>
      <p:bldP spid="100" grpId="0" animBg="1"/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Mini-batch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16" y="1507902"/>
            <a:ext cx="8771898" cy="441579"/>
          </a:xfrm>
          <a:prstGeom prst="rect">
            <a:avLst/>
          </a:prstGeom>
        </p:spPr>
      </p:pic>
      <p:grpSp>
        <p:nvGrpSpPr>
          <p:cNvPr id="36" name="群組 35"/>
          <p:cNvGrpSpPr/>
          <p:nvPr/>
        </p:nvGrpSpPr>
        <p:grpSpPr>
          <a:xfrm>
            <a:off x="151086" y="2470838"/>
            <a:ext cx="4789170" cy="2364808"/>
            <a:chOff x="186028" y="1634942"/>
            <a:chExt cx="4789170" cy="2364808"/>
          </a:xfrm>
        </p:grpSpPr>
        <p:grpSp>
          <p:nvGrpSpPr>
            <p:cNvPr id="5" name="群組 4"/>
            <p:cNvGrpSpPr/>
            <p:nvPr/>
          </p:nvGrpSpPr>
          <p:grpSpPr>
            <a:xfrm>
              <a:off x="1258864" y="1778496"/>
              <a:ext cx="421911" cy="671513"/>
              <a:chOff x="510563" y="3417283"/>
              <a:chExt cx="421911" cy="671513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557212" y="3417283"/>
                <a:ext cx="271463" cy="67151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baseline="30000" dirty="0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510563" y="3522206"/>
                <a:ext cx="4219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400" dirty="0"/>
                  <a:t>x</a:t>
                </a:r>
                <a:r>
                  <a:rPr lang="en-US" altLang="zh-TW" sz="2400" baseline="30000" dirty="0"/>
                  <a:t>1</a:t>
                </a:r>
                <a:endParaRPr lang="zh-TW" altLang="en-US" sz="2400" baseline="30000" dirty="0"/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2058789" y="1781067"/>
              <a:ext cx="965905" cy="68315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NN</a:t>
              </a:r>
              <a:endParaRPr lang="zh-TW" altLang="en-US" sz="2400" dirty="0"/>
            </a:p>
          </p:txBody>
        </p:sp>
        <p:sp>
          <p:nvSpPr>
            <p:cNvPr id="9" name="文字方塊 8"/>
            <p:cNvSpPr txBox="1"/>
            <p:nvPr/>
          </p:nvSpPr>
          <p:spPr>
            <a:xfrm rot="5400000">
              <a:off x="2281307" y="3323803"/>
              <a:ext cx="828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cxnSp>
          <p:nvCxnSpPr>
            <p:cNvPr id="10" name="直線單箭頭接點 9"/>
            <p:cNvCxnSpPr/>
            <p:nvPr/>
          </p:nvCxnSpPr>
          <p:spPr>
            <a:xfrm flipV="1">
              <a:off x="1627406" y="2114251"/>
              <a:ext cx="41709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/>
            <p:nvPr/>
          </p:nvCxnSpPr>
          <p:spPr>
            <a:xfrm flipV="1">
              <a:off x="3027655" y="2109044"/>
              <a:ext cx="41709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群組 11"/>
            <p:cNvGrpSpPr/>
            <p:nvPr/>
          </p:nvGrpSpPr>
          <p:grpSpPr>
            <a:xfrm>
              <a:off x="3426170" y="1778496"/>
              <a:ext cx="428323" cy="671513"/>
              <a:chOff x="507357" y="3417283"/>
              <a:chExt cx="428323" cy="671513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557212" y="3417283"/>
                <a:ext cx="271463" cy="67151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baseline="30000" dirty="0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507357" y="3522206"/>
                <a:ext cx="42832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400" dirty="0"/>
                  <a:t>y</a:t>
                </a:r>
                <a:r>
                  <a:rPr lang="en-US" altLang="zh-TW" sz="2400" baseline="30000" dirty="0"/>
                  <a:t>1</a:t>
                </a:r>
                <a:endParaRPr lang="zh-TW" altLang="en-US" sz="2400" baseline="30000" dirty="0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4444214" y="1778496"/>
              <a:ext cx="271463" cy="67151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/>
                <p:cNvSpPr txBox="1"/>
                <p:nvPr/>
              </p:nvSpPr>
              <p:spPr>
                <a:xfrm>
                  <a:off x="4433773" y="1952099"/>
                  <a:ext cx="39145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" name="文字方塊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3773" y="1952099"/>
                  <a:ext cx="391454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8750" t="-16393" r="-48438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左-右雙向箭號 16"/>
            <p:cNvSpPr/>
            <p:nvPr/>
          </p:nvSpPr>
          <p:spPr>
            <a:xfrm>
              <a:off x="3785800" y="2070470"/>
              <a:ext cx="602650" cy="181045"/>
            </a:xfrm>
            <a:prstGeom prst="left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字方塊 17"/>
                <p:cNvSpPr txBox="1"/>
                <p:nvPr/>
              </p:nvSpPr>
              <p:spPr>
                <a:xfrm>
                  <a:off x="3927373" y="2265204"/>
                  <a:ext cx="31245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8" name="文字方塊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7373" y="2265204"/>
                  <a:ext cx="312458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3529" t="-1667" r="-9804" b="-833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群組 18"/>
            <p:cNvGrpSpPr/>
            <p:nvPr/>
          </p:nvGrpSpPr>
          <p:grpSpPr>
            <a:xfrm>
              <a:off x="1209850" y="2586461"/>
              <a:ext cx="526106" cy="671513"/>
              <a:chOff x="458466" y="3417283"/>
              <a:chExt cx="526106" cy="671513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557212" y="3417283"/>
                <a:ext cx="271463" cy="67151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baseline="30000" dirty="0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458466" y="3522206"/>
                <a:ext cx="5261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400" dirty="0"/>
                  <a:t>x</a:t>
                </a:r>
                <a:r>
                  <a:rPr lang="en-US" altLang="zh-TW" sz="2400" baseline="30000" dirty="0"/>
                  <a:t>31</a:t>
                </a:r>
                <a:endParaRPr lang="zh-TW" altLang="en-US" sz="2400" baseline="30000" dirty="0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2061873" y="2580637"/>
              <a:ext cx="965905" cy="68315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NN</a:t>
              </a:r>
              <a:endParaRPr lang="zh-TW" altLang="en-US" sz="2400" dirty="0"/>
            </a:p>
          </p:txBody>
        </p:sp>
        <p:cxnSp>
          <p:nvCxnSpPr>
            <p:cNvPr id="23" name="直線單箭頭接點 22"/>
            <p:cNvCxnSpPr/>
            <p:nvPr/>
          </p:nvCxnSpPr>
          <p:spPr>
            <a:xfrm flipV="1">
              <a:off x="1627529" y="2922216"/>
              <a:ext cx="41709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/>
            <p:cNvCxnSpPr/>
            <p:nvPr/>
          </p:nvCxnSpPr>
          <p:spPr>
            <a:xfrm flipV="1">
              <a:off x="3027778" y="2917009"/>
              <a:ext cx="41709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群組 24"/>
            <p:cNvGrpSpPr/>
            <p:nvPr/>
          </p:nvGrpSpPr>
          <p:grpSpPr>
            <a:xfrm>
              <a:off x="3377157" y="2586461"/>
              <a:ext cx="532518" cy="671513"/>
              <a:chOff x="455261" y="3417283"/>
              <a:chExt cx="532518" cy="671513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557212" y="3417283"/>
                <a:ext cx="271463" cy="67151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baseline="30000" dirty="0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455261" y="3522206"/>
                <a:ext cx="53251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400" dirty="0"/>
                  <a:t>y</a:t>
                </a:r>
                <a:r>
                  <a:rPr lang="en-US" altLang="zh-TW" sz="2400" baseline="30000" dirty="0"/>
                  <a:t>31</a:t>
                </a:r>
                <a:endParaRPr lang="zh-TW" altLang="en-US" sz="2400" baseline="30000" dirty="0"/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4447297" y="2586461"/>
              <a:ext cx="271463" cy="67151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字方塊 28"/>
                <p:cNvSpPr txBox="1"/>
                <p:nvPr/>
              </p:nvSpPr>
              <p:spPr>
                <a:xfrm>
                  <a:off x="4447297" y="2748469"/>
                  <a:ext cx="52790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9" name="文字方塊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7297" y="2748469"/>
                  <a:ext cx="527901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3953" t="-18033" r="-33721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左-右雙向箭號 29"/>
            <p:cNvSpPr/>
            <p:nvPr/>
          </p:nvSpPr>
          <p:spPr>
            <a:xfrm>
              <a:off x="3783522" y="2852030"/>
              <a:ext cx="602650" cy="181045"/>
            </a:xfrm>
            <a:prstGeom prst="left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字方塊 30"/>
                <p:cNvSpPr txBox="1"/>
                <p:nvPr/>
              </p:nvSpPr>
              <p:spPr>
                <a:xfrm>
                  <a:off x="3926811" y="3109079"/>
                  <a:ext cx="44890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31</m:t>
                            </m:r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1" name="文字方塊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6811" y="3109079"/>
                  <a:ext cx="448905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6216" r="-5405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圖片 31"/>
            <p:cNvPicPr preferRelativeResize="0"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3541" y="1961431"/>
              <a:ext cx="360000" cy="360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33" name="圖片 32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4563" y="2718563"/>
              <a:ext cx="360000" cy="3600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4" name="文字方塊 33"/>
            <p:cNvSpPr txBox="1"/>
            <p:nvPr/>
          </p:nvSpPr>
          <p:spPr>
            <a:xfrm rot="16200000">
              <a:off x="-422074" y="2569533"/>
              <a:ext cx="1677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0000FF"/>
                  </a:solidFill>
                </a:rPr>
                <a:t>Mini-batch</a:t>
              </a:r>
              <a:endParaRPr lang="zh-TW" alt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48662" y="1634942"/>
              <a:ext cx="4279192" cy="23100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5036779" y="2470838"/>
            <a:ext cx="4032887" cy="4199709"/>
            <a:chOff x="5201053" y="1759132"/>
            <a:chExt cx="4032887" cy="4199709"/>
          </a:xfrm>
        </p:grpSpPr>
        <p:sp>
          <p:nvSpPr>
            <p:cNvPr id="37" name="文字方塊 36"/>
            <p:cNvSpPr txBox="1"/>
            <p:nvPr/>
          </p:nvSpPr>
          <p:spPr>
            <a:xfrm>
              <a:off x="5201054" y="1759132"/>
              <a:ext cx="30694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Wingdings" panose="05000000000000000000" pitchFamily="2" charset="2"/>
                <a:buChar char="Ø"/>
              </a:pPr>
              <a:r>
                <a:rPr lang="en-US" altLang="zh-TW" sz="2400" dirty="0"/>
                <a:t>Pick the 1</a:t>
              </a:r>
              <a:r>
                <a:rPr lang="en-US" altLang="zh-TW" sz="2400" baseline="30000" dirty="0"/>
                <a:t>st</a:t>
              </a:r>
              <a:r>
                <a:rPr lang="en-US" altLang="zh-TW" sz="2400" dirty="0"/>
                <a:t> batch</a:t>
              </a:r>
              <a:endParaRPr lang="zh-TW" altLang="en-US" sz="2400" baseline="30000" dirty="0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5214990" y="3136165"/>
              <a:ext cx="30694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Wingdings" panose="05000000000000000000" pitchFamily="2" charset="2"/>
                <a:buChar char="Ø"/>
              </a:pPr>
              <a:r>
                <a:rPr lang="en-US" altLang="zh-TW" sz="2400" dirty="0"/>
                <a:t>Pick the 2</a:t>
              </a:r>
              <a:r>
                <a:rPr lang="en-US" altLang="zh-TW" sz="2400" baseline="30000" dirty="0"/>
                <a:t>nd</a:t>
              </a:r>
              <a:r>
                <a:rPr lang="en-US" altLang="zh-TW" sz="2400" dirty="0"/>
                <a:t> batch</a:t>
              </a:r>
              <a:endParaRPr lang="zh-TW" altLang="en-US" sz="2400" baseline="30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字方塊 38"/>
                <p:cNvSpPr txBox="1"/>
                <p:nvPr/>
              </p:nvSpPr>
              <p:spPr>
                <a:xfrm>
                  <a:off x="5795308" y="2244813"/>
                  <a:ext cx="233127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′=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9" name="文字方塊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5308" y="2244813"/>
                  <a:ext cx="233127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403" t="-1639" r="-524" b="-819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字方塊 39"/>
                <p:cNvSpPr txBox="1"/>
                <p:nvPr/>
              </p:nvSpPr>
              <p:spPr>
                <a:xfrm>
                  <a:off x="5795308" y="3621097"/>
                  <a:ext cx="241142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′′=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40" name="文字方塊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5308" y="3621097"/>
                  <a:ext cx="241142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038" t="-1667" r="-506" b="-10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文字方塊 40"/>
            <p:cNvSpPr txBox="1"/>
            <p:nvPr/>
          </p:nvSpPr>
          <p:spPr>
            <a:xfrm>
              <a:off x="5726242" y="2614145"/>
              <a:ext cx="3507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Update parameters once</a:t>
              </a:r>
              <a:endParaRPr lang="zh-TW" altLang="en-US" sz="2400" dirty="0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5726242" y="3950553"/>
              <a:ext cx="3507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Update parameters once</a:t>
              </a:r>
              <a:endParaRPr lang="zh-TW" altLang="en-US" sz="2400" dirty="0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5228849" y="4734287"/>
              <a:ext cx="35372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Wingdings" panose="05000000000000000000" pitchFamily="2" charset="2"/>
                <a:buChar char="Ø"/>
              </a:pPr>
              <a:r>
                <a:rPr lang="en-US" altLang="zh-TW" sz="2400" dirty="0"/>
                <a:t>Until all mini-batches have been picked</a:t>
              </a:r>
              <a:endParaRPr lang="zh-TW" altLang="en-US" sz="2400" baseline="30000" dirty="0"/>
            </a:p>
          </p:txBody>
        </p:sp>
        <p:sp>
          <p:nvSpPr>
            <p:cNvPr id="44" name="文字方塊 43"/>
            <p:cNvSpPr txBox="1"/>
            <p:nvPr/>
          </p:nvSpPr>
          <p:spPr>
            <a:xfrm rot="5400000">
              <a:off x="6523363" y="4589259"/>
              <a:ext cx="751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…</a:t>
              </a:r>
              <a:endParaRPr lang="zh-TW" altLang="en-US" sz="2400" baseline="30000" dirty="0"/>
            </a:p>
          </p:txBody>
        </p:sp>
        <p:sp>
          <p:nvSpPr>
            <p:cNvPr id="45" name="矩形 44"/>
            <p:cNvSpPr/>
            <p:nvPr/>
          </p:nvSpPr>
          <p:spPr>
            <a:xfrm>
              <a:off x="6025149" y="5511680"/>
              <a:ext cx="2209169" cy="447161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one epoch</a:t>
              </a:r>
              <a:endParaRPr lang="zh-TW" altLang="en-US" sz="2400" dirty="0"/>
            </a:p>
          </p:txBody>
        </p:sp>
        <p:sp>
          <p:nvSpPr>
            <p:cNvPr id="46" name="矩形 45"/>
            <p:cNvSpPr/>
            <p:nvPr/>
          </p:nvSpPr>
          <p:spPr>
            <a:xfrm>
              <a:off x="5201053" y="1796342"/>
              <a:ext cx="3820463" cy="3728024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49" name="直線接點 48"/>
          <p:cNvCxnSpPr/>
          <p:nvPr/>
        </p:nvCxnSpPr>
        <p:spPr>
          <a:xfrm>
            <a:off x="4606965" y="1851025"/>
            <a:ext cx="22262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7072631" y="1851025"/>
            <a:ext cx="17846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/>
          <p:nvPr/>
        </p:nvCxnSpPr>
        <p:spPr>
          <a:xfrm flipH="1">
            <a:off x="3342215" y="1858521"/>
            <a:ext cx="2348841" cy="5883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 flipH="1">
            <a:off x="6833213" y="1883446"/>
            <a:ext cx="1204203" cy="651284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字方塊 55"/>
          <p:cNvSpPr txBox="1"/>
          <p:nvPr/>
        </p:nvSpPr>
        <p:spPr>
          <a:xfrm>
            <a:off x="549131" y="4801685"/>
            <a:ext cx="439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100 examples in a mini-batch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2379105" y="5827346"/>
            <a:ext cx="27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Repeat 20 times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Mini-batch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851" y="2448719"/>
            <a:ext cx="4076700" cy="310515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49704" y="1866037"/>
            <a:ext cx="416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Original Gradient Descent</a:t>
            </a:r>
            <a:endParaRPr lang="zh-TW" altLang="en-US" sz="2800" b="1" i="1" u="sng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744880" y="1866037"/>
            <a:ext cx="416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With Mini-batch</a:t>
            </a:r>
            <a:endParaRPr lang="zh-TW" altLang="en-US" sz="2800" b="1" i="1" u="sng" dirty="0"/>
          </a:p>
        </p:txBody>
      </p:sp>
      <p:sp>
        <p:nvSpPr>
          <p:cNvPr id="7" name="文字方塊 6"/>
          <p:cNvSpPr txBox="1"/>
          <p:nvPr/>
        </p:nvSpPr>
        <p:spPr>
          <a:xfrm>
            <a:off x="5839008" y="3349249"/>
            <a:ext cx="150825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Unstable!!!</a:t>
            </a:r>
            <a:endParaRPr lang="zh-TW" altLang="en-US" sz="24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2458244"/>
            <a:ext cx="4029075" cy="3095625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1449405" y="5963681"/>
            <a:ext cx="6586891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The colors represent the total loss.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842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Mini-batch is Faster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81" y="2787990"/>
            <a:ext cx="4800001" cy="3600000"/>
          </a:xfrm>
          <a:prstGeom prst="rect">
            <a:avLst/>
          </a:prstGeom>
        </p:spPr>
      </p:pic>
      <p:pic>
        <p:nvPicPr>
          <p:cNvPr id="7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8550"/>
            <a:ext cx="4800000" cy="3600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218179" y="5368750"/>
            <a:ext cx="1760443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 epoch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308382" y="3552625"/>
            <a:ext cx="1698171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See all examples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261587" y="3458691"/>
            <a:ext cx="180716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See only one batch</a:t>
            </a:r>
            <a:endParaRPr lang="zh-TW" altLang="en-US" sz="2400" dirty="0"/>
          </a:p>
        </p:txBody>
      </p:sp>
      <p:cxnSp>
        <p:nvCxnSpPr>
          <p:cNvPr id="13" name="直線單箭頭接點 12"/>
          <p:cNvCxnSpPr>
            <a:endCxn id="10" idx="3"/>
          </p:cNvCxnSpPr>
          <p:nvPr/>
        </p:nvCxnSpPr>
        <p:spPr>
          <a:xfrm flipH="1">
            <a:off x="6978622" y="5368750"/>
            <a:ext cx="195234" cy="2308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522772" y="2300689"/>
            <a:ext cx="3872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Update after seeing all examples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917854" y="2236109"/>
            <a:ext cx="4008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If there are 20 batches, update 20 times in one epoch.</a:t>
            </a:r>
            <a:endParaRPr lang="zh-TW" altLang="en-US" sz="2400" dirty="0"/>
          </a:p>
        </p:txBody>
      </p:sp>
      <p:cxnSp>
        <p:nvCxnSpPr>
          <p:cNvPr id="16" name="直線單箭頭接點 15"/>
          <p:cNvCxnSpPr/>
          <p:nvPr/>
        </p:nvCxnSpPr>
        <p:spPr>
          <a:xfrm flipH="1">
            <a:off x="7054993" y="3424720"/>
            <a:ext cx="591165" cy="4494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353917" y="1792691"/>
            <a:ext cx="416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Original Gradient Descent</a:t>
            </a:r>
            <a:endParaRPr lang="zh-TW" altLang="en-US" sz="2800" b="1" i="1" u="sng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649093" y="1792691"/>
            <a:ext cx="416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With Mini-batch</a:t>
            </a:r>
            <a:endParaRPr lang="zh-TW" altLang="en-US" sz="2800" b="1" i="1" u="sng" dirty="0"/>
          </a:p>
        </p:txBody>
      </p:sp>
      <p:sp>
        <p:nvSpPr>
          <p:cNvPr id="3" name="文字方塊 2"/>
          <p:cNvSpPr txBox="1"/>
          <p:nvPr/>
        </p:nvSpPr>
        <p:spPr>
          <a:xfrm>
            <a:off x="5747657" y="588785"/>
            <a:ext cx="2767693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Not always true with parallel computing.</a:t>
            </a:r>
            <a:endParaRPr lang="zh-TW" altLang="en-US" sz="2400" dirty="0"/>
          </a:p>
        </p:txBody>
      </p:sp>
      <p:cxnSp>
        <p:nvCxnSpPr>
          <p:cNvPr id="6" name="直線單箭頭接點 5"/>
          <p:cNvCxnSpPr>
            <a:stCxn id="11" idx="3"/>
            <a:endCxn id="12" idx="1"/>
          </p:cNvCxnSpPr>
          <p:nvPr/>
        </p:nvCxnSpPr>
        <p:spPr>
          <a:xfrm flipV="1">
            <a:off x="3006553" y="3874190"/>
            <a:ext cx="2255034" cy="93934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2752782" y="4081216"/>
            <a:ext cx="2633875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Can have the same speed (not super large data set)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30950" y="6114260"/>
            <a:ext cx="5419625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TW" sz="2800" dirty="0"/>
              <a:t>Mini-batch has better performance!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8368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88282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752681" y="1654279"/>
            <a:ext cx="421911" cy="671513"/>
            <a:chOff x="510563" y="3417283"/>
            <a:chExt cx="421911" cy="671513"/>
          </a:xfrm>
        </p:grpSpPr>
        <p:sp>
          <p:nvSpPr>
            <p:cNvPr id="5" name="矩形 4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510563" y="3522206"/>
              <a:ext cx="4219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1</a:t>
              </a:r>
              <a:endParaRPr lang="zh-TW" altLang="en-US" sz="2400" baseline="30000" dirty="0"/>
            </a:p>
          </p:txBody>
        </p:sp>
      </p:grpSp>
      <p:sp>
        <p:nvSpPr>
          <p:cNvPr id="7" name="矩形 6"/>
          <p:cNvSpPr/>
          <p:nvPr/>
        </p:nvSpPr>
        <p:spPr>
          <a:xfrm>
            <a:off x="1552606" y="1656850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 rot="5400000">
            <a:off x="1775124" y="3199586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9" name="直線單箭頭接點 8"/>
          <p:cNvCxnSpPr/>
          <p:nvPr/>
        </p:nvCxnSpPr>
        <p:spPr>
          <a:xfrm flipV="1">
            <a:off x="1121223" y="1990034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2521472" y="1984827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群組 10"/>
          <p:cNvGrpSpPr/>
          <p:nvPr/>
        </p:nvGrpSpPr>
        <p:grpSpPr>
          <a:xfrm>
            <a:off x="2919987" y="1654279"/>
            <a:ext cx="428323" cy="671513"/>
            <a:chOff x="507357" y="3417283"/>
            <a:chExt cx="428323" cy="671513"/>
          </a:xfrm>
        </p:grpSpPr>
        <p:sp>
          <p:nvSpPr>
            <p:cNvPr id="12" name="矩形 11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507357" y="3522206"/>
              <a:ext cx="428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1</a:t>
              </a:r>
              <a:endParaRPr lang="zh-TW" altLang="en-US" sz="2400" baseline="30000" dirty="0"/>
            </a:p>
          </p:txBody>
        </p:sp>
      </p:grpSp>
      <p:sp>
        <p:nvSpPr>
          <p:cNvPr id="14" name="矩形 13"/>
          <p:cNvSpPr/>
          <p:nvPr/>
        </p:nvSpPr>
        <p:spPr>
          <a:xfrm>
            <a:off x="3938031" y="1654279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927590" y="1827882"/>
                <a:ext cx="3914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590" y="1827882"/>
                <a:ext cx="391454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8462" t="-18333" r="-47692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左-右雙向箭號 15"/>
          <p:cNvSpPr/>
          <p:nvPr/>
        </p:nvSpPr>
        <p:spPr>
          <a:xfrm>
            <a:off x="3279617" y="1946253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421190" y="2140987"/>
                <a:ext cx="312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190" y="2140987"/>
                <a:ext cx="31245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3529" r="-9804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群組 17"/>
          <p:cNvGrpSpPr/>
          <p:nvPr/>
        </p:nvGrpSpPr>
        <p:grpSpPr>
          <a:xfrm>
            <a:off x="703667" y="2462244"/>
            <a:ext cx="526106" cy="671513"/>
            <a:chOff x="458466" y="3417283"/>
            <a:chExt cx="526106" cy="671513"/>
          </a:xfrm>
        </p:grpSpPr>
        <p:sp>
          <p:nvSpPr>
            <p:cNvPr id="19" name="矩形 18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458466" y="3522206"/>
              <a:ext cx="5261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31</a:t>
              </a:r>
              <a:endParaRPr lang="zh-TW" altLang="en-US" sz="2400" baseline="30000" dirty="0"/>
            </a:p>
          </p:txBody>
        </p:sp>
      </p:grpSp>
      <p:sp>
        <p:nvSpPr>
          <p:cNvPr id="21" name="矩形 20"/>
          <p:cNvSpPr/>
          <p:nvPr/>
        </p:nvSpPr>
        <p:spPr>
          <a:xfrm>
            <a:off x="1555690" y="2456420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cxnSp>
        <p:nvCxnSpPr>
          <p:cNvPr id="22" name="直線單箭頭接點 21"/>
          <p:cNvCxnSpPr/>
          <p:nvPr/>
        </p:nvCxnSpPr>
        <p:spPr>
          <a:xfrm flipV="1">
            <a:off x="1121346" y="2797999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V="1">
            <a:off x="2521595" y="2792792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群組 23"/>
          <p:cNvGrpSpPr/>
          <p:nvPr/>
        </p:nvGrpSpPr>
        <p:grpSpPr>
          <a:xfrm>
            <a:off x="2870974" y="2462244"/>
            <a:ext cx="532518" cy="671513"/>
            <a:chOff x="455261" y="3417283"/>
            <a:chExt cx="532518" cy="671513"/>
          </a:xfrm>
        </p:grpSpPr>
        <p:sp>
          <p:nvSpPr>
            <p:cNvPr id="25" name="矩形 24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455261" y="3522206"/>
              <a:ext cx="5325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31</a:t>
              </a:r>
              <a:endParaRPr lang="zh-TW" altLang="en-US" sz="2400" baseline="30000" dirty="0"/>
            </a:p>
          </p:txBody>
        </p:sp>
      </p:grpSp>
      <p:sp>
        <p:nvSpPr>
          <p:cNvPr id="27" name="矩形 26"/>
          <p:cNvSpPr/>
          <p:nvPr/>
        </p:nvSpPr>
        <p:spPr>
          <a:xfrm>
            <a:off x="3941114" y="2462244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3941114" y="2624252"/>
                <a:ext cx="5279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114" y="2624252"/>
                <a:ext cx="52790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3953" t="-16393" r="-33721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左-右雙向箭號 28"/>
          <p:cNvSpPr/>
          <p:nvPr/>
        </p:nvSpPr>
        <p:spPr>
          <a:xfrm>
            <a:off x="3277339" y="2727813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3420628" y="2984862"/>
                <a:ext cx="4489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628" y="2984862"/>
                <a:ext cx="44890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6216" t="-1667" r="-5405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群組 34"/>
          <p:cNvGrpSpPr/>
          <p:nvPr/>
        </p:nvGrpSpPr>
        <p:grpSpPr>
          <a:xfrm>
            <a:off x="738688" y="4094138"/>
            <a:ext cx="421910" cy="671513"/>
            <a:chOff x="510564" y="3417283"/>
            <a:chExt cx="421910" cy="671513"/>
          </a:xfrm>
        </p:grpSpPr>
        <p:sp>
          <p:nvSpPr>
            <p:cNvPr id="36" name="矩形 35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37" name="矩形 36"/>
            <p:cNvSpPr/>
            <p:nvPr/>
          </p:nvSpPr>
          <p:spPr>
            <a:xfrm>
              <a:off x="510564" y="3522206"/>
              <a:ext cx="4219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2</a:t>
              </a:r>
              <a:endParaRPr lang="zh-TW" altLang="en-US" sz="2400" baseline="30000" dirty="0"/>
            </a:p>
          </p:txBody>
        </p:sp>
      </p:grpSp>
      <p:sp>
        <p:nvSpPr>
          <p:cNvPr id="38" name="矩形 37"/>
          <p:cNvSpPr/>
          <p:nvPr/>
        </p:nvSpPr>
        <p:spPr>
          <a:xfrm>
            <a:off x="1538612" y="4096709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sp>
        <p:nvSpPr>
          <p:cNvPr id="39" name="文字方塊 38"/>
          <p:cNvSpPr txBox="1"/>
          <p:nvPr/>
        </p:nvSpPr>
        <p:spPr>
          <a:xfrm rot="5400000">
            <a:off x="1760369" y="5784446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40" name="直線單箭頭接點 39"/>
          <p:cNvCxnSpPr/>
          <p:nvPr/>
        </p:nvCxnSpPr>
        <p:spPr>
          <a:xfrm flipV="1">
            <a:off x="1107229" y="4429893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flipV="1">
            <a:off x="2507478" y="4424686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群組 41"/>
          <p:cNvGrpSpPr/>
          <p:nvPr/>
        </p:nvGrpSpPr>
        <p:grpSpPr>
          <a:xfrm>
            <a:off x="2905994" y="4094138"/>
            <a:ext cx="428322" cy="671513"/>
            <a:chOff x="507358" y="3417283"/>
            <a:chExt cx="428322" cy="671513"/>
          </a:xfrm>
        </p:grpSpPr>
        <p:sp>
          <p:nvSpPr>
            <p:cNvPr id="43" name="矩形 42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44" name="矩形 43"/>
            <p:cNvSpPr/>
            <p:nvPr/>
          </p:nvSpPr>
          <p:spPr>
            <a:xfrm>
              <a:off x="507358" y="3522206"/>
              <a:ext cx="4283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2</a:t>
              </a:r>
              <a:endParaRPr lang="zh-TW" altLang="en-US" sz="2400" baseline="30000" dirty="0"/>
            </a:p>
          </p:txBody>
        </p:sp>
      </p:grpSp>
      <p:sp>
        <p:nvSpPr>
          <p:cNvPr id="45" name="矩形 44"/>
          <p:cNvSpPr/>
          <p:nvPr/>
        </p:nvSpPr>
        <p:spPr>
          <a:xfrm>
            <a:off x="3924037" y="4094138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/>
              <p:cNvSpPr txBox="1"/>
              <p:nvPr/>
            </p:nvSpPr>
            <p:spPr>
              <a:xfrm>
                <a:off x="3913596" y="4267741"/>
                <a:ext cx="3980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6" name="文字方塊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596" y="4267741"/>
                <a:ext cx="39805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8462" t="-16393" r="-47692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左-右雙向箭號 46"/>
          <p:cNvSpPr/>
          <p:nvPr/>
        </p:nvSpPr>
        <p:spPr>
          <a:xfrm>
            <a:off x="3265623" y="4386112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字方塊 47"/>
              <p:cNvSpPr txBox="1"/>
              <p:nvPr/>
            </p:nvSpPr>
            <p:spPr>
              <a:xfrm>
                <a:off x="3407196" y="4580846"/>
                <a:ext cx="3190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8" name="文字方塊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196" y="4580846"/>
                <a:ext cx="31906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3077" r="-9615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/>
          <p:cNvGrpSpPr/>
          <p:nvPr/>
        </p:nvGrpSpPr>
        <p:grpSpPr>
          <a:xfrm>
            <a:off x="704187" y="5047243"/>
            <a:ext cx="526106" cy="671513"/>
            <a:chOff x="458466" y="3417283"/>
            <a:chExt cx="526106" cy="671513"/>
          </a:xfrm>
        </p:grpSpPr>
        <p:sp>
          <p:nvSpPr>
            <p:cNvPr id="50" name="矩形 49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51" name="矩形 50"/>
            <p:cNvSpPr/>
            <p:nvPr/>
          </p:nvSpPr>
          <p:spPr>
            <a:xfrm>
              <a:off x="458466" y="3522206"/>
              <a:ext cx="5261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16</a:t>
              </a:r>
              <a:endParaRPr lang="zh-TW" altLang="en-US" sz="2400" baseline="30000" dirty="0"/>
            </a:p>
          </p:txBody>
        </p:sp>
      </p:grpSp>
      <p:sp>
        <p:nvSpPr>
          <p:cNvPr id="52" name="矩形 51"/>
          <p:cNvSpPr/>
          <p:nvPr/>
        </p:nvSpPr>
        <p:spPr>
          <a:xfrm>
            <a:off x="1556210" y="5041419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cxnSp>
        <p:nvCxnSpPr>
          <p:cNvPr id="53" name="直線單箭頭接點 52"/>
          <p:cNvCxnSpPr/>
          <p:nvPr/>
        </p:nvCxnSpPr>
        <p:spPr>
          <a:xfrm flipV="1">
            <a:off x="1121866" y="5382998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 flipV="1">
            <a:off x="2522115" y="5377791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群組 54"/>
          <p:cNvGrpSpPr/>
          <p:nvPr/>
        </p:nvGrpSpPr>
        <p:grpSpPr>
          <a:xfrm>
            <a:off x="2871494" y="5047243"/>
            <a:ext cx="532518" cy="671513"/>
            <a:chOff x="455261" y="3417283"/>
            <a:chExt cx="532518" cy="671513"/>
          </a:xfrm>
        </p:grpSpPr>
        <p:sp>
          <p:nvSpPr>
            <p:cNvPr id="56" name="矩形 55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57" name="矩形 56"/>
            <p:cNvSpPr/>
            <p:nvPr/>
          </p:nvSpPr>
          <p:spPr>
            <a:xfrm>
              <a:off x="455261" y="3522206"/>
              <a:ext cx="5325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16</a:t>
              </a:r>
              <a:endParaRPr lang="zh-TW" altLang="en-US" sz="2400" baseline="30000" dirty="0"/>
            </a:p>
          </p:txBody>
        </p:sp>
      </p:grpSp>
      <p:sp>
        <p:nvSpPr>
          <p:cNvPr id="58" name="矩形 57"/>
          <p:cNvSpPr/>
          <p:nvPr/>
        </p:nvSpPr>
        <p:spPr>
          <a:xfrm>
            <a:off x="3941634" y="5047243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字方塊 58"/>
              <p:cNvSpPr txBox="1"/>
              <p:nvPr/>
            </p:nvSpPr>
            <p:spPr>
              <a:xfrm>
                <a:off x="3941634" y="5209251"/>
                <a:ext cx="5212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9" name="文字方塊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634" y="5209251"/>
                <a:ext cx="521297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4118" t="-18333" r="-35294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左-右雙向箭號 59"/>
          <p:cNvSpPr/>
          <p:nvPr/>
        </p:nvSpPr>
        <p:spPr>
          <a:xfrm>
            <a:off x="3277859" y="5312812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字方塊 60"/>
              <p:cNvSpPr txBox="1"/>
              <p:nvPr/>
            </p:nvSpPr>
            <p:spPr>
              <a:xfrm>
                <a:off x="3421148" y="5569861"/>
                <a:ext cx="4423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1" name="文字方塊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148" y="5569861"/>
                <a:ext cx="442301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6438" t="-1667" r="-5479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文字方塊 61"/>
          <p:cNvSpPr txBox="1"/>
          <p:nvPr/>
        </p:nvSpPr>
        <p:spPr>
          <a:xfrm rot="16200000">
            <a:off x="-385170" y="2452111"/>
            <a:ext cx="1677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Mini-batch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63" name="文字方塊 62"/>
          <p:cNvSpPr txBox="1"/>
          <p:nvPr/>
        </p:nvSpPr>
        <p:spPr>
          <a:xfrm rot="16200000">
            <a:off x="-393881" y="4922906"/>
            <a:ext cx="1677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Mini-batch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703667" y="1510725"/>
            <a:ext cx="3718004" cy="23100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64"/>
          <p:cNvSpPr/>
          <p:nvPr/>
        </p:nvSpPr>
        <p:spPr>
          <a:xfrm>
            <a:off x="703667" y="4007827"/>
            <a:ext cx="3718004" cy="23100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/>
          <p:cNvSpPr/>
          <p:nvPr/>
        </p:nvSpPr>
        <p:spPr>
          <a:xfrm>
            <a:off x="817569" y="285043"/>
            <a:ext cx="7767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Shuffle the training examples for each epoch</a:t>
            </a:r>
            <a:endParaRPr lang="zh-TW" altLang="en-US" sz="3200" b="1" i="1" u="sng" dirty="0"/>
          </a:p>
        </p:txBody>
      </p:sp>
      <p:sp>
        <p:nvSpPr>
          <p:cNvPr id="67" name="矩形 66"/>
          <p:cNvSpPr/>
          <p:nvPr/>
        </p:nvSpPr>
        <p:spPr>
          <a:xfrm>
            <a:off x="1894120" y="957909"/>
            <a:ext cx="1337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i="1" u="sng" dirty="0"/>
              <a:t>Epoch 1</a:t>
            </a:r>
            <a:endParaRPr lang="zh-TW" altLang="en-US" sz="2800" b="1" i="1" u="sng" dirty="0"/>
          </a:p>
        </p:txBody>
      </p:sp>
      <p:grpSp>
        <p:nvGrpSpPr>
          <p:cNvPr id="131" name="群組 130"/>
          <p:cNvGrpSpPr/>
          <p:nvPr/>
        </p:nvGrpSpPr>
        <p:grpSpPr>
          <a:xfrm>
            <a:off x="5219737" y="1645914"/>
            <a:ext cx="421911" cy="671513"/>
            <a:chOff x="510563" y="3417283"/>
            <a:chExt cx="421911" cy="671513"/>
          </a:xfrm>
        </p:grpSpPr>
        <p:sp>
          <p:nvSpPr>
            <p:cNvPr id="132" name="矩形 131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510563" y="3522206"/>
              <a:ext cx="4219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1</a:t>
              </a:r>
              <a:endParaRPr lang="zh-TW" altLang="en-US" sz="2400" baseline="30000" dirty="0"/>
            </a:p>
          </p:txBody>
        </p:sp>
      </p:grpSp>
      <p:sp>
        <p:nvSpPr>
          <p:cNvPr id="134" name="矩形 133"/>
          <p:cNvSpPr/>
          <p:nvPr/>
        </p:nvSpPr>
        <p:spPr>
          <a:xfrm>
            <a:off x="6019662" y="1648485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sp>
        <p:nvSpPr>
          <p:cNvPr id="135" name="文字方塊 134"/>
          <p:cNvSpPr txBox="1"/>
          <p:nvPr/>
        </p:nvSpPr>
        <p:spPr>
          <a:xfrm rot="5400000">
            <a:off x="6242180" y="3191221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136" name="直線單箭頭接點 135"/>
          <p:cNvCxnSpPr/>
          <p:nvPr/>
        </p:nvCxnSpPr>
        <p:spPr>
          <a:xfrm flipV="1">
            <a:off x="5588279" y="1981669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/>
          <p:cNvCxnSpPr/>
          <p:nvPr/>
        </p:nvCxnSpPr>
        <p:spPr>
          <a:xfrm flipV="1">
            <a:off x="6988528" y="1976462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群組 137"/>
          <p:cNvGrpSpPr/>
          <p:nvPr/>
        </p:nvGrpSpPr>
        <p:grpSpPr>
          <a:xfrm>
            <a:off x="7387043" y="1645914"/>
            <a:ext cx="428323" cy="671513"/>
            <a:chOff x="507357" y="3417283"/>
            <a:chExt cx="428323" cy="671513"/>
          </a:xfrm>
        </p:grpSpPr>
        <p:sp>
          <p:nvSpPr>
            <p:cNvPr id="139" name="矩形 138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140" name="矩形 139"/>
            <p:cNvSpPr/>
            <p:nvPr/>
          </p:nvSpPr>
          <p:spPr>
            <a:xfrm>
              <a:off x="507357" y="3522206"/>
              <a:ext cx="4283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1</a:t>
              </a:r>
              <a:endParaRPr lang="zh-TW" altLang="en-US" sz="2400" baseline="30000" dirty="0"/>
            </a:p>
          </p:txBody>
        </p:sp>
      </p:grpSp>
      <p:sp>
        <p:nvSpPr>
          <p:cNvPr id="141" name="矩形 140"/>
          <p:cNvSpPr/>
          <p:nvPr/>
        </p:nvSpPr>
        <p:spPr>
          <a:xfrm>
            <a:off x="8405087" y="1645914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/>
              <p:cNvSpPr txBox="1"/>
              <p:nvPr/>
            </p:nvSpPr>
            <p:spPr>
              <a:xfrm>
                <a:off x="8394646" y="1819517"/>
                <a:ext cx="3914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2" name="文字方塊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646" y="1819517"/>
                <a:ext cx="391454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8750" t="-16393" r="-50000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左-右雙向箭號 142"/>
          <p:cNvSpPr/>
          <p:nvPr/>
        </p:nvSpPr>
        <p:spPr>
          <a:xfrm>
            <a:off x="7746673" y="1937888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/>
              <p:cNvSpPr txBox="1"/>
              <p:nvPr/>
            </p:nvSpPr>
            <p:spPr>
              <a:xfrm>
                <a:off x="7888246" y="2132622"/>
                <a:ext cx="3124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4" name="文字方塊 1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246" y="2132622"/>
                <a:ext cx="312458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23529" r="-9804" b="-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" name="群組 144"/>
          <p:cNvGrpSpPr/>
          <p:nvPr/>
        </p:nvGrpSpPr>
        <p:grpSpPr>
          <a:xfrm>
            <a:off x="5170722" y="2453879"/>
            <a:ext cx="526106" cy="671513"/>
            <a:chOff x="458465" y="3417283"/>
            <a:chExt cx="526106" cy="671513"/>
          </a:xfrm>
        </p:grpSpPr>
        <p:sp>
          <p:nvSpPr>
            <p:cNvPr id="146" name="矩形 145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147" name="矩形 146"/>
            <p:cNvSpPr/>
            <p:nvPr/>
          </p:nvSpPr>
          <p:spPr>
            <a:xfrm>
              <a:off x="458465" y="3522206"/>
              <a:ext cx="5261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17</a:t>
              </a:r>
              <a:endParaRPr lang="zh-TW" altLang="en-US" sz="2400" baseline="30000" dirty="0"/>
            </a:p>
          </p:txBody>
        </p:sp>
      </p:grpSp>
      <p:sp>
        <p:nvSpPr>
          <p:cNvPr id="148" name="矩形 147"/>
          <p:cNvSpPr/>
          <p:nvPr/>
        </p:nvSpPr>
        <p:spPr>
          <a:xfrm>
            <a:off x="6022746" y="2448055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cxnSp>
        <p:nvCxnSpPr>
          <p:cNvPr id="149" name="直線單箭頭接點 148"/>
          <p:cNvCxnSpPr/>
          <p:nvPr/>
        </p:nvCxnSpPr>
        <p:spPr>
          <a:xfrm flipV="1">
            <a:off x="5588402" y="2789634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單箭頭接點 149"/>
          <p:cNvCxnSpPr/>
          <p:nvPr/>
        </p:nvCxnSpPr>
        <p:spPr>
          <a:xfrm flipV="1">
            <a:off x="6988651" y="2784427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/>
          <p:cNvGrpSpPr/>
          <p:nvPr/>
        </p:nvGrpSpPr>
        <p:grpSpPr>
          <a:xfrm>
            <a:off x="7338029" y="2453879"/>
            <a:ext cx="532518" cy="671513"/>
            <a:chOff x="455260" y="3417283"/>
            <a:chExt cx="532518" cy="671513"/>
          </a:xfrm>
        </p:grpSpPr>
        <p:sp>
          <p:nvSpPr>
            <p:cNvPr id="152" name="矩形 151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153" name="矩形 152"/>
            <p:cNvSpPr/>
            <p:nvPr/>
          </p:nvSpPr>
          <p:spPr>
            <a:xfrm>
              <a:off x="455260" y="3522206"/>
              <a:ext cx="5325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17</a:t>
              </a:r>
              <a:endParaRPr lang="zh-TW" altLang="en-US" sz="2400" baseline="30000" dirty="0"/>
            </a:p>
          </p:txBody>
        </p:sp>
      </p:grpSp>
      <p:sp>
        <p:nvSpPr>
          <p:cNvPr id="154" name="矩形 153"/>
          <p:cNvSpPr/>
          <p:nvPr/>
        </p:nvSpPr>
        <p:spPr>
          <a:xfrm>
            <a:off x="8408170" y="2453879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文字方塊 154"/>
              <p:cNvSpPr txBox="1"/>
              <p:nvPr/>
            </p:nvSpPr>
            <p:spPr>
              <a:xfrm>
                <a:off x="8408170" y="2615887"/>
                <a:ext cx="5212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5" name="文字方塊 1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170" y="2615887"/>
                <a:ext cx="521297" cy="369332"/>
              </a:xfrm>
              <a:prstGeom prst="rect">
                <a:avLst/>
              </a:prstGeom>
              <a:blipFill>
                <a:blip r:embed="rId12"/>
                <a:stretch>
                  <a:fillRect l="-13953" t="-16393" r="-34884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" name="左-右雙向箭號 155"/>
          <p:cNvSpPr/>
          <p:nvPr/>
        </p:nvSpPr>
        <p:spPr>
          <a:xfrm>
            <a:off x="7744395" y="2719448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文字方塊 156"/>
              <p:cNvSpPr txBox="1"/>
              <p:nvPr/>
            </p:nvSpPr>
            <p:spPr>
              <a:xfrm>
                <a:off x="7887684" y="2976497"/>
                <a:ext cx="4423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7" name="文字方塊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684" y="2976497"/>
                <a:ext cx="442301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16667" r="-6944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8" name="群組 157"/>
          <p:cNvGrpSpPr/>
          <p:nvPr/>
        </p:nvGrpSpPr>
        <p:grpSpPr>
          <a:xfrm>
            <a:off x="5205744" y="4085773"/>
            <a:ext cx="421910" cy="671513"/>
            <a:chOff x="510564" y="3417283"/>
            <a:chExt cx="421910" cy="671513"/>
          </a:xfrm>
        </p:grpSpPr>
        <p:sp>
          <p:nvSpPr>
            <p:cNvPr id="159" name="矩形 158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160" name="矩形 159"/>
            <p:cNvSpPr/>
            <p:nvPr/>
          </p:nvSpPr>
          <p:spPr>
            <a:xfrm>
              <a:off x="510564" y="3522206"/>
              <a:ext cx="4219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2</a:t>
              </a:r>
              <a:endParaRPr lang="zh-TW" altLang="en-US" sz="2400" baseline="30000" dirty="0"/>
            </a:p>
          </p:txBody>
        </p:sp>
      </p:grpSp>
      <p:sp>
        <p:nvSpPr>
          <p:cNvPr id="161" name="矩形 160"/>
          <p:cNvSpPr/>
          <p:nvPr/>
        </p:nvSpPr>
        <p:spPr>
          <a:xfrm>
            <a:off x="6005668" y="4088344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sp>
        <p:nvSpPr>
          <p:cNvPr id="162" name="文字方塊 161"/>
          <p:cNvSpPr txBox="1"/>
          <p:nvPr/>
        </p:nvSpPr>
        <p:spPr>
          <a:xfrm rot="5400000">
            <a:off x="6227425" y="5776081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163" name="直線單箭頭接點 162"/>
          <p:cNvCxnSpPr/>
          <p:nvPr/>
        </p:nvCxnSpPr>
        <p:spPr>
          <a:xfrm flipV="1">
            <a:off x="5574285" y="4421528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/>
          <p:cNvCxnSpPr/>
          <p:nvPr/>
        </p:nvCxnSpPr>
        <p:spPr>
          <a:xfrm flipV="1">
            <a:off x="6974534" y="4416321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" name="群組 164"/>
          <p:cNvGrpSpPr/>
          <p:nvPr/>
        </p:nvGrpSpPr>
        <p:grpSpPr>
          <a:xfrm>
            <a:off x="7373050" y="4085773"/>
            <a:ext cx="428322" cy="671513"/>
            <a:chOff x="507358" y="3417283"/>
            <a:chExt cx="428322" cy="671513"/>
          </a:xfrm>
        </p:grpSpPr>
        <p:sp>
          <p:nvSpPr>
            <p:cNvPr id="166" name="矩形 165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167" name="矩形 166"/>
            <p:cNvSpPr/>
            <p:nvPr/>
          </p:nvSpPr>
          <p:spPr>
            <a:xfrm>
              <a:off x="507358" y="3522206"/>
              <a:ext cx="4283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2</a:t>
              </a:r>
              <a:endParaRPr lang="zh-TW" altLang="en-US" sz="2400" baseline="30000" dirty="0"/>
            </a:p>
          </p:txBody>
        </p:sp>
      </p:grpSp>
      <p:sp>
        <p:nvSpPr>
          <p:cNvPr id="168" name="矩形 167"/>
          <p:cNvSpPr/>
          <p:nvPr/>
        </p:nvSpPr>
        <p:spPr>
          <a:xfrm>
            <a:off x="8391093" y="4085773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文字方塊 168"/>
              <p:cNvSpPr txBox="1"/>
              <p:nvPr/>
            </p:nvSpPr>
            <p:spPr>
              <a:xfrm>
                <a:off x="8380652" y="4259376"/>
                <a:ext cx="3980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9" name="文字方塊 1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652" y="4259376"/>
                <a:ext cx="398058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18462" t="-18333" r="-47692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0" name="左-右雙向箭號 169"/>
          <p:cNvSpPr/>
          <p:nvPr/>
        </p:nvSpPr>
        <p:spPr>
          <a:xfrm>
            <a:off x="7732679" y="4377747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字方塊 170"/>
              <p:cNvSpPr txBox="1"/>
              <p:nvPr/>
            </p:nvSpPr>
            <p:spPr>
              <a:xfrm>
                <a:off x="7874252" y="4572481"/>
                <a:ext cx="3190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1" name="文字方塊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52" y="4572481"/>
                <a:ext cx="319062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23077" r="-9615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2" name="群組 171"/>
          <p:cNvGrpSpPr/>
          <p:nvPr/>
        </p:nvGrpSpPr>
        <p:grpSpPr>
          <a:xfrm>
            <a:off x="5171243" y="5038878"/>
            <a:ext cx="526106" cy="671513"/>
            <a:chOff x="458466" y="3417283"/>
            <a:chExt cx="526106" cy="671513"/>
          </a:xfrm>
        </p:grpSpPr>
        <p:sp>
          <p:nvSpPr>
            <p:cNvPr id="173" name="矩形 172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174" name="矩形 173"/>
            <p:cNvSpPr/>
            <p:nvPr/>
          </p:nvSpPr>
          <p:spPr>
            <a:xfrm>
              <a:off x="458466" y="3522206"/>
              <a:ext cx="5261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x</a:t>
              </a:r>
              <a:r>
                <a:rPr lang="en-US" altLang="zh-TW" sz="2400" baseline="30000" dirty="0"/>
                <a:t>26</a:t>
              </a:r>
              <a:endParaRPr lang="zh-TW" altLang="en-US" sz="2400" baseline="30000" dirty="0"/>
            </a:p>
          </p:txBody>
        </p:sp>
      </p:grpSp>
      <p:sp>
        <p:nvSpPr>
          <p:cNvPr id="175" name="矩形 174"/>
          <p:cNvSpPr/>
          <p:nvPr/>
        </p:nvSpPr>
        <p:spPr>
          <a:xfrm>
            <a:off x="6023266" y="5033054"/>
            <a:ext cx="965905" cy="6831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  <a:endParaRPr lang="zh-TW" altLang="en-US" sz="2400" dirty="0"/>
          </a:p>
        </p:txBody>
      </p:sp>
      <p:cxnSp>
        <p:nvCxnSpPr>
          <p:cNvPr id="176" name="直線單箭頭接點 175"/>
          <p:cNvCxnSpPr/>
          <p:nvPr/>
        </p:nvCxnSpPr>
        <p:spPr>
          <a:xfrm flipV="1">
            <a:off x="5588922" y="5374633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單箭頭接點 176"/>
          <p:cNvCxnSpPr/>
          <p:nvPr/>
        </p:nvCxnSpPr>
        <p:spPr>
          <a:xfrm flipV="1">
            <a:off x="6989171" y="5369426"/>
            <a:ext cx="4170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群組 177"/>
          <p:cNvGrpSpPr/>
          <p:nvPr/>
        </p:nvGrpSpPr>
        <p:grpSpPr>
          <a:xfrm>
            <a:off x="7338550" y="5038878"/>
            <a:ext cx="532518" cy="671513"/>
            <a:chOff x="455261" y="3417283"/>
            <a:chExt cx="532518" cy="671513"/>
          </a:xfrm>
        </p:grpSpPr>
        <p:sp>
          <p:nvSpPr>
            <p:cNvPr id="179" name="矩形 178"/>
            <p:cNvSpPr/>
            <p:nvPr/>
          </p:nvSpPr>
          <p:spPr>
            <a:xfrm>
              <a:off x="557212" y="3417283"/>
              <a:ext cx="271463" cy="6715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400" baseline="30000" dirty="0"/>
            </a:p>
          </p:txBody>
        </p:sp>
        <p:sp>
          <p:nvSpPr>
            <p:cNvPr id="180" name="矩形 179"/>
            <p:cNvSpPr/>
            <p:nvPr/>
          </p:nvSpPr>
          <p:spPr>
            <a:xfrm>
              <a:off x="455261" y="3522206"/>
              <a:ext cx="5325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y</a:t>
              </a:r>
              <a:r>
                <a:rPr lang="en-US" altLang="zh-TW" sz="2400" baseline="30000" dirty="0"/>
                <a:t>26</a:t>
              </a:r>
              <a:endParaRPr lang="zh-TW" altLang="en-US" sz="2400" baseline="30000" dirty="0"/>
            </a:p>
          </p:txBody>
        </p:sp>
      </p:grpSp>
      <p:sp>
        <p:nvSpPr>
          <p:cNvPr id="181" name="矩形 180"/>
          <p:cNvSpPr/>
          <p:nvPr/>
        </p:nvSpPr>
        <p:spPr>
          <a:xfrm>
            <a:off x="8408690" y="5038878"/>
            <a:ext cx="271463" cy="6715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文字方塊 181"/>
              <p:cNvSpPr txBox="1"/>
              <p:nvPr/>
            </p:nvSpPr>
            <p:spPr>
              <a:xfrm>
                <a:off x="8408690" y="5200886"/>
                <a:ext cx="5279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2" name="文字方塊 1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690" y="5200886"/>
                <a:ext cx="527901" cy="369332"/>
              </a:xfrm>
              <a:prstGeom prst="rect">
                <a:avLst/>
              </a:prstGeom>
              <a:blipFill>
                <a:blip r:embed="rId16"/>
                <a:stretch>
                  <a:fillRect l="-13793" t="-16393" r="-33333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3" name="左-右雙向箭號 182"/>
          <p:cNvSpPr/>
          <p:nvPr/>
        </p:nvSpPr>
        <p:spPr>
          <a:xfrm>
            <a:off x="7744915" y="5304447"/>
            <a:ext cx="602650" cy="181045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文字方塊 183"/>
              <p:cNvSpPr txBox="1"/>
              <p:nvPr/>
            </p:nvSpPr>
            <p:spPr>
              <a:xfrm>
                <a:off x="7888204" y="5561496"/>
                <a:ext cx="4489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4" name="文字方塊 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204" y="5561496"/>
                <a:ext cx="448905" cy="369332"/>
              </a:xfrm>
              <a:prstGeom prst="rect">
                <a:avLst/>
              </a:prstGeom>
              <a:blipFill rotWithShape="0">
                <a:blip r:embed="rId17"/>
                <a:stretch>
                  <a:fillRect l="-16216" r="-5405"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文字方塊 184"/>
          <p:cNvSpPr txBox="1"/>
          <p:nvPr/>
        </p:nvSpPr>
        <p:spPr>
          <a:xfrm rot="16200000">
            <a:off x="4081886" y="2443746"/>
            <a:ext cx="1677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Mini-batch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86" name="文字方塊 185"/>
          <p:cNvSpPr txBox="1"/>
          <p:nvPr/>
        </p:nvSpPr>
        <p:spPr>
          <a:xfrm rot="16200000">
            <a:off x="4073175" y="4914541"/>
            <a:ext cx="1677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Mini-batch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87" name="矩形 186"/>
          <p:cNvSpPr/>
          <p:nvPr/>
        </p:nvSpPr>
        <p:spPr>
          <a:xfrm>
            <a:off x="5170723" y="1502360"/>
            <a:ext cx="3718004" cy="23100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8" name="矩形 187"/>
          <p:cNvSpPr/>
          <p:nvPr/>
        </p:nvSpPr>
        <p:spPr>
          <a:xfrm>
            <a:off x="5170723" y="3999462"/>
            <a:ext cx="3718004" cy="23100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9" name="矩形 188"/>
          <p:cNvSpPr/>
          <p:nvPr/>
        </p:nvSpPr>
        <p:spPr>
          <a:xfrm>
            <a:off x="6361176" y="949544"/>
            <a:ext cx="1337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b="1" i="1" u="sng" dirty="0"/>
              <a:t>Epoch 2</a:t>
            </a:r>
            <a:endParaRPr lang="zh-TW" altLang="en-US" sz="2800" b="1" i="1" u="sng" dirty="0"/>
          </a:p>
        </p:txBody>
      </p:sp>
      <p:sp>
        <p:nvSpPr>
          <p:cNvPr id="190" name="文字方塊 189"/>
          <p:cNvSpPr txBox="1"/>
          <p:nvPr/>
        </p:nvSpPr>
        <p:spPr>
          <a:xfrm>
            <a:off x="1248355" y="3552017"/>
            <a:ext cx="6890741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chemeClr val="bg1"/>
                </a:solidFill>
              </a:rPr>
              <a:t>Don’t worry. This is the default of </a:t>
            </a:r>
            <a:r>
              <a:rPr lang="en-US" altLang="zh-TW" sz="2800" dirty="0" err="1">
                <a:solidFill>
                  <a:schemeClr val="bg1"/>
                </a:solidFill>
              </a:rPr>
              <a:t>Keras</a:t>
            </a:r>
            <a:r>
              <a:rPr lang="en-US" altLang="zh-TW" sz="2800" dirty="0">
                <a:solidFill>
                  <a:schemeClr val="bg1"/>
                </a:solidFill>
              </a:rPr>
              <a:t>.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 animBg="1"/>
      <p:bldP spid="15" grpId="0"/>
      <p:bldP spid="16" grpId="0" animBg="1"/>
      <p:bldP spid="17" grpId="0"/>
      <p:bldP spid="21" grpId="0" animBg="1"/>
      <p:bldP spid="27" grpId="0" animBg="1"/>
      <p:bldP spid="28" grpId="0"/>
      <p:bldP spid="29" grpId="0" animBg="1"/>
      <p:bldP spid="30" grpId="0"/>
      <p:bldP spid="38" grpId="0" animBg="1"/>
      <p:bldP spid="39" grpId="0"/>
      <p:bldP spid="45" grpId="0" animBg="1"/>
      <p:bldP spid="46" grpId="0"/>
      <p:bldP spid="47" grpId="0" animBg="1"/>
      <p:bldP spid="48" grpId="0"/>
      <p:bldP spid="52" grpId="0" animBg="1"/>
      <p:bldP spid="58" grpId="0" animBg="1"/>
      <p:bldP spid="59" grpId="0"/>
      <p:bldP spid="60" grpId="0" animBg="1"/>
      <p:bldP spid="61" grpId="0"/>
      <p:bldP spid="62" grpId="0"/>
      <p:bldP spid="63" grpId="0"/>
      <p:bldP spid="64" grpId="0" animBg="1"/>
      <p:bldP spid="65" grpId="0" animBg="1"/>
      <p:bldP spid="67" grpId="0"/>
      <p:bldP spid="134" grpId="0" animBg="1"/>
      <p:bldP spid="135" grpId="0"/>
      <p:bldP spid="141" grpId="0" animBg="1"/>
      <p:bldP spid="142" grpId="0"/>
      <p:bldP spid="143" grpId="0" animBg="1"/>
      <p:bldP spid="144" grpId="0"/>
      <p:bldP spid="148" grpId="0" animBg="1"/>
      <p:bldP spid="154" grpId="0" animBg="1"/>
      <p:bldP spid="155" grpId="0"/>
      <p:bldP spid="156" grpId="0" animBg="1"/>
      <p:bldP spid="157" grpId="0"/>
      <p:bldP spid="161" grpId="0" animBg="1"/>
      <p:bldP spid="162" grpId="0"/>
      <p:bldP spid="168" grpId="0" animBg="1"/>
      <p:bldP spid="169" grpId="0"/>
      <p:bldP spid="170" grpId="0" animBg="1"/>
      <p:bldP spid="171" grpId="0"/>
      <p:bldP spid="175" grpId="0" animBg="1"/>
      <p:bldP spid="181" grpId="0" animBg="1"/>
      <p:bldP spid="182" grpId="0"/>
      <p:bldP spid="183" grpId="0" animBg="1"/>
      <p:bldP spid="184" grpId="0"/>
      <p:bldP spid="185" grpId="0"/>
      <p:bldP spid="186" grpId="0"/>
      <p:bldP spid="187" grpId="0" animBg="1"/>
      <p:bldP spid="188" grpId="0" animBg="1"/>
      <p:bldP spid="189" grpId="0"/>
      <p:bldP spid="1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38" y="2192470"/>
            <a:ext cx="4657932" cy="169097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</a:t>
            </a:r>
            <a:endParaRPr lang="zh-TW" altLang="en-US" dirty="0"/>
          </a:p>
        </p:txBody>
      </p:sp>
      <p:sp>
        <p:nvSpPr>
          <p:cNvPr id="6" name="圓柱 5"/>
          <p:cNvSpPr/>
          <p:nvPr/>
        </p:nvSpPr>
        <p:spPr>
          <a:xfrm>
            <a:off x="1088600" y="2034599"/>
            <a:ext cx="1636295" cy="1090863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 set of function</a:t>
            </a:r>
            <a:endParaRPr lang="zh-TW" altLang="en-US" sz="2400" dirty="0"/>
          </a:p>
        </p:txBody>
      </p:sp>
      <p:graphicFrame>
        <p:nvGraphicFramePr>
          <p:cNvPr id="15" name="Object 12"/>
          <p:cNvGraphicFramePr>
            <a:graphicFrameLocks noChangeAspect="1"/>
          </p:cNvGraphicFramePr>
          <p:nvPr>
            <p:extLst/>
          </p:nvPr>
        </p:nvGraphicFramePr>
        <p:xfrm>
          <a:off x="2820745" y="2663625"/>
          <a:ext cx="1109662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02" name="方程式" r:id="rId5" imgW="520560" imgH="215640" progId="Equation.3">
                  <p:embed/>
                </p:oleObj>
              </mc:Choice>
              <mc:Fallback>
                <p:oleObj name="方程式" r:id="rId5" imgW="520560" imgH="215640" progId="Equation.3">
                  <p:embed/>
                  <p:pic>
                    <p:nvPicPr>
                      <p:cNvPr id="1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745" y="2663625"/>
                        <a:ext cx="1109662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群組 8"/>
          <p:cNvGrpSpPr/>
          <p:nvPr/>
        </p:nvGrpSpPr>
        <p:grpSpPr>
          <a:xfrm>
            <a:off x="5172837" y="760914"/>
            <a:ext cx="3342513" cy="827342"/>
            <a:chOff x="4749800" y="2047360"/>
            <a:chExt cx="3342513" cy="827342"/>
          </a:xfrm>
        </p:grpSpPr>
        <p:graphicFrame>
          <p:nvGraphicFramePr>
            <p:cNvPr id="74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4749800" y="2235200"/>
            <a:ext cx="2112963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003" name="方程式" r:id="rId7" imgW="990360" imgH="215640" progId="Equation.3">
                    <p:embed/>
                  </p:oleObj>
                </mc:Choice>
                <mc:Fallback>
                  <p:oleObj name="方程式" r:id="rId7" imgW="990360" imgH="215640" progId="Equation.3">
                    <p:embed/>
                    <p:pic>
                      <p:nvPicPr>
                        <p:cNvPr id="7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9800" y="2235200"/>
                          <a:ext cx="2112963" cy="460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" name="文字方塊 75"/>
            <p:cNvSpPr txBox="1"/>
            <p:nvPr/>
          </p:nvSpPr>
          <p:spPr>
            <a:xfrm>
              <a:off x="6654931" y="2212761"/>
              <a:ext cx="1437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“cat”</a:t>
              </a:r>
              <a:endParaRPr lang="zh-TW" altLang="en-US" sz="2400" dirty="0"/>
            </a:p>
          </p:txBody>
        </p:sp>
        <p:pic>
          <p:nvPicPr>
            <p:cNvPr id="77" name="Picture 12" descr="https://encrypted-tbn1.gstatic.com/images?q=tbn:ANd9GcRcwlRKAlSIaCI4W5PRYVbuBQQXifF-56bFqAjh9DMe-_3Lh8_YKw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731" y="2047360"/>
              <a:ext cx="1089847" cy="827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文字方塊 11"/>
          <p:cNvSpPr txBox="1"/>
          <p:nvPr/>
        </p:nvSpPr>
        <p:spPr>
          <a:xfrm>
            <a:off x="4368800" y="212137"/>
            <a:ext cx="311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Image Recognition: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2820746" y="2127572"/>
            <a:ext cx="12051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Model</a:t>
            </a:r>
            <a:endParaRPr lang="zh-TW" altLang="en-US" sz="2800" dirty="0"/>
          </a:p>
        </p:txBody>
      </p:sp>
      <p:sp>
        <p:nvSpPr>
          <p:cNvPr id="23" name="圓柱 22"/>
          <p:cNvSpPr/>
          <p:nvPr/>
        </p:nvSpPr>
        <p:spPr>
          <a:xfrm>
            <a:off x="1029821" y="5215692"/>
            <a:ext cx="1636295" cy="1090863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Training</a:t>
            </a:r>
          </a:p>
          <a:p>
            <a:pPr algn="ctr"/>
            <a:r>
              <a:rPr lang="en-US" altLang="zh-TW" sz="2400" dirty="0"/>
              <a:t>Data</a:t>
            </a:r>
            <a:endParaRPr lang="zh-TW" altLang="en-US" sz="2400" dirty="0"/>
          </a:p>
        </p:txBody>
      </p:sp>
      <p:sp>
        <p:nvSpPr>
          <p:cNvPr id="27" name="圓角矩形 26"/>
          <p:cNvSpPr/>
          <p:nvPr/>
        </p:nvSpPr>
        <p:spPr>
          <a:xfrm>
            <a:off x="891920" y="3661530"/>
            <a:ext cx="1912095" cy="1090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Goodness of function f</a:t>
            </a:r>
            <a:endParaRPr lang="en-US" altLang="zh-TW" sz="2400" baseline="30000" dirty="0"/>
          </a:p>
        </p:txBody>
      </p:sp>
      <p:cxnSp>
        <p:nvCxnSpPr>
          <p:cNvPr id="28" name="直線單箭頭接點 27"/>
          <p:cNvCxnSpPr/>
          <p:nvPr/>
        </p:nvCxnSpPr>
        <p:spPr>
          <a:xfrm flipV="1">
            <a:off x="1869025" y="4774164"/>
            <a:ext cx="0" cy="5454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1869025" y="3158798"/>
            <a:ext cx="0" cy="4809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文字方塊 35"/>
          <p:cNvSpPr txBox="1"/>
          <p:nvPr/>
        </p:nvSpPr>
        <p:spPr>
          <a:xfrm>
            <a:off x="5019455" y="2789377"/>
            <a:ext cx="120515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Better!</a:t>
            </a:r>
            <a:endParaRPr lang="zh-TW" altLang="en-US" sz="2400" dirty="0"/>
          </a:p>
        </p:txBody>
      </p:sp>
      <p:sp>
        <p:nvSpPr>
          <p:cNvPr id="37" name="矩形 36"/>
          <p:cNvSpPr/>
          <p:nvPr/>
        </p:nvSpPr>
        <p:spPr>
          <a:xfrm>
            <a:off x="5076620" y="6211397"/>
            <a:ext cx="1470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</a:rPr>
              <a:t>“monkey”</a:t>
            </a:r>
            <a:endParaRPr lang="zh-TW" altLang="en-US" sz="2400" dirty="0"/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6342" y="5136313"/>
            <a:ext cx="931280" cy="1051432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9904" y="5136313"/>
            <a:ext cx="899978" cy="1075096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6687680" y="6228763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7870094" y="6191519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“dog”</a:t>
            </a:r>
            <a:endParaRPr lang="zh-TW" altLang="en-US" sz="2400" dirty="0"/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2164" y="5148133"/>
            <a:ext cx="823790" cy="1063264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2971073" y="5391876"/>
            <a:ext cx="2185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</a:rPr>
              <a:t>function input:</a:t>
            </a:r>
            <a:endParaRPr lang="zh-TW" altLang="en-US" sz="2400" dirty="0"/>
          </a:p>
        </p:txBody>
      </p:sp>
      <p:sp>
        <p:nvSpPr>
          <p:cNvPr id="45" name="矩形 44"/>
          <p:cNvSpPr/>
          <p:nvPr/>
        </p:nvSpPr>
        <p:spPr>
          <a:xfrm>
            <a:off x="2897982" y="6187745"/>
            <a:ext cx="2251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</a:rPr>
              <a:t>function output:</a:t>
            </a:r>
            <a:endParaRPr lang="zh-TW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2923907" y="4984330"/>
            <a:ext cx="5947138" cy="17234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4313614" y="4473544"/>
            <a:ext cx="3221872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Supervised Learning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889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6" grpId="0" animBg="1"/>
      <p:bldP spid="37" grpId="0"/>
      <p:bldP spid="40" grpId="0"/>
      <p:bldP spid="41" grpId="0"/>
      <p:bldP spid="44" grpId="0"/>
      <p:bldP spid="45" grpId="0"/>
      <p:bldP spid="26" grpId="0" animBg="1"/>
      <p:bldP spid="3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09020" y="1465634"/>
            <a:ext cx="4368800" cy="45403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997167" y="1628288"/>
            <a:ext cx="2536503" cy="13286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Testing Data?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006487" y="3834180"/>
            <a:ext cx="2527183" cy="1281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Training Data?</a:t>
            </a:r>
            <a:endParaRPr lang="zh-TW" altLang="en-US" sz="2400" dirty="0"/>
          </a:p>
        </p:txBody>
      </p:sp>
      <p:sp>
        <p:nvSpPr>
          <p:cNvPr id="20" name="向下箭號 19"/>
          <p:cNvSpPr/>
          <p:nvPr/>
        </p:nvSpPr>
        <p:spPr>
          <a:xfrm rot="10800000">
            <a:off x="6987803" y="920280"/>
            <a:ext cx="545910" cy="7080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 rot="10800000">
            <a:off x="6997123" y="2992134"/>
            <a:ext cx="545910" cy="79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11" y="147046"/>
            <a:ext cx="728093" cy="686595"/>
          </a:xfrm>
          <a:prstGeom prst="rect">
            <a:avLst/>
          </a:prstGeom>
        </p:spPr>
      </p:pic>
      <p:sp>
        <p:nvSpPr>
          <p:cNvPr id="25" name="右彎箭號 24"/>
          <p:cNvSpPr/>
          <p:nvPr/>
        </p:nvSpPr>
        <p:spPr>
          <a:xfrm rot="16200000" flipV="1">
            <a:off x="6486741" y="5147415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533713" y="324177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533713" y="1035882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864243" y="3735832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632603" y="307037"/>
            <a:ext cx="43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Recipe of Deep Learning</a:t>
            </a:r>
            <a:endParaRPr lang="zh-TW" altLang="en-US" sz="3200" b="1" i="1" u="sng" dirty="0"/>
          </a:p>
        </p:txBody>
      </p:sp>
      <p:sp>
        <p:nvSpPr>
          <p:cNvPr id="32" name="矩形 31"/>
          <p:cNvSpPr/>
          <p:nvPr/>
        </p:nvSpPr>
        <p:spPr>
          <a:xfrm>
            <a:off x="5864243" y="1567416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7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970317" y="1571425"/>
          <a:ext cx="40462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向右箭號 10"/>
          <p:cNvSpPr/>
          <p:nvPr/>
        </p:nvSpPr>
        <p:spPr>
          <a:xfrm flipH="1">
            <a:off x="5096242" y="4068329"/>
            <a:ext cx="910243" cy="7504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1099305" y="3415185"/>
            <a:ext cx="3788229" cy="653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6943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Hard to get the power of Deep …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82" y="1464947"/>
            <a:ext cx="7968584" cy="519165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93482" y="5152601"/>
            <a:ext cx="7968584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Deeper usually does not imply better.</a:t>
            </a:r>
            <a:endParaRPr lang="zh-TW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2392485" y="3535845"/>
            <a:ext cx="3754315" cy="6548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Results on Training Data</a:t>
            </a:r>
            <a:endParaRPr lang="zh-TW" altLang="en-US" sz="2800" dirty="0"/>
          </a:p>
        </p:txBody>
      </p:sp>
      <p:cxnSp>
        <p:nvCxnSpPr>
          <p:cNvPr id="6" name="直線單箭頭接點 5"/>
          <p:cNvCxnSpPr>
            <a:stCxn id="4" idx="0"/>
          </p:cNvCxnSpPr>
          <p:nvPr/>
        </p:nvCxnSpPr>
        <p:spPr>
          <a:xfrm flipV="1">
            <a:off x="4269643" y="2790511"/>
            <a:ext cx="721457" cy="7453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5342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Vanishing Gradient Problem</a:t>
            </a:r>
            <a:endParaRPr lang="zh-TW" altLang="en-US" dirty="0"/>
          </a:p>
        </p:txBody>
      </p:sp>
      <p:sp>
        <p:nvSpPr>
          <p:cNvPr id="129" name="矩形圖說文字 128"/>
          <p:cNvSpPr/>
          <p:nvPr/>
        </p:nvSpPr>
        <p:spPr>
          <a:xfrm>
            <a:off x="4534705" y="4341996"/>
            <a:ext cx="2643016" cy="535965"/>
          </a:xfrm>
          <a:prstGeom prst="wedgeRectCallout">
            <a:avLst>
              <a:gd name="adj1" fmla="val -190"/>
              <a:gd name="adj2" fmla="val -17915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Larger gradients</a:t>
            </a:r>
            <a:endParaRPr lang="zh-TW" altLang="en-US" sz="2400" dirty="0"/>
          </a:p>
        </p:txBody>
      </p:sp>
      <p:sp>
        <p:nvSpPr>
          <p:cNvPr id="131" name="矩形 130"/>
          <p:cNvSpPr/>
          <p:nvPr/>
        </p:nvSpPr>
        <p:spPr>
          <a:xfrm>
            <a:off x="1002763" y="5683083"/>
            <a:ext cx="2643016" cy="5572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Almost random</a:t>
            </a:r>
            <a:endParaRPr lang="zh-TW" altLang="en-US" sz="2400" dirty="0"/>
          </a:p>
        </p:txBody>
      </p:sp>
      <p:sp>
        <p:nvSpPr>
          <p:cNvPr id="132" name="矩形 131"/>
          <p:cNvSpPr/>
          <p:nvPr/>
        </p:nvSpPr>
        <p:spPr>
          <a:xfrm>
            <a:off x="4542371" y="5677619"/>
            <a:ext cx="2635350" cy="5572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Already converge</a:t>
            </a:r>
            <a:endParaRPr lang="zh-TW" altLang="en-US" sz="2400" dirty="0"/>
          </a:p>
        </p:txBody>
      </p:sp>
      <p:sp>
        <p:nvSpPr>
          <p:cNvPr id="133" name="文字方塊 132"/>
          <p:cNvSpPr txBox="1"/>
          <p:nvPr/>
        </p:nvSpPr>
        <p:spPr>
          <a:xfrm>
            <a:off x="6416421" y="6198511"/>
            <a:ext cx="254535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based on random!?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1002763" y="5022157"/>
            <a:ext cx="2643016" cy="5584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Learn very slow</a:t>
            </a:r>
            <a:endParaRPr lang="zh-TW" altLang="en-US" sz="2400" dirty="0"/>
          </a:p>
        </p:txBody>
      </p:sp>
      <p:sp>
        <p:nvSpPr>
          <p:cNvPr id="136" name="矩形 135"/>
          <p:cNvSpPr/>
          <p:nvPr/>
        </p:nvSpPr>
        <p:spPr>
          <a:xfrm>
            <a:off x="4537996" y="5023425"/>
            <a:ext cx="2639725" cy="5572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Learn very fast</a:t>
            </a:r>
            <a:endParaRPr lang="zh-TW" altLang="en-US" sz="2400" dirty="0"/>
          </a:p>
        </p:txBody>
      </p:sp>
      <p:sp>
        <p:nvSpPr>
          <p:cNvPr id="137" name="矩形 136"/>
          <p:cNvSpPr/>
          <p:nvPr/>
        </p:nvSpPr>
        <p:spPr>
          <a:xfrm>
            <a:off x="2896306" y="1521934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8" name="矩形 137"/>
          <p:cNvSpPr/>
          <p:nvPr/>
        </p:nvSpPr>
        <p:spPr>
          <a:xfrm>
            <a:off x="4221892" y="1505587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矩形 138"/>
          <p:cNvSpPr/>
          <p:nvPr/>
        </p:nvSpPr>
        <p:spPr>
          <a:xfrm>
            <a:off x="6255229" y="1532729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1" name="矩形 140"/>
          <p:cNvSpPr/>
          <p:nvPr/>
        </p:nvSpPr>
        <p:spPr>
          <a:xfrm>
            <a:off x="1713203" y="1549575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2" name="直線單箭頭接點 141"/>
          <p:cNvCxnSpPr/>
          <p:nvPr/>
        </p:nvCxnSpPr>
        <p:spPr>
          <a:xfrm>
            <a:off x="6642036" y="2581149"/>
            <a:ext cx="7012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/>
          <p:cNvCxnSpPr/>
          <p:nvPr/>
        </p:nvCxnSpPr>
        <p:spPr>
          <a:xfrm>
            <a:off x="6751352" y="3827039"/>
            <a:ext cx="5919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/>
          <p:cNvCxnSpPr/>
          <p:nvPr/>
        </p:nvCxnSpPr>
        <p:spPr>
          <a:xfrm>
            <a:off x="6618152" y="1802346"/>
            <a:ext cx="7251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 144"/>
          <p:cNvSpPr/>
          <p:nvPr/>
        </p:nvSpPr>
        <p:spPr>
          <a:xfrm>
            <a:off x="1781591" y="2267268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6" name="矩形 145"/>
          <p:cNvSpPr/>
          <p:nvPr/>
        </p:nvSpPr>
        <p:spPr>
          <a:xfrm>
            <a:off x="1787409" y="1696939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47" name="Object 12"/>
          <p:cNvGraphicFramePr>
            <a:graphicFrameLocks noChangeAspect="1"/>
          </p:cNvGraphicFramePr>
          <p:nvPr>
            <p:extLst/>
          </p:nvPr>
        </p:nvGraphicFramePr>
        <p:xfrm>
          <a:off x="1800108" y="1601689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18" name="方程式" r:id="rId4" imgW="152280" imgH="215640" progId="Equation.3">
                  <p:embed/>
                </p:oleObj>
              </mc:Choice>
              <mc:Fallback>
                <p:oleObj name="方程式" r:id="rId4" imgW="152280" imgH="215640" progId="Equation.3">
                  <p:embed/>
                  <p:pic>
                    <p:nvPicPr>
                      <p:cNvPr id="14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108" y="1601689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" name="Object 12"/>
          <p:cNvGraphicFramePr>
            <a:graphicFrameLocks noChangeAspect="1"/>
          </p:cNvGraphicFramePr>
          <p:nvPr>
            <p:extLst/>
          </p:nvPr>
        </p:nvGraphicFramePr>
        <p:xfrm>
          <a:off x="1805404" y="2184418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19" name="方程式" r:id="rId6" imgW="164880" imgH="215640" progId="Equation.3">
                  <p:embed/>
                </p:oleObj>
              </mc:Choice>
              <mc:Fallback>
                <p:oleObj name="方程式" r:id="rId6" imgW="164880" imgH="215640" progId="Equation.3">
                  <p:embed/>
                  <p:pic>
                    <p:nvPicPr>
                      <p:cNvPr id="14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5404" y="2184418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橢圓 148"/>
          <p:cNvSpPr/>
          <p:nvPr/>
        </p:nvSpPr>
        <p:spPr>
          <a:xfrm>
            <a:off x="2993416" y="1532936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0" name="橢圓 149"/>
          <p:cNvSpPr/>
          <p:nvPr/>
        </p:nvSpPr>
        <p:spPr>
          <a:xfrm>
            <a:off x="2995758" y="2311506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1" name="橢圓 150"/>
          <p:cNvSpPr/>
          <p:nvPr/>
        </p:nvSpPr>
        <p:spPr>
          <a:xfrm>
            <a:off x="2984125" y="3539518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2" name="文字方塊 151"/>
          <p:cNvSpPr txBox="1"/>
          <p:nvPr/>
        </p:nvSpPr>
        <p:spPr>
          <a:xfrm rot="5400000">
            <a:off x="2981378" y="296181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53" name="矩形 152"/>
          <p:cNvSpPr/>
          <p:nvPr/>
        </p:nvSpPr>
        <p:spPr>
          <a:xfrm>
            <a:off x="1791116" y="3665025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54" name="Object 12"/>
          <p:cNvGraphicFramePr>
            <a:graphicFrameLocks noChangeAspect="1"/>
          </p:cNvGraphicFramePr>
          <p:nvPr>
            <p:extLst/>
          </p:nvPr>
        </p:nvGraphicFramePr>
        <p:xfrm>
          <a:off x="1788000" y="3568771"/>
          <a:ext cx="4079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20" name="方程式" r:id="rId8" imgW="190440" imgH="228600" progId="Equation.3">
                  <p:embed/>
                </p:oleObj>
              </mc:Choice>
              <mc:Fallback>
                <p:oleObj name="方程式" r:id="rId8" imgW="190440" imgH="228600" progId="Equation.3">
                  <p:embed/>
                  <p:pic>
                    <p:nvPicPr>
                      <p:cNvPr id="15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8000" y="3568771"/>
                        <a:ext cx="40798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" name="文字方塊 154"/>
          <p:cNvSpPr txBox="1"/>
          <p:nvPr/>
        </p:nvSpPr>
        <p:spPr>
          <a:xfrm rot="5400000">
            <a:off x="1667048" y="2949967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56" name="橢圓 155"/>
          <p:cNvSpPr/>
          <p:nvPr/>
        </p:nvSpPr>
        <p:spPr>
          <a:xfrm>
            <a:off x="4308978" y="1532936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7" name="橢圓 156"/>
          <p:cNvSpPr/>
          <p:nvPr/>
        </p:nvSpPr>
        <p:spPr>
          <a:xfrm>
            <a:off x="4311320" y="2311506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8" name="橢圓 157"/>
          <p:cNvSpPr/>
          <p:nvPr/>
        </p:nvSpPr>
        <p:spPr>
          <a:xfrm>
            <a:off x="4299687" y="3539518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9" name="文字方塊 158"/>
          <p:cNvSpPr txBox="1"/>
          <p:nvPr/>
        </p:nvSpPr>
        <p:spPr>
          <a:xfrm rot="5400000">
            <a:off x="4296940" y="296181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60" name="橢圓 159"/>
          <p:cNvSpPr/>
          <p:nvPr/>
        </p:nvSpPr>
        <p:spPr>
          <a:xfrm>
            <a:off x="6331073" y="1524623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1" name="橢圓 160"/>
          <p:cNvSpPr/>
          <p:nvPr/>
        </p:nvSpPr>
        <p:spPr>
          <a:xfrm>
            <a:off x="6333415" y="2284532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2" name="橢圓 161"/>
          <p:cNvSpPr/>
          <p:nvPr/>
        </p:nvSpPr>
        <p:spPr>
          <a:xfrm>
            <a:off x="6340443" y="3531205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3" name="文字方塊 162"/>
          <p:cNvSpPr txBox="1"/>
          <p:nvPr/>
        </p:nvSpPr>
        <p:spPr>
          <a:xfrm rot="5400000">
            <a:off x="6337696" y="295033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64" name="文字方塊 163"/>
          <p:cNvSpPr txBox="1"/>
          <p:nvPr/>
        </p:nvSpPr>
        <p:spPr>
          <a:xfrm>
            <a:off x="4881023" y="1474352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65" name="文字方塊 164"/>
          <p:cNvSpPr txBox="1"/>
          <p:nvPr/>
        </p:nvSpPr>
        <p:spPr>
          <a:xfrm>
            <a:off x="4898646" y="225985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66" name="文字方塊 165"/>
          <p:cNvSpPr txBox="1"/>
          <p:nvPr/>
        </p:nvSpPr>
        <p:spPr>
          <a:xfrm>
            <a:off x="4910826" y="351614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167" name="直線單箭頭接點 166"/>
          <p:cNvCxnSpPr>
            <a:stCxn id="149" idx="6"/>
            <a:endCxn id="156" idx="2"/>
          </p:cNvCxnSpPr>
          <p:nvPr/>
        </p:nvCxnSpPr>
        <p:spPr>
          <a:xfrm>
            <a:off x="3567574" y="1820015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單箭頭接點 167"/>
          <p:cNvCxnSpPr/>
          <p:nvPr/>
        </p:nvCxnSpPr>
        <p:spPr>
          <a:xfrm>
            <a:off x="3567574" y="2611767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單箭頭接點 168"/>
          <p:cNvCxnSpPr/>
          <p:nvPr/>
        </p:nvCxnSpPr>
        <p:spPr>
          <a:xfrm>
            <a:off x="3558283" y="3833736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/>
          <p:cNvCxnSpPr>
            <a:stCxn id="150" idx="6"/>
            <a:endCxn id="156" idx="2"/>
          </p:cNvCxnSpPr>
          <p:nvPr/>
        </p:nvCxnSpPr>
        <p:spPr>
          <a:xfrm flipV="1">
            <a:off x="3569916" y="1820015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/>
          <p:cNvCxnSpPr>
            <a:stCxn id="149" idx="6"/>
            <a:endCxn id="157" idx="2"/>
          </p:cNvCxnSpPr>
          <p:nvPr/>
        </p:nvCxnSpPr>
        <p:spPr>
          <a:xfrm>
            <a:off x="3567574" y="1820015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單箭頭接點 171"/>
          <p:cNvCxnSpPr>
            <a:stCxn id="149" idx="6"/>
            <a:endCxn id="158" idx="2"/>
          </p:cNvCxnSpPr>
          <p:nvPr/>
        </p:nvCxnSpPr>
        <p:spPr>
          <a:xfrm>
            <a:off x="3567574" y="1820015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單箭頭接點 172"/>
          <p:cNvCxnSpPr>
            <a:stCxn id="150" idx="6"/>
            <a:endCxn id="158" idx="2"/>
          </p:cNvCxnSpPr>
          <p:nvPr/>
        </p:nvCxnSpPr>
        <p:spPr>
          <a:xfrm>
            <a:off x="3569916" y="2598585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單箭頭接點 173"/>
          <p:cNvCxnSpPr>
            <a:stCxn id="151" idx="6"/>
            <a:endCxn id="156" idx="2"/>
          </p:cNvCxnSpPr>
          <p:nvPr/>
        </p:nvCxnSpPr>
        <p:spPr>
          <a:xfrm flipV="1">
            <a:off x="3558283" y="1820015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單箭頭接點 174"/>
          <p:cNvCxnSpPr>
            <a:stCxn id="151" idx="6"/>
            <a:endCxn id="157" idx="2"/>
          </p:cNvCxnSpPr>
          <p:nvPr/>
        </p:nvCxnSpPr>
        <p:spPr>
          <a:xfrm flipV="1">
            <a:off x="3558283" y="2598585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單箭頭接點 175"/>
          <p:cNvCxnSpPr>
            <a:endCxn id="149" idx="2"/>
          </p:cNvCxnSpPr>
          <p:nvPr/>
        </p:nvCxnSpPr>
        <p:spPr>
          <a:xfrm flipV="1">
            <a:off x="2134016" y="1820015"/>
            <a:ext cx="859400" cy="29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單箭頭接點 176"/>
          <p:cNvCxnSpPr>
            <a:stCxn id="146" idx="3"/>
            <a:endCxn id="150" idx="2"/>
          </p:cNvCxnSpPr>
          <p:nvPr/>
        </p:nvCxnSpPr>
        <p:spPr>
          <a:xfrm>
            <a:off x="2130309" y="1868389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單箭頭接點 177"/>
          <p:cNvCxnSpPr>
            <a:stCxn id="146" idx="3"/>
            <a:endCxn id="151" idx="2"/>
          </p:cNvCxnSpPr>
          <p:nvPr/>
        </p:nvCxnSpPr>
        <p:spPr>
          <a:xfrm>
            <a:off x="2130309" y="1868389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單箭頭接點 178"/>
          <p:cNvCxnSpPr>
            <a:stCxn id="148" idx="3"/>
            <a:endCxn id="149" idx="2"/>
          </p:cNvCxnSpPr>
          <p:nvPr/>
        </p:nvCxnSpPr>
        <p:spPr>
          <a:xfrm flipV="1">
            <a:off x="2157829" y="1820015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單箭頭接點 179"/>
          <p:cNvCxnSpPr>
            <a:stCxn id="145" idx="3"/>
            <a:endCxn id="150" idx="2"/>
          </p:cNvCxnSpPr>
          <p:nvPr/>
        </p:nvCxnSpPr>
        <p:spPr>
          <a:xfrm>
            <a:off x="2124491" y="2438718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單箭頭接點 180"/>
          <p:cNvCxnSpPr>
            <a:stCxn id="145" idx="3"/>
            <a:endCxn id="151" idx="2"/>
          </p:cNvCxnSpPr>
          <p:nvPr/>
        </p:nvCxnSpPr>
        <p:spPr>
          <a:xfrm>
            <a:off x="2124491" y="2438718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單箭頭接點 181"/>
          <p:cNvCxnSpPr>
            <a:stCxn id="154" idx="3"/>
            <a:endCxn id="149" idx="2"/>
          </p:cNvCxnSpPr>
          <p:nvPr/>
        </p:nvCxnSpPr>
        <p:spPr>
          <a:xfrm flipV="1">
            <a:off x="2195988" y="1820015"/>
            <a:ext cx="797428" cy="1993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單箭頭接點 182"/>
          <p:cNvCxnSpPr>
            <a:stCxn id="154" idx="3"/>
            <a:endCxn id="150" idx="2"/>
          </p:cNvCxnSpPr>
          <p:nvPr/>
        </p:nvCxnSpPr>
        <p:spPr>
          <a:xfrm flipV="1">
            <a:off x="2169619" y="2598585"/>
            <a:ext cx="826139" cy="12146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單箭頭接點 183"/>
          <p:cNvCxnSpPr>
            <a:stCxn id="154" idx="3"/>
            <a:endCxn id="151" idx="2"/>
          </p:cNvCxnSpPr>
          <p:nvPr/>
        </p:nvCxnSpPr>
        <p:spPr>
          <a:xfrm>
            <a:off x="2169619" y="3813191"/>
            <a:ext cx="814506" cy="13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/>
        </p:nvGrpSpPr>
        <p:grpSpPr>
          <a:xfrm>
            <a:off x="7328776" y="1489235"/>
            <a:ext cx="642352" cy="2587672"/>
            <a:chOff x="7668524" y="1462486"/>
            <a:chExt cx="642352" cy="2587672"/>
          </a:xfrm>
        </p:grpSpPr>
        <p:sp>
          <p:nvSpPr>
            <p:cNvPr id="185" name="文字方塊 184"/>
            <p:cNvSpPr txBox="1"/>
            <p:nvPr/>
          </p:nvSpPr>
          <p:spPr>
            <a:xfrm rot="5400000">
              <a:off x="7610714" y="2981307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p:sp>
          <p:nvSpPr>
            <p:cNvPr id="186" name="文字方塊 185"/>
            <p:cNvSpPr txBox="1"/>
            <p:nvPr/>
          </p:nvSpPr>
          <p:spPr>
            <a:xfrm>
              <a:off x="7679807" y="1462486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y</a:t>
              </a:r>
              <a:r>
                <a:rPr lang="en-US" altLang="zh-TW" sz="2800" baseline="-25000" dirty="0"/>
                <a:t>1</a:t>
              </a:r>
              <a:endParaRPr lang="zh-TW" altLang="en-US" sz="2800" baseline="-25000" dirty="0"/>
            </a:p>
          </p:txBody>
        </p:sp>
        <p:sp>
          <p:nvSpPr>
            <p:cNvPr id="187" name="文字方塊 186"/>
            <p:cNvSpPr txBox="1"/>
            <p:nvPr/>
          </p:nvSpPr>
          <p:spPr>
            <a:xfrm>
              <a:off x="7668524" y="2260706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y</a:t>
              </a:r>
              <a:r>
                <a:rPr lang="en-US" altLang="zh-TW" sz="2800" baseline="-25000" dirty="0"/>
                <a:t>2</a:t>
              </a:r>
              <a:endParaRPr lang="zh-TW" altLang="en-US" sz="2800" baseline="-25000" dirty="0"/>
            </a:p>
          </p:txBody>
        </p:sp>
        <p:sp>
          <p:nvSpPr>
            <p:cNvPr id="188" name="文字方塊 187"/>
            <p:cNvSpPr txBox="1"/>
            <p:nvPr/>
          </p:nvSpPr>
          <p:spPr>
            <a:xfrm>
              <a:off x="7668524" y="3526938"/>
              <a:ext cx="6310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 err="1"/>
                <a:t>y</a:t>
              </a:r>
              <a:r>
                <a:rPr lang="en-US" altLang="zh-TW" sz="2800" baseline="-25000" dirty="0" err="1"/>
                <a:t>M</a:t>
              </a:r>
              <a:endParaRPr lang="zh-TW" altLang="en-US" sz="2800" baseline="-25000" dirty="0"/>
            </a:p>
          </p:txBody>
        </p:sp>
      </p:grpSp>
      <p:cxnSp>
        <p:nvCxnSpPr>
          <p:cNvPr id="189" name="直線單箭頭接點 188"/>
          <p:cNvCxnSpPr/>
          <p:nvPr/>
        </p:nvCxnSpPr>
        <p:spPr>
          <a:xfrm>
            <a:off x="5591673" y="1831598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單箭頭接點 189"/>
          <p:cNvCxnSpPr/>
          <p:nvPr/>
        </p:nvCxnSpPr>
        <p:spPr>
          <a:xfrm>
            <a:off x="5591673" y="2623350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單箭頭接點 190"/>
          <p:cNvCxnSpPr/>
          <p:nvPr/>
        </p:nvCxnSpPr>
        <p:spPr>
          <a:xfrm>
            <a:off x="5582382" y="3845319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單箭頭接點 191"/>
          <p:cNvCxnSpPr/>
          <p:nvPr/>
        </p:nvCxnSpPr>
        <p:spPr>
          <a:xfrm flipV="1">
            <a:off x="5594015" y="1831598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單箭頭接點 192"/>
          <p:cNvCxnSpPr/>
          <p:nvPr/>
        </p:nvCxnSpPr>
        <p:spPr>
          <a:xfrm>
            <a:off x="5591673" y="1831598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單箭頭接點 193"/>
          <p:cNvCxnSpPr/>
          <p:nvPr/>
        </p:nvCxnSpPr>
        <p:spPr>
          <a:xfrm>
            <a:off x="5591673" y="1831598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線單箭頭接點 194"/>
          <p:cNvCxnSpPr/>
          <p:nvPr/>
        </p:nvCxnSpPr>
        <p:spPr>
          <a:xfrm>
            <a:off x="5594015" y="2610168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單箭頭接點 195"/>
          <p:cNvCxnSpPr/>
          <p:nvPr/>
        </p:nvCxnSpPr>
        <p:spPr>
          <a:xfrm flipV="1">
            <a:off x="5582382" y="1831598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單箭頭接點 196"/>
          <p:cNvCxnSpPr/>
          <p:nvPr/>
        </p:nvCxnSpPr>
        <p:spPr>
          <a:xfrm flipV="1">
            <a:off x="5582382" y="2610168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矩形圖說文字 127"/>
          <p:cNvSpPr/>
          <p:nvPr/>
        </p:nvSpPr>
        <p:spPr>
          <a:xfrm>
            <a:off x="1002763" y="4327556"/>
            <a:ext cx="2643016" cy="564847"/>
          </a:xfrm>
          <a:prstGeom prst="wedgeRectCallout">
            <a:avLst>
              <a:gd name="adj1" fmla="val 4384"/>
              <a:gd name="adj2" fmla="val -2095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Smaller gradients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4826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  <p:bldP spid="134" grpId="0" animBg="1"/>
      <p:bldP spid="13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矩形 129"/>
          <p:cNvSpPr/>
          <p:nvPr/>
        </p:nvSpPr>
        <p:spPr>
          <a:xfrm>
            <a:off x="7959846" y="1876480"/>
            <a:ext cx="577144" cy="27342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9" name="矩形 128"/>
          <p:cNvSpPr/>
          <p:nvPr/>
        </p:nvSpPr>
        <p:spPr>
          <a:xfrm>
            <a:off x="6309431" y="1910450"/>
            <a:ext cx="577144" cy="27342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Vanishing Gradient Problem</a:t>
            </a:r>
            <a:endParaRPr lang="zh-TW" altLang="en-US" dirty="0"/>
          </a:p>
        </p:txBody>
      </p:sp>
      <p:sp>
        <p:nvSpPr>
          <p:cNvPr id="61" name="矩形 60"/>
          <p:cNvSpPr/>
          <p:nvPr/>
        </p:nvSpPr>
        <p:spPr>
          <a:xfrm>
            <a:off x="1811753" y="1958032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/>
          <p:cNvSpPr/>
          <p:nvPr/>
        </p:nvSpPr>
        <p:spPr>
          <a:xfrm>
            <a:off x="3137339" y="1941685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/>
          <p:cNvSpPr/>
          <p:nvPr/>
        </p:nvSpPr>
        <p:spPr>
          <a:xfrm>
            <a:off x="5170676" y="1968827"/>
            <a:ext cx="746342" cy="2675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/>
          <p:cNvSpPr/>
          <p:nvPr/>
        </p:nvSpPr>
        <p:spPr>
          <a:xfrm>
            <a:off x="628650" y="1985673"/>
            <a:ext cx="498951" cy="26250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5" name="直線單箭頭接點 64"/>
          <p:cNvCxnSpPr/>
          <p:nvPr/>
        </p:nvCxnSpPr>
        <p:spPr>
          <a:xfrm>
            <a:off x="5557483" y="3017247"/>
            <a:ext cx="7012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>
            <a:off x="5666799" y="4263137"/>
            <a:ext cx="5919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>
            <a:off x="5533599" y="2238444"/>
            <a:ext cx="7251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>
            <a:off x="697038" y="2703366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702856" y="2133037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70" name="Object 12"/>
          <p:cNvGraphicFramePr>
            <a:graphicFrameLocks noChangeAspect="1"/>
          </p:cNvGraphicFramePr>
          <p:nvPr>
            <p:extLst/>
          </p:nvPr>
        </p:nvGraphicFramePr>
        <p:xfrm>
          <a:off x="715555" y="2037787"/>
          <a:ext cx="325438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42" name="方程式" r:id="rId3" imgW="152280" imgH="215640" progId="Equation.3">
                  <p:embed/>
                </p:oleObj>
              </mc:Choice>
              <mc:Fallback>
                <p:oleObj name="方程式" r:id="rId3" imgW="152280" imgH="215640" progId="Equation.3">
                  <p:embed/>
                  <p:pic>
                    <p:nvPicPr>
                      <p:cNvPr id="7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555" y="2037787"/>
                        <a:ext cx="325438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12"/>
          <p:cNvGraphicFramePr>
            <a:graphicFrameLocks noChangeAspect="1"/>
          </p:cNvGraphicFramePr>
          <p:nvPr>
            <p:extLst/>
          </p:nvPr>
        </p:nvGraphicFramePr>
        <p:xfrm>
          <a:off x="720851" y="2620516"/>
          <a:ext cx="352425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43" name="方程式" r:id="rId5" imgW="164880" imgH="215640" progId="Equation.3">
                  <p:embed/>
                </p:oleObj>
              </mc:Choice>
              <mc:Fallback>
                <p:oleObj name="方程式" r:id="rId5" imgW="164880" imgH="215640" progId="Equation.3">
                  <p:embed/>
                  <p:pic>
                    <p:nvPicPr>
                      <p:cNvPr id="7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851" y="2620516"/>
                        <a:ext cx="352425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橢圓 71"/>
          <p:cNvSpPr/>
          <p:nvPr/>
        </p:nvSpPr>
        <p:spPr>
          <a:xfrm>
            <a:off x="1908863" y="1969034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橢圓 72"/>
          <p:cNvSpPr/>
          <p:nvPr/>
        </p:nvSpPr>
        <p:spPr>
          <a:xfrm>
            <a:off x="1911205" y="2747604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橢圓 73"/>
          <p:cNvSpPr/>
          <p:nvPr/>
        </p:nvSpPr>
        <p:spPr>
          <a:xfrm>
            <a:off x="1899572" y="3975616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文字方塊 74"/>
          <p:cNvSpPr txBox="1"/>
          <p:nvPr/>
        </p:nvSpPr>
        <p:spPr>
          <a:xfrm rot="5400000">
            <a:off x="1896825" y="339790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6" name="矩形 75"/>
          <p:cNvSpPr/>
          <p:nvPr/>
        </p:nvSpPr>
        <p:spPr>
          <a:xfrm>
            <a:off x="706563" y="4101123"/>
            <a:ext cx="342900" cy="3429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77" name="Object 12"/>
          <p:cNvGraphicFramePr>
            <a:graphicFrameLocks noChangeAspect="1"/>
          </p:cNvGraphicFramePr>
          <p:nvPr>
            <p:extLst/>
          </p:nvPr>
        </p:nvGraphicFramePr>
        <p:xfrm>
          <a:off x="703447" y="4004869"/>
          <a:ext cx="4079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44" name="方程式" r:id="rId7" imgW="190440" imgH="228600" progId="Equation.3">
                  <p:embed/>
                </p:oleObj>
              </mc:Choice>
              <mc:Fallback>
                <p:oleObj name="方程式" r:id="rId7" imgW="190440" imgH="228600" progId="Equation.3">
                  <p:embed/>
                  <p:pic>
                    <p:nvPicPr>
                      <p:cNvPr id="7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447" y="4004869"/>
                        <a:ext cx="40798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文字方塊 77"/>
          <p:cNvSpPr txBox="1"/>
          <p:nvPr/>
        </p:nvSpPr>
        <p:spPr>
          <a:xfrm rot="5400000">
            <a:off x="582495" y="3386065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79" name="橢圓 78"/>
          <p:cNvSpPr/>
          <p:nvPr/>
        </p:nvSpPr>
        <p:spPr>
          <a:xfrm>
            <a:off x="3224425" y="1969034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橢圓 79"/>
          <p:cNvSpPr/>
          <p:nvPr/>
        </p:nvSpPr>
        <p:spPr>
          <a:xfrm>
            <a:off x="3226767" y="2747604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橢圓 80"/>
          <p:cNvSpPr/>
          <p:nvPr/>
        </p:nvSpPr>
        <p:spPr>
          <a:xfrm>
            <a:off x="3215134" y="3975616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文字方塊 81"/>
          <p:cNvSpPr txBox="1"/>
          <p:nvPr/>
        </p:nvSpPr>
        <p:spPr>
          <a:xfrm rot="5400000">
            <a:off x="3212387" y="339790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83" name="橢圓 82"/>
          <p:cNvSpPr/>
          <p:nvPr/>
        </p:nvSpPr>
        <p:spPr>
          <a:xfrm>
            <a:off x="5246520" y="1960721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橢圓 83"/>
          <p:cNvSpPr/>
          <p:nvPr/>
        </p:nvSpPr>
        <p:spPr>
          <a:xfrm>
            <a:off x="5248862" y="2720630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橢圓 84"/>
          <p:cNvSpPr/>
          <p:nvPr/>
        </p:nvSpPr>
        <p:spPr>
          <a:xfrm>
            <a:off x="5255890" y="3967303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文字方塊 85"/>
          <p:cNvSpPr txBox="1"/>
          <p:nvPr/>
        </p:nvSpPr>
        <p:spPr>
          <a:xfrm rot="5400000">
            <a:off x="5253143" y="3386433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87" name="文字方塊 86"/>
          <p:cNvSpPr txBox="1"/>
          <p:nvPr/>
        </p:nvSpPr>
        <p:spPr>
          <a:xfrm>
            <a:off x="3796470" y="1910450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88" name="文字方塊 87"/>
          <p:cNvSpPr txBox="1"/>
          <p:nvPr/>
        </p:nvSpPr>
        <p:spPr>
          <a:xfrm>
            <a:off x="3814093" y="2695949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89" name="文字方塊 88"/>
          <p:cNvSpPr txBox="1"/>
          <p:nvPr/>
        </p:nvSpPr>
        <p:spPr>
          <a:xfrm>
            <a:off x="3826273" y="3952241"/>
            <a:ext cx="76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90" name="直線單箭頭接點 89"/>
          <p:cNvCxnSpPr>
            <a:stCxn id="72" idx="6"/>
            <a:endCxn id="79" idx="2"/>
          </p:cNvCxnSpPr>
          <p:nvPr/>
        </p:nvCxnSpPr>
        <p:spPr>
          <a:xfrm>
            <a:off x="2483021" y="2256113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/>
          <p:nvPr/>
        </p:nvCxnSpPr>
        <p:spPr>
          <a:xfrm>
            <a:off x="2483021" y="3047865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/>
          <p:nvPr/>
        </p:nvCxnSpPr>
        <p:spPr>
          <a:xfrm>
            <a:off x="2473730" y="4269834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單箭頭接點 92"/>
          <p:cNvCxnSpPr>
            <a:stCxn id="73" idx="6"/>
            <a:endCxn id="79" idx="2"/>
          </p:cNvCxnSpPr>
          <p:nvPr/>
        </p:nvCxnSpPr>
        <p:spPr>
          <a:xfrm flipV="1">
            <a:off x="2485363" y="2256113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單箭頭接點 93"/>
          <p:cNvCxnSpPr>
            <a:stCxn id="72" idx="6"/>
            <a:endCxn id="80" idx="2"/>
          </p:cNvCxnSpPr>
          <p:nvPr/>
        </p:nvCxnSpPr>
        <p:spPr>
          <a:xfrm>
            <a:off x="2483021" y="2256113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單箭頭接點 94"/>
          <p:cNvCxnSpPr>
            <a:stCxn id="72" idx="6"/>
            <a:endCxn id="81" idx="2"/>
          </p:cNvCxnSpPr>
          <p:nvPr/>
        </p:nvCxnSpPr>
        <p:spPr>
          <a:xfrm>
            <a:off x="2483021" y="2256113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/>
          <p:cNvCxnSpPr>
            <a:stCxn id="73" idx="6"/>
            <a:endCxn id="81" idx="2"/>
          </p:cNvCxnSpPr>
          <p:nvPr/>
        </p:nvCxnSpPr>
        <p:spPr>
          <a:xfrm>
            <a:off x="2485363" y="3034683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單箭頭接點 96"/>
          <p:cNvCxnSpPr>
            <a:stCxn id="74" idx="6"/>
            <a:endCxn id="79" idx="2"/>
          </p:cNvCxnSpPr>
          <p:nvPr/>
        </p:nvCxnSpPr>
        <p:spPr>
          <a:xfrm flipV="1">
            <a:off x="2473730" y="2256113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單箭頭接點 97"/>
          <p:cNvCxnSpPr>
            <a:stCxn id="74" idx="6"/>
            <a:endCxn id="80" idx="2"/>
          </p:cNvCxnSpPr>
          <p:nvPr/>
        </p:nvCxnSpPr>
        <p:spPr>
          <a:xfrm flipV="1">
            <a:off x="2473730" y="3034683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單箭頭接點 98"/>
          <p:cNvCxnSpPr>
            <a:endCxn id="72" idx="2"/>
          </p:cNvCxnSpPr>
          <p:nvPr/>
        </p:nvCxnSpPr>
        <p:spPr>
          <a:xfrm flipV="1">
            <a:off x="1049463" y="2256113"/>
            <a:ext cx="859400" cy="299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單箭頭接點 99"/>
          <p:cNvCxnSpPr>
            <a:stCxn id="69" idx="3"/>
            <a:endCxn id="73" idx="2"/>
          </p:cNvCxnSpPr>
          <p:nvPr/>
        </p:nvCxnSpPr>
        <p:spPr>
          <a:xfrm>
            <a:off x="1045756" y="2304487"/>
            <a:ext cx="865449" cy="7301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/>
          <p:cNvCxnSpPr>
            <a:stCxn id="69" idx="3"/>
            <a:endCxn id="74" idx="2"/>
          </p:cNvCxnSpPr>
          <p:nvPr/>
        </p:nvCxnSpPr>
        <p:spPr>
          <a:xfrm>
            <a:off x="1045756" y="2304487"/>
            <a:ext cx="853816" cy="19582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/>
          <p:cNvCxnSpPr>
            <a:stCxn id="71" idx="3"/>
            <a:endCxn id="72" idx="2"/>
          </p:cNvCxnSpPr>
          <p:nvPr/>
        </p:nvCxnSpPr>
        <p:spPr>
          <a:xfrm flipV="1">
            <a:off x="1073276" y="2256113"/>
            <a:ext cx="835587" cy="595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/>
          <p:cNvCxnSpPr>
            <a:stCxn id="68" idx="3"/>
            <a:endCxn id="73" idx="2"/>
          </p:cNvCxnSpPr>
          <p:nvPr/>
        </p:nvCxnSpPr>
        <p:spPr>
          <a:xfrm>
            <a:off x="1039938" y="2874816"/>
            <a:ext cx="871267" cy="1598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/>
          <p:cNvCxnSpPr>
            <a:stCxn id="68" idx="3"/>
            <a:endCxn id="74" idx="2"/>
          </p:cNvCxnSpPr>
          <p:nvPr/>
        </p:nvCxnSpPr>
        <p:spPr>
          <a:xfrm>
            <a:off x="1039938" y="2874816"/>
            <a:ext cx="859634" cy="13878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單箭頭接點 104"/>
          <p:cNvCxnSpPr>
            <a:stCxn id="77" idx="3"/>
            <a:endCxn id="72" idx="2"/>
          </p:cNvCxnSpPr>
          <p:nvPr/>
        </p:nvCxnSpPr>
        <p:spPr>
          <a:xfrm flipV="1">
            <a:off x="1111435" y="2256113"/>
            <a:ext cx="797428" cy="19932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/>
          <p:cNvCxnSpPr>
            <a:stCxn id="77" idx="3"/>
            <a:endCxn id="73" idx="2"/>
          </p:cNvCxnSpPr>
          <p:nvPr/>
        </p:nvCxnSpPr>
        <p:spPr>
          <a:xfrm flipV="1">
            <a:off x="1085066" y="3034683"/>
            <a:ext cx="826139" cy="12146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/>
          <p:cNvCxnSpPr>
            <a:stCxn id="77" idx="3"/>
            <a:endCxn id="74" idx="2"/>
          </p:cNvCxnSpPr>
          <p:nvPr/>
        </p:nvCxnSpPr>
        <p:spPr>
          <a:xfrm>
            <a:off x="1085066" y="4249289"/>
            <a:ext cx="814506" cy="1340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群組 107"/>
          <p:cNvGrpSpPr/>
          <p:nvPr/>
        </p:nvGrpSpPr>
        <p:grpSpPr>
          <a:xfrm>
            <a:off x="6244223" y="1925333"/>
            <a:ext cx="642352" cy="2577734"/>
            <a:chOff x="7668524" y="1462486"/>
            <a:chExt cx="642352" cy="2577734"/>
          </a:xfrm>
        </p:grpSpPr>
        <p:sp>
          <p:nvSpPr>
            <p:cNvPr id="109" name="文字方塊 108"/>
            <p:cNvSpPr txBox="1"/>
            <p:nvPr/>
          </p:nvSpPr>
          <p:spPr>
            <a:xfrm rot="5400000">
              <a:off x="7610714" y="2981307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文字方塊 109"/>
                <p:cNvSpPr txBox="1"/>
                <p:nvPr/>
              </p:nvSpPr>
              <p:spPr>
                <a:xfrm>
                  <a:off x="7679807" y="1462486"/>
                  <a:ext cx="631069" cy="513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800" baseline="-25000" dirty="0"/>
                </a:p>
              </p:txBody>
            </p:sp>
          </mc:Choice>
          <mc:Fallback xmlns="">
            <p:sp>
              <p:nvSpPr>
                <p:cNvPr id="110" name="文字方塊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9807" y="1462486"/>
                  <a:ext cx="631069" cy="51328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文字方塊 110"/>
                <p:cNvSpPr txBox="1"/>
                <p:nvPr/>
              </p:nvSpPr>
              <p:spPr>
                <a:xfrm>
                  <a:off x="7668524" y="2260706"/>
                  <a:ext cx="63106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800" baseline="-25000" dirty="0"/>
                </a:p>
              </p:txBody>
            </p:sp>
          </mc:Choice>
          <mc:Fallback xmlns="">
            <p:sp>
              <p:nvSpPr>
                <p:cNvPr id="111" name="文字方塊 1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8524" y="2260706"/>
                  <a:ext cx="631069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文字方塊 111"/>
                <p:cNvSpPr txBox="1"/>
                <p:nvPr/>
              </p:nvSpPr>
              <p:spPr>
                <a:xfrm>
                  <a:off x="7668524" y="3526938"/>
                  <a:ext cx="631069" cy="513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zh-TW" altLang="en-US" sz="2800" baseline="-25000" dirty="0"/>
                </a:p>
              </p:txBody>
            </p:sp>
          </mc:Choice>
          <mc:Fallback xmlns="">
            <p:sp>
              <p:nvSpPr>
                <p:cNvPr id="112" name="文字方塊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8524" y="3526938"/>
                  <a:ext cx="631069" cy="51328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3" name="直線單箭頭接點 112"/>
          <p:cNvCxnSpPr/>
          <p:nvPr/>
        </p:nvCxnSpPr>
        <p:spPr>
          <a:xfrm>
            <a:off x="4507120" y="2267696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單箭頭接點 113"/>
          <p:cNvCxnSpPr/>
          <p:nvPr/>
        </p:nvCxnSpPr>
        <p:spPr>
          <a:xfrm>
            <a:off x="4507120" y="3059448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單箭頭接點 114"/>
          <p:cNvCxnSpPr/>
          <p:nvPr/>
        </p:nvCxnSpPr>
        <p:spPr>
          <a:xfrm>
            <a:off x="4497829" y="4281417"/>
            <a:ext cx="74140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單箭頭接點 115"/>
          <p:cNvCxnSpPr/>
          <p:nvPr/>
        </p:nvCxnSpPr>
        <p:spPr>
          <a:xfrm flipV="1">
            <a:off x="4509462" y="2267696"/>
            <a:ext cx="739062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單箭頭接點 116"/>
          <p:cNvCxnSpPr/>
          <p:nvPr/>
        </p:nvCxnSpPr>
        <p:spPr>
          <a:xfrm>
            <a:off x="4507120" y="2267696"/>
            <a:ext cx="743746" cy="77857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單箭頭接點 117"/>
          <p:cNvCxnSpPr/>
          <p:nvPr/>
        </p:nvCxnSpPr>
        <p:spPr>
          <a:xfrm>
            <a:off x="4507120" y="2267696"/>
            <a:ext cx="732113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8"/>
          <p:cNvCxnSpPr/>
          <p:nvPr/>
        </p:nvCxnSpPr>
        <p:spPr>
          <a:xfrm>
            <a:off x="4509462" y="3046266"/>
            <a:ext cx="729771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/>
          <p:cNvCxnSpPr/>
          <p:nvPr/>
        </p:nvCxnSpPr>
        <p:spPr>
          <a:xfrm flipV="1">
            <a:off x="4497829" y="2267696"/>
            <a:ext cx="750695" cy="20065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/>
          <p:cNvCxnSpPr/>
          <p:nvPr/>
        </p:nvCxnSpPr>
        <p:spPr>
          <a:xfrm flipV="1">
            <a:off x="4497829" y="3046266"/>
            <a:ext cx="753037" cy="12280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群組 123"/>
          <p:cNvGrpSpPr/>
          <p:nvPr/>
        </p:nvGrpSpPr>
        <p:grpSpPr>
          <a:xfrm>
            <a:off x="7948561" y="1958032"/>
            <a:ext cx="642352" cy="2577734"/>
            <a:chOff x="7668524" y="1462486"/>
            <a:chExt cx="642352" cy="2577734"/>
          </a:xfrm>
        </p:grpSpPr>
        <p:sp>
          <p:nvSpPr>
            <p:cNvPr id="125" name="文字方塊 124"/>
            <p:cNvSpPr txBox="1"/>
            <p:nvPr/>
          </p:nvSpPr>
          <p:spPr>
            <a:xfrm rot="5400000">
              <a:off x="7610714" y="2981307"/>
              <a:ext cx="769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文字方塊 125"/>
                <p:cNvSpPr txBox="1"/>
                <p:nvPr/>
              </p:nvSpPr>
              <p:spPr>
                <a:xfrm>
                  <a:off x="7679807" y="1462486"/>
                  <a:ext cx="631069" cy="513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800" baseline="-25000" dirty="0"/>
                </a:p>
              </p:txBody>
            </p:sp>
          </mc:Choice>
          <mc:Fallback xmlns="">
            <p:sp>
              <p:nvSpPr>
                <p:cNvPr id="126" name="文字方塊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9807" y="1462486"/>
                  <a:ext cx="631069" cy="51328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文字方塊 126"/>
                <p:cNvSpPr txBox="1"/>
                <p:nvPr/>
              </p:nvSpPr>
              <p:spPr>
                <a:xfrm>
                  <a:off x="7668524" y="2260706"/>
                  <a:ext cx="63106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800" baseline="-25000" dirty="0"/>
                </a:p>
              </p:txBody>
            </p:sp>
          </mc:Choice>
          <mc:Fallback xmlns="">
            <p:sp>
              <p:nvSpPr>
                <p:cNvPr id="127" name="文字方塊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8524" y="2260706"/>
                  <a:ext cx="631069" cy="52322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文字方塊 127"/>
                <p:cNvSpPr txBox="1"/>
                <p:nvPr/>
              </p:nvSpPr>
              <p:spPr>
                <a:xfrm>
                  <a:off x="7668524" y="3526938"/>
                  <a:ext cx="631069" cy="513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</m:sSub>
                      </m:oMath>
                    </m:oMathPara>
                  </a14:m>
                  <a:endParaRPr lang="zh-TW" altLang="en-US" sz="2800" baseline="-25000" dirty="0"/>
                </a:p>
              </p:txBody>
            </p:sp>
          </mc:Choice>
          <mc:Fallback xmlns="">
            <p:sp>
              <p:nvSpPr>
                <p:cNvPr id="128" name="文字方塊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8524" y="3526938"/>
                  <a:ext cx="631069" cy="51328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1" name="左-右雙向箭號 130"/>
          <p:cNvSpPr/>
          <p:nvPr/>
        </p:nvSpPr>
        <p:spPr>
          <a:xfrm>
            <a:off x="6990289" y="2973068"/>
            <a:ext cx="930070" cy="446319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/>
              <p:cNvSpPr txBox="1"/>
              <p:nvPr/>
            </p:nvSpPr>
            <p:spPr>
              <a:xfrm>
                <a:off x="7191833" y="3411153"/>
                <a:ext cx="3611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833" y="3411153"/>
                <a:ext cx="361125" cy="46166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文字方塊 132"/>
          <p:cNvSpPr txBox="1"/>
          <p:nvPr/>
        </p:nvSpPr>
        <p:spPr>
          <a:xfrm>
            <a:off x="956966" y="5414929"/>
            <a:ext cx="591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Intuitive way to compute the derivatives …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文字方塊 134"/>
              <p:cNvSpPr txBox="1"/>
              <p:nvPr/>
            </p:nvSpPr>
            <p:spPr>
              <a:xfrm>
                <a:off x="6304412" y="5876594"/>
                <a:ext cx="921663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5" name="文字方塊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412" y="5876594"/>
                <a:ext cx="921663" cy="702244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/>
              <p:cNvSpPr txBox="1"/>
              <p:nvPr/>
            </p:nvSpPr>
            <p:spPr>
              <a:xfrm>
                <a:off x="1029335" y="4686014"/>
                <a:ext cx="9022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8" name="文字方塊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335" y="4686014"/>
                <a:ext cx="902235" cy="461665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/>
              <p:cNvSpPr txBox="1"/>
              <p:nvPr/>
            </p:nvSpPr>
            <p:spPr>
              <a:xfrm>
                <a:off x="7029184" y="3813315"/>
                <a:ext cx="7730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9" name="文字方塊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184" y="3813315"/>
                <a:ext cx="773096" cy="461665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/>
              <p:cNvSpPr txBox="1"/>
              <p:nvPr/>
            </p:nvSpPr>
            <p:spPr>
              <a:xfrm>
                <a:off x="7318726" y="5876594"/>
                <a:ext cx="488339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1" name="文字方塊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726" y="5876594"/>
                <a:ext cx="488339" cy="702244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左-右雙向箭號 3"/>
          <p:cNvSpPr/>
          <p:nvPr/>
        </p:nvSpPr>
        <p:spPr>
          <a:xfrm rot="5400000">
            <a:off x="987114" y="4025362"/>
            <a:ext cx="965281" cy="511427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6" name="左-右雙向箭號 135"/>
          <p:cNvSpPr/>
          <p:nvPr/>
        </p:nvSpPr>
        <p:spPr>
          <a:xfrm rot="5400000">
            <a:off x="2326876" y="4082465"/>
            <a:ext cx="660247" cy="396278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" name="左-右雙向箭號 139"/>
          <p:cNvSpPr/>
          <p:nvPr/>
        </p:nvSpPr>
        <p:spPr>
          <a:xfrm rot="5400000">
            <a:off x="3651368" y="4097470"/>
            <a:ext cx="482606" cy="267238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2" name="左-右雙向箭號 141"/>
          <p:cNvSpPr>
            <a:spLocks noChangeAspect="1"/>
          </p:cNvSpPr>
          <p:nvPr/>
        </p:nvSpPr>
        <p:spPr>
          <a:xfrm rot="5400000">
            <a:off x="7340792" y="3122642"/>
            <a:ext cx="268770" cy="183094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" name="手繪多邊形 142"/>
          <p:cNvSpPr/>
          <p:nvPr/>
        </p:nvSpPr>
        <p:spPr>
          <a:xfrm>
            <a:off x="1933060" y="4136984"/>
            <a:ext cx="485775" cy="275950"/>
          </a:xfrm>
          <a:custGeom>
            <a:avLst/>
            <a:gdLst>
              <a:gd name="connsiteX0" fmla="*/ 0 w 485775"/>
              <a:gd name="connsiteY0" fmla="*/ 253953 h 275950"/>
              <a:gd name="connsiteX1" fmla="*/ 190500 w 485775"/>
              <a:gd name="connsiteY1" fmla="*/ 253953 h 275950"/>
              <a:gd name="connsiteX2" fmla="*/ 352425 w 485775"/>
              <a:gd name="connsiteY2" fmla="*/ 25353 h 275950"/>
              <a:gd name="connsiteX3" fmla="*/ 485775 w 485775"/>
              <a:gd name="connsiteY3" fmla="*/ 15828 h 27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" h="275950">
                <a:moveTo>
                  <a:pt x="0" y="253953"/>
                </a:moveTo>
                <a:cubicBezTo>
                  <a:pt x="65881" y="273003"/>
                  <a:pt x="131762" y="292053"/>
                  <a:pt x="190500" y="253953"/>
                </a:cubicBezTo>
                <a:cubicBezTo>
                  <a:pt x="249238" y="215853"/>
                  <a:pt x="303213" y="65040"/>
                  <a:pt x="352425" y="25353"/>
                </a:cubicBezTo>
                <a:cubicBezTo>
                  <a:pt x="401638" y="-14335"/>
                  <a:pt x="443706" y="746"/>
                  <a:pt x="485775" y="15828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手繪多邊形 143"/>
          <p:cNvSpPr/>
          <p:nvPr/>
        </p:nvSpPr>
        <p:spPr>
          <a:xfrm>
            <a:off x="3267060" y="4171526"/>
            <a:ext cx="485775" cy="275950"/>
          </a:xfrm>
          <a:custGeom>
            <a:avLst/>
            <a:gdLst>
              <a:gd name="connsiteX0" fmla="*/ 0 w 485775"/>
              <a:gd name="connsiteY0" fmla="*/ 253953 h 275950"/>
              <a:gd name="connsiteX1" fmla="*/ 190500 w 485775"/>
              <a:gd name="connsiteY1" fmla="*/ 253953 h 275950"/>
              <a:gd name="connsiteX2" fmla="*/ 352425 w 485775"/>
              <a:gd name="connsiteY2" fmla="*/ 25353 h 275950"/>
              <a:gd name="connsiteX3" fmla="*/ 485775 w 485775"/>
              <a:gd name="connsiteY3" fmla="*/ 15828 h 27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75" h="275950">
                <a:moveTo>
                  <a:pt x="0" y="253953"/>
                </a:moveTo>
                <a:cubicBezTo>
                  <a:pt x="65881" y="273003"/>
                  <a:pt x="131762" y="292053"/>
                  <a:pt x="190500" y="253953"/>
                </a:cubicBezTo>
                <a:cubicBezTo>
                  <a:pt x="249238" y="215853"/>
                  <a:pt x="303213" y="65040"/>
                  <a:pt x="352425" y="25353"/>
                </a:cubicBezTo>
                <a:cubicBezTo>
                  <a:pt x="401638" y="-14335"/>
                  <a:pt x="443706" y="746"/>
                  <a:pt x="485775" y="15828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4" name="矩形圖說文字 153"/>
          <p:cNvSpPr/>
          <p:nvPr/>
        </p:nvSpPr>
        <p:spPr>
          <a:xfrm>
            <a:off x="572118" y="1308019"/>
            <a:ext cx="2643016" cy="564847"/>
          </a:xfrm>
          <a:prstGeom prst="wedgeRectCallout">
            <a:avLst>
              <a:gd name="adj1" fmla="val -15935"/>
              <a:gd name="adj2" fmla="val 19392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Smaller gradients</a:t>
            </a:r>
            <a:endParaRPr lang="zh-TW" altLang="en-US" sz="2400" dirty="0"/>
          </a:p>
        </p:txBody>
      </p:sp>
      <p:sp>
        <p:nvSpPr>
          <p:cNvPr id="155" name="左-右雙向箭號 154"/>
          <p:cNvSpPr/>
          <p:nvPr/>
        </p:nvSpPr>
        <p:spPr>
          <a:xfrm rot="5400000">
            <a:off x="5790526" y="4091611"/>
            <a:ext cx="401721" cy="240925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6" name="群組 145"/>
          <p:cNvGrpSpPr/>
          <p:nvPr/>
        </p:nvGrpSpPr>
        <p:grpSpPr>
          <a:xfrm>
            <a:off x="4358995" y="1961277"/>
            <a:ext cx="4334480" cy="3410426"/>
            <a:chOff x="3826273" y="2417879"/>
            <a:chExt cx="4334480" cy="3410426"/>
          </a:xfrm>
        </p:grpSpPr>
        <p:pic>
          <p:nvPicPr>
            <p:cNvPr id="147" name="圖片 14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273" y="2417879"/>
              <a:ext cx="4334480" cy="341042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148" name="直線接點 147"/>
            <p:cNvCxnSpPr/>
            <p:nvPr/>
          </p:nvCxnSpPr>
          <p:spPr>
            <a:xfrm>
              <a:off x="6696058" y="3528555"/>
              <a:ext cx="0" cy="1513446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接點 148"/>
            <p:cNvCxnSpPr/>
            <p:nvPr/>
          </p:nvCxnSpPr>
          <p:spPr>
            <a:xfrm>
              <a:off x="7643303" y="3326101"/>
              <a:ext cx="0" cy="171590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接點 149"/>
            <p:cNvCxnSpPr/>
            <p:nvPr/>
          </p:nvCxnSpPr>
          <p:spPr>
            <a:xfrm flipH="1">
              <a:off x="5917019" y="3287769"/>
              <a:ext cx="1726284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接點 150"/>
            <p:cNvCxnSpPr/>
            <p:nvPr/>
          </p:nvCxnSpPr>
          <p:spPr>
            <a:xfrm flipH="1">
              <a:off x="5917018" y="3528555"/>
              <a:ext cx="772745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文字方塊 151"/>
            <p:cNvSpPr txBox="1"/>
            <p:nvPr/>
          </p:nvSpPr>
          <p:spPr>
            <a:xfrm>
              <a:off x="6598003" y="4959396"/>
              <a:ext cx="1139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Large input</a:t>
              </a:r>
              <a:endParaRPr lang="zh-TW" altLang="en-US" sz="2400" dirty="0"/>
            </a:p>
          </p:txBody>
        </p:sp>
        <p:sp>
          <p:nvSpPr>
            <p:cNvPr id="153" name="文字方塊 152"/>
            <p:cNvSpPr txBox="1"/>
            <p:nvPr/>
          </p:nvSpPr>
          <p:spPr>
            <a:xfrm>
              <a:off x="4777545" y="2964063"/>
              <a:ext cx="1139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Small output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359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5" grpId="0"/>
      <p:bldP spid="138" grpId="0"/>
      <p:bldP spid="139" grpId="0"/>
      <p:bldP spid="141" grpId="0"/>
      <p:bldP spid="4" grpId="0" animBg="1"/>
      <p:bldP spid="136" grpId="0" animBg="1"/>
      <p:bldP spid="140" grpId="0" animBg="1"/>
      <p:bldP spid="142" grpId="0" animBg="1"/>
      <p:bldP spid="15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Hard to get the power of Deep …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82" y="1464947"/>
            <a:ext cx="7968584" cy="519165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892005" y="3696591"/>
            <a:ext cx="5857287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In 2006, people used RBM pre-training.</a:t>
            </a:r>
          </a:p>
          <a:p>
            <a:r>
              <a:rPr lang="en-US" altLang="zh-TW" sz="2800" dirty="0"/>
              <a:t>In 2015, people use </a:t>
            </a:r>
            <a:r>
              <a:rPr lang="en-US" altLang="zh-TW" sz="2800" dirty="0" err="1"/>
              <a:t>ReLU</a:t>
            </a:r>
            <a:r>
              <a:rPr lang="en-US" altLang="zh-TW" sz="2800" dirty="0"/>
              <a:t>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393606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ReLU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Rectified Linear Unit (</a:t>
            </a:r>
            <a:r>
              <a:rPr lang="en-US" altLang="zh-TW" dirty="0" err="1"/>
              <a:t>ReLU</a:t>
            </a:r>
            <a:r>
              <a:rPr lang="en-US" altLang="zh-TW" dirty="0"/>
              <a:t>)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769867" y="2393162"/>
            <a:ext cx="331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Reason:</a:t>
            </a:r>
            <a:endParaRPr lang="zh-TW" altLang="en-US" sz="2800" b="1" i="1" u="sng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5104958" y="2966483"/>
            <a:ext cx="331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1. Fast to compute</a:t>
            </a:r>
            <a:endParaRPr lang="zh-TW" altLang="en-US" sz="28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119099" y="3604415"/>
            <a:ext cx="331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2. Biological reason</a:t>
            </a:r>
            <a:endParaRPr lang="zh-TW" altLang="en-US" sz="28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5119099" y="4238900"/>
            <a:ext cx="3314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3. Infinite sigmoid with different biases</a:t>
            </a:r>
            <a:endParaRPr lang="zh-TW" altLang="en-US" sz="28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5119099" y="5250566"/>
            <a:ext cx="3314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4. Vanishing gradient problem</a:t>
            </a:r>
            <a:endParaRPr lang="zh-TW" altLang="en-US" sz="2800" dirty="0"/>
          </a:p>
        </p:txBody>
      </p:sp>
      <p:grpSp>
        <p:nvGrpSpPr>
          <p:cNvPr id="20" name="群組 19"/>
          <p:cNvGrpSpPr/>
          <p:nvPr/>
        </p:nvGrpSpPr>
        <p:grpSpPr>
          <a:xfrm>
            <a:off x="1181227" y="2749476"/>
            <a:ext cx="3103710" cy="2809363"/>
            <a:chOff x="1054530" y="3434696"/>
            <a:chExt cx="3103710" cy="2809363"/>
          </a:xfrm>
        </p:grpSpPr>
        <p:grpSp>
          <p:nvGrpSpPr>
            <p:cNvPr id="21" name="群組 20"/>
            <p:cNvGrpSpPr/>
            <p:nvPr/>
          </p:nvGrpSpPr>
          <p:grpSpPr>
            <a:xfrm>
              <a:off x="1448290" y="3434696"/>
              <a:ext cx="2709950" cy="2809363"/>
              <a:chOff x="6200673" y="3815455"/>
              <a:chExt cx="2709950" cy="2809363"/>
            </a:xfrm>
          </p:grpSpPr>
          <p:cxnSp>
            <p:nvCxnSpPr>
              <p:cNvPr id="25" name="直線單箭頭接點 24"/>
              <p:cNvCxnSpPr/>
              <p:nvPr/>
            </p:nvCxnSpPr>
            <p:spPr>
              <a:xfrm>
                <a:off x="6200673" y="5714500"/>
                <a:ext cx="247433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單箭頭接點 25"/>
              <p:cNvCxnSpPr/>
              <p:nvPr/>
            </p:nvCxnSpPr>
            <p:spPr>
              <a:xfrm rot="16200000">
                <a:off x="6200674" y="5387649"/>
                <a:ext cx="247433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字方塊 30"/>
                  <p:cNvSpPr txBox="1"/>
                  <p:nvPr/>
                </p:nvSpPr>
                <p:spPr>
                  <a:xfrm>
                    <a:off x="8687357" y="5527718"/>
                    <a:ext cx="22326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92" name="文字方塊 9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87357" y="5527718"/>
                    <a:ext cx="223266" cy="369332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l="-16216" r="-16216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文字方塊 31"/>
                  <p:cNvSpPr txBox="1"/>
                  <p:nvPr/>
                </p:nvSpPr>
                <p:spPr>
                  <a:xfrm>
                    <a:off x="7313865" y="3815455"/>
                    <a:ext cx="247953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93" name="文字方塊 9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3865" y="3815455"/>
                    <a:ext cx="247953" cy="369332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 l="-17500" r="-15000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直線接點 32"/>
              <p:cNvCxnSpPr/>
              <p:nvPr/>
            </p:nvCxnSpPr>
            <p:spPr>
              <a:xfrm>
                <a:off x="6228958" y="5708803"/>
                <a:ext cx="1237168" cy="0"/>
              </a:xfrm>
              <a:prstGeom prst="line">
                <a:avLst/>
              </a:prstGeom>
              <a:ln w="571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/>
              <p:cNvCxnSpPr/>
              <p:nvPr/>
            </p:nvCxnSpPr>
            <p:spPr>
              <a:xfrm flipV="1">
                <a:off x="7427944" y="4629511"/>
                <a:ext cx="959230" cy="1079292"/>
              </a:xfrm>
              <a:prstGeom prst="line">
                <a:avLst/>
              </a:prstGeom>
              <a:ln w="571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字方塊 34"/>
                  <p:cNvSpPr txBox="1"/>
                  <p:nvPr/>
                </p:nvSpPr>
                <p:spPr>
                  <a:xfrm>
                    <a:off x="7985942" y="4252893"/>
                    <a:ext cx="802464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98" name="文字方塊 9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5942" y="4252893"/>
                    <a:ext cx="802464" cy="369332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4545" r="-3788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文字方塊 35"/>
                  <p:cNvSpPr txBox="1"/>
                  <p:nvPr/>
                </p:nvSpPr>
                <p:spPr>
                  <a:xfrm>
                    <a:off x="6401952" y="5321208"/>
                    <a:ext cx="818044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99" name="文字方塊 9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1952" y="5321208"/>
                    <a:ext cx="818044" cy="369332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 l="-4478" r="-8955" b="-6557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字方塊 22"/>
                <p:cNvSpPr txBox="1"/>
                <p:nvPr/>
              </p:nvSpPr>
              <p:spPr>
                <a:xfrm>
                  <a:off x="1054530" y="3588584"/>
                  <a:ext cx="77784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80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23" name="文字方塊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530" y="3588584"/>
                  <a:ext cx="777842" cy="430887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矩形 3"/>
          <p:cNvSpPr/>
          <p:nvPr/>
        </p:nvSpPr>
        <p:spPr>
          <a:xfrm>
            <a:off x="1450015" y="5602602"/>
            <a:ext cx="267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[Xavier </a:t>
            </a:r>
            <a:r>
              <a:rPr lang="en-US" altLang="zh-TW" dirty="0" err="1">
                <a:solidFill>
                  <a:srgbClr val="0000FF"/>
                </a:solidFill>
              </a:rPr>
              <a:t>Glorot</a:t>
            </a:r>
            <a:r>
              <a:rPr lang="en-US" altLang="zh-TW" dirty="0">
                <a:solidFill>
                  <a:srgbClr val="0000FF"/>
                </a:solidFill>
              </a:rPr>
              <a:t>, AISTATS’11]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04958" y="5249443"/>
            <a:ext cx="3314700" cy="9669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1462590" y="5835579"/>
            <a:ext cx="269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[Andrew L. Maas, ICML’13]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462590" y="6097270"/>
            <a:ext cx="2263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[Kaiming He, arXiv’15]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0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ReLU</a:t>
            </a:r>
            <a:endParaRPr lang="zh-TW" altLang="en-US" dirty="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7366800" y="4376764"/>
            <a:ext cx="70132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7342916" y="3597961"/>
            <a:ext cx="72521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群組 66"/>
          <p:cNvGrpSpPr/>
          <p:nvPr/>
        </p:nvGrpSpPr>
        <p:grpSpPr>
          <a:xfrm>
            <a:off x="958664" y="3219325"/>
            <a:ext cx="342900" cy="461962"/>
            <a:chOff x="1378935" y="1958800"/>
            <a:chExt cx="342900" cy="461962"/>
          </a:xfrm>
        </p:grpSpPr>
        <p:sp>
          <p:nvSpPr>
            <p:cNvPr id="9" name="矩形 8"/>
            <p:cNvSpPr/>
            <p:nvPr/>
          </p:nvSpPr>
          <p:spPr>
            <a:xfrm>
              <a:off x="1378935" y="2054050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0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391634" y="1958800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602" name="方程式" r:id="rId3" imgW="152280" imgH="215640" progId="Equation.3">
                    <p:embed/>
                  </p:oleObj>
                </mc:Choice>
                <mc:Fallback>
                  <p:oleObj name="方程式" r:id="rId3" imgW="152280" imgH="215640" progId="Equation.3">
                    <p:embed/>
                    <p:pic>
                      <p:nvPicPr>
                        <p:cNvPr id="1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1634" y="1958800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8" name="群組 67"/>
          <p:cNvGrpSpPr/>
          <p:nvPr/>
        </p:nvGrpSpPr>
        <p:grpSpPr>
          <a:xfrm>
            <a:off x="981547" y="4354673"/>
            <a:ext cx="376238" cy="461963"/>
            <a:chOff x="1373117" y="2541529"/>
            <a:chExt cx="376238" cy="461963"/>
          </a:xfrm>
        </p:grpSpPr>
        <p:sp>
          <p:nvSpPr>
            <p:cNvPr id="8" name="矩形 7"/>
            <p:cNvSpPr/>
            <p:nvPr/>
          </p:nvSpPr>
          <p:spPr>
            <a:xfrm>
              <a:off x="1373117" y="2624379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1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396930" y="2541529"/>
            <a:ext cx="35242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603" name="方程式" r:id="rId5" imgW="164880" imgH="215640" progId="Equation.3">
                    <p:embed/>
                  </p:oleObj>
                </mc:Choice>
                <mc:Fallback>
                  <p:oleObj name="方程式" r:id="rId5" imgW="164880" imgH="215640" progId="Equation.3">
                    <p:embed/>
                    <p:pic>
                      <p:nvPicPr>
                        <p:cNvPr id="1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6930" y="2541529"/>
                          <a:ext cx="352425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橢圓 11"/>
          <p:cNvSpPr/>
          <p:nvPr/>
        </p:nvSpPr>
        <p:spPr>
          <a:xfrm>
            <a:off x="2874512" y="2169925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876854" y="3195377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2884669" y="4253056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0" name="Object 12"/>
          <p:cNvGraphicFramePr>
            <a:graphicFrameLocks noChangeAspect="1"/>
          </p:cNvGraphicFramePr>
          <p:nvPr>
            <p:extLst/>
          </p:nvPr>
        </p:nvGraphicFramePr>
        <p:xfrm>
          <a:off x="8161635" y="3316091"/>
          <a:ext cx="3524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604" name="方程式" r:id="rId7" imgW="164880" imgH="215640" progId="Equation.3">
                  <p:embed/>
                </p:oleObj>
              </mc:Choice>
              <mc:Fallback>
                <p:oleObj name="方程式" r:id="rId7" imgW="164880" imgH="215640" progId="Equation.3">
                  <p:embed/>
                  <p:pic>
                    <p:nvPicPr>
                      <p:cNvPr id="2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1635" y="3316091"/>
                        <a:ext cx="352425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2"/>
          <p:cNvGraphicFramePr>
            <a:graphicFrameLocks noChangeAspect="1"/>
          </p:cNvGraphicFramePr>
          <p:nvPr>
            <p:extLst/>
          </p:nvPr>
        </p:nvGraphicFramePr>
        <p:xfrm>
          <a:off x="8134648" y="4099268"/>
          <a:ext cx="379412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605" name="方程式" r:id="rId9" imgW="177480" imgH="215640" progId="Equation.3">
                  <p:embed/>
                </p:oleObj>
              </mc:Choice>
              <mc:Fallback>
                <p:oleObj name="方程式" r:id="rId9" imgW="177480" imgH="215640" progId="Equation.3">
                  <p:embed/>
                  <p:pic>
                    <p:nvPicPr>
                      <p:cNvPr id="2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4648" y="4099268"/>
                        <a:ext cx="379412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橢圓 21"/>
          <p:cNvSpPr/>
          <p:nvPr/>
        </p:nvSpPr>
        <p:spPr>
          <a:xfrm>
            <a:off x="5282464" y="2169924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5295518" y="3211490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5321626" y="4253056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7055837" y="3320238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7058179" y="4080147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6" name="直線單箭頭接點 35"/>
          <p:cNvCxnSpPr>
            <a:stCxn id="65" idx="6"/>
            <a:endCxn id="24" idx="2"/>
          </p:cNvCxnSpPr>
          <p:nvPr/>
        </p:nvCxnSpPr>
        <p:spPr>
          <a:xfrm flipV="1">
            <a:off x="3448670" y="4540135"/>
            <a:ext cx="1872956" cy="107277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>
            <a:endCxn id="66" idx="2"/>
          </p:cNvCxnSpPr>
          <p:nvPr/>
        </p:nvCxnSpPr>
        <p:spPr>
          <a:xfrm>
            <a:off x="3468118" y="5612912"/>
            <a:ext cx="185350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>
            <a:stCxn id="13" idx="6"/>
            <a:endCxn id="22" idx="2"/>
          </p:cNvCxnSpPr>
          <p:nvPr/>
        </p:nvCxnSpPr>
        <p:spPr>
          <a:xfrm flipV="1">
            <a:off x="3451012" y="2457003"/>
            <a:ext cx="1831452" cy="102545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>
            <a:stCxn id="12" idx="6"/>
            <a:endCxn id="23" idx="2"/>
          </p:cNvCxnSpPr>
          <p:nvPr/>
        </p:nvCxnSpPr>
        <p:spPr>
          <a:xfrm>
            <a:off x="3448670" y="2457004"/>
            <a:ext cx="1846848" cy="10415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stCxn id="12" idx="6"/>
            <a:endCxn id="24" idx="2"/>
          </p:cNvCxnSpPr>
          <p:nvPr/>
        </p:nvCxnSpPr>
        <p:spPr>
          <a:xfrm>
            <a:off x="3448670" y="2457004"/>
            <a:ext cx="1872956" cy="20831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>
            <a:stCxn id="13" idx="6"/>
            <a:endCxn id="24" idx="2"/>
          </p:cNvCxnSpPr>
          <p:nvPr/>
        </p:nvCxnSpPr>
        <p:spPr>
          <a:xfrm>
            <a:off x="3451012" y="3482456"/>
            <a:ext cx="1870614" cy="10576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>
            <a:stCxn id="14" idx="6"/>
            <a:endCxn id="22" idx="2"/>
          </p:cNvCxnSpPr>
          <p:nvPr/>
        </p:nvCxnSpPr>
        <p:spPr>
          <a:xfrm flipV="1">
            <a:off x="3458827" y="2457003"/>
            <a:ext cx="1823637" cy="208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>
            <a:stCxn id="14" idx="6"/>
            <a:endCxn id="23" idx="2"/>
          </p:cNvCxnSpPr>
          <p:nvPr/>
        </p:nvCxnSpPr>
        <p:spPr>
          <a:xfrm flipV="1">
            <a:off x="3458827" y="3498569"/>
            <a:ext cx="1836691" cy="104156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>
            <a:stCxn id="10" idx="3"/>
            <a:endCxn id="12" idx="2"/>
          </p:cNvCxnSpPr>
          <p:nvPr/>
        </p:nvCxnSpPr>
        <p:spPr>
          <a:xfrm flipV="1">
            <a:off x="1296801" y="2457004"/>
            <a:ext cx="1577711" cy="9933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>
            <a:stCxn id="9" idx="3"/>
            <a:endCxn id="13" idx="2"/>
          </p:cNvCxnSpPr>
          <p:nvPr/>
        </p:nvCxnSpPr>
        <p:spPr>
          <a:xfrm flipV="1">
            <a:off x="1301564" y="3482456"/>
            <a:ext cx="1575290" cy="35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>
            <a:stCxn id="9" idx="3"/>
            <a:endCxn id="65" idx="2"/>
          </p:cNvCxnSpPr>
          <p:nvPr/>
        </p:nvCxnSpPr>
        <p:spPr>
          <a:xfrm>
            <a:off x="1301564" y="3486025"/>
            <a:ext cx="1572948" cy="21268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stCxn id="11" idx="3"/>
            <a:endCxn id="12" idx="2"/>
          </p:cNvCxnSpPr>
          <p:nvPr/>
        </p:nvCxnSpPr>
        <p:spPr>
          <a:xfrm flipV="1">
            <a:off x="1357785" y="2457004"/>
            <a:ext cx="1516727" cy="21286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>
            <a:stCxn id="8" idx="3"/>
            <a:endCxn id="13" idx="2"/>
          </p:cNvCxnSpPr>
          <p:nvPr/>
        </p:nvCxnSpPr>
        <p:spPr>
          <a:xfrm flipV="1">
            <a:off x="1324447" y="3482456"/>
            <a:ext cx="1552407" cy="112651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stCxn id="8" idx="3"/>
            <a:endCxn id="65" idx="2"/>
          </p:cNvCxnSpPr>
          <p:nvPr/>
        </p:nvCxnSpPr>
        <p:spPr>
          <a:xfrm>
            <a:off x="1324447" y="4608973"/>
            <a:ext cx="1550065" cy="10039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>
            <a:stCxn id="22" idx="6"/>
          </p:cNvCxnSpPr>
          <p:nvPr/>
        </p:nvCxnSpPr>
        <p:spPr>
          <a:xfrm>
            <a:off x="5856622" y="2457003"/>
            <a:ext cx="1165922" cy="11493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>
            <a:stCxn id="23" idx="6"/>
          </p:cNvCxnSpPr>
          <p:nvPr/>
        </p:nvCxnSpPr>
        <p:spPr>
          <a:xfrm>
            <a:off x="5869676" y="3498569"/>
            <a:ext cx="1152868" cy="8995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>
            <a:stCxn id="23" idx="6"/>
          </p:cNvCxnSpPr>
          <p:nvPr/>
        </p:nvCxnSpPr>
        <p:spPr>
          <a:xfrm>
            <a:off x="5869676" y="3498569"/>
            <a:ext cx="1152868" cy="107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>
            <a:stCxn id="22" idx="6"/>
          </p:cNvCxnSpPr>
          <p:nvPr/>
        </p:nvCxnSpPr>
        <p:spPr>
          <a:xfrm>
            <a:off x="5856622" y="2457003"/>
            <a:ext cx="1168264" cy="19278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/>
          <p:cNvCxnSpPr>
            <a:stCxn id="24" idx="6"/>
          </p:cNvCxnSpPr>
          <p:nvPr/>
        </p:nvCxnSpPr>
        <p:spPr>
          <a:xfrm flipV="1">
            <a:off x="5895784" y="3606330"/>
            <a:ext cx="1126760" cy="9338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>
            <a:stCxn id="24" idx="6"/>
          </p:cNvCxnSpPr>
          <p:nvPr/>
        </p:nvCxnSpPr>
        <p:spPr>
          <a:xfrm flipV="1">
            <a:off x="5895784" y="4384900"/>
            <a:ext cx="1129102" cy="1552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橢圓 64"/>
          <p:cNvSpPr/>
          <p:nvPr/>
        </p:nvSpPr>
        <p:spPr>
          <a:xfrm>
            <a:off x="2874512" y="5325833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橢圓 65"/>
          <p:cNvSpPr/>
          <p:nvPr/>
        </p:nvSpPr>
        <p:spPr>
          <a:xfrm>
            <a:off x="5321626" y="5325833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1" name="直線單箭頭接點 100"/>
          <p:cNvCxnSpPr>
            <a:stCxn id="8" idx="3"/>
            <a:endCxn id="14" idx="2"/>
          </p:cNvCxnSpPr>
          <p:nvPr/>
        </p:nvCxnSpPr>
        <p:spPr>
          <a:xfrm flipV="1">
            <a:off x="1324447" y="4540135"/>
            <a:ext cx="1560222" cy="688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/>
          <p:cNvCxnSpPr>
            <a:stCxn id="9" idx="3"/>
            <a:endCxn id="14" idx="2"/>
          </p:cNvCxnSpPr>
          <p:nvPr/>
        </p:nvCxnSpPr>
        <p:spPr>
          <a:xfrm>
            <a:off x="1301564" y="3486025"/>
            <a:ext cx="1583105" cy="105411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單箭頭接點 112"/>
          <p:cNvCxnSpPr>
            <a:stCxn id="65" idx="6"/>
            <a:endCxn id="23" idx="2"/>
          </p:cNvCxnSpPr>
          <p:nvPr/>
        </p:nvCxnSpPr>
        <p:spPr>
          <a:xfrm flipV="1">
            <a:off x="3448670" y="3498569"/>
            <a:ext cx="1846848" cy="21143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單箭頭接點 115"/>
          <p:cNvCxnSpPr>
            <a:stCxn id="65" idx="6"/>
            <a:endCxn id="22" idx="2"/>
          </p:cNvCxnSpPr>
          <p:nvPr/>
        </p:nvCxnSpPr>
        <p:spPr>
          <a:xfrm flipV="1">
            <a:off x="3448670" y="2457003"/>
            <a:ext cx="1833794" cy="31559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8"/>
          <p:cNvCxnSpPr>
            <a:endCxn id="66" idx="2"/>
          </p:cNvCxnSpPr>
          <p:nvPr/>
        </p:nvCxnSpPr>
        <p:spPr>
          <a:xfrm>
            <a:off x="3464066" y="4536454"/>
            <a:ext cx="1857560" cy="10764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/>
          <p:cNvCxnSpPr>
            <a:stCxn id="14" idx="6"/>
            <a:endCxn id="24" idx="2"/>
          </p:cNvCxnSpPr>
          <p:nvPr/>
        </p:nvCxnSpPr>
        <p:spPr>
          <a:xfrm>
            <a:off x="3458827" y="4540135"/>
            <a:ext cx="18627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/>
          <p:cNvCxnSpPr/>
          <p:nvPr/>
        </p:nvCxnSpPr>
        <p:spPr>
          <a:xfrm>
            <a:off x="3448670" y="3498569"/>
            <a:ext cx="18627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單箭頭接點 124"/>
          <p:cNvCxnSpPr/>
          <p:nvPr/>
        </p:nvCxnSpPr>
        <p:spPr>
          <a:xfrm>
            <a:off x="3468118" y="2457003"/>
            <a:ext cx="18627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單箭頭接點 125"/>
          <p:cNvCxnSpPr>
            <a:stCxn id="13" idx="6"/>
            <a:endCxn id="66" idx="2"/>
          </p:cNvCxnSpPr>
          <p:nvPr/>
        </p:nvCxnSpPr>
        <p:spPr>
          <a:xfrm>
            <a:off x="3451012" y="3482456"/>
            <a:ext cx="1870614" cy="21304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/>
          <p:cNvCxnSpPr>
            <a:stCxn id="12" idx="6"/>
            <a:endCxn id="66" idx="2"/>
          </p:cNvCxnSpPr>
          <p:nvPr/>
        </p:nvCxnSpPr>
        <p:spPr>
          <a:xfrm>
            <a:off x="3448670" y="2457004"/>
            <a:ext cx="1872956" cy="31559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/>
          <p:cNvCxnSpPr>
            <a:stCxn id="66" idx="6"/>
            <a:endCxn id="28" idx="2"/>
          </p:cNvCxnSpPr>
          <p:nvPr/>
        </p:nvCxnSpPr>
        <p:spPr>
          <a:xfrm flipV="1">
            <a:off x="5895784" y="4367226"/>
            <a:ext cx="1162395" cy="12456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單箭頭接點 140"/>
          <p:cNvCxnSpPr>
            <a:stCxn id="66" idx="6"/>
            <a:endCxn id="27" idx="2"/>
          </p:cNvCxnSpPr>
          <p:nvPr/>
        </p:nvCxnSpPr>
        <p:spPr>
          <a:xfrm flipV="1">
            <a:off x="5895784" y="3607317"/>
            <a:ext cx="1160053" cy="20055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接點 144"/>
          <p:cNvCxnSpPr/>
          <p:nvPr/>
        </p:nvCxnSpPr>
        <p:spPr>
          <a:xfrm>
            <a:off x="2922711" y="2555801"/>
            <a:ext cx="224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接點 145"/>
          <p:cNvCxnSpPr/>
          <p:nvPr/>
        </p:nvCxnSpPr>
        <p:spPr>
          <a:xfrm flipV="1">
            <a:off x="3147047" y="2268725"/>
            <a:ext cx="197226" cy="287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接點 158"/>
          <p:cNvCxnSpPr/>
          <p:nvPr/>
        </p:nvCxnSpPr>
        <p:spPr>
          <a:xfrm>
            <a:off x="2929666" y="3593842"/>
            <a:ext cx="224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接點 159"/>
          <p:cNvCxnSpPr/>
          <p:nvPr/>
        </p:nvCxnSpPr>
        <p:spPr>
          <a:xfrm flipV="1">
            <a:off x="3154002" y="3306766"/>
            <a:ext cx="197226" cy="287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接點 160"/>
          <p:cNvCxnSpPr/>
          <p:nvPr/>
        </p:nvCxnSpPr>
        <p:spPr>
          <a:xfrm>
            <a:off x="2922711" y="4663840"/>
            <a:ext cx="224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接點 161"/>
          <p:cNvCxnSpPr/>
          <p:nvPr/>
        </p:nvCxnSpPr>
        <p:spPr>
          <a:xfrm flipV="1">
            <a:off x="3147047" y="4376764"/>
            <a:ext cx="197226" cy="287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接點 162"/>
          <p:cNvCxnSpPr/>
          <p:nvPr/>
        </p:nvCxnSpPr>
        <p:spPr>
          <a:xfrm>
            <a:off x="2929666" y="5725236"/>
            <a:ext cx="224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接點 163"/>
          <p:cNvCxnSpPr/>
          <p:nvPr/>
        </p:nvCxnSpPr>
        <p:spPr>
          <a:xfrm flipV="1">
            <a:off x="3154002" y="5438160"/>
            <a:ext cx="197226" cy="287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線接點 164"/>
          <p:cNvCxnSpPr/>
          <p:nvPr/>
        </p:nvCxnSpPr>
        <p:spPr>
          <a:xfrm>
            <a:off x="5359751" y="5725402"/>
            <a:ext cx="224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接點 165"/>
          <p:cNvCxnSpPr/>
          <p:nvPr/>
        </p:nvCxnSpPr>
        <p:spPr>
          <a:xfrm flipV="1">
            <a:off x="5584087" y="5438326"/>
            <a:ext cx="197226" cy="287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接點 166"/>
          <p:cNvCxnSpPr/>
          <p:nvPr/>
        </p:nvCxnSpPr>
        <p:spPr>
          <a:xfrm>
            <a:off x="5381631" y="4641749"/>
            <a:ext cx="224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接點 167"/>
          <p:cNvCxnSpPr/>
          <p:nvPr/>
        </p:nvCxnSpPr>
        <p:spPr>
          <a:xfrm flipV="1">
            <a:off x="5605967" y="4354673"/>
            <a:ext cx="197226" cy="287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接點 168"/>
          <p:cNvCxnSpPr/>
          <p:nvPr/>
        </p:nvCxnSpPr>
        <p:spPr>
          <a:xfrm>
            <a:off x="5330914" y="3604268"/>
            <a:ext cx="224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接點 169"/>
          <p:cNvCxnSpPr/>
          <p:nvPr/>
        </p:nvCxnSpPr>
        <p:spPr>
          <a:xfrm flipV="1">
            <a:off x="5555250" y="3317192"/>
            <a:ext cx="197226" cy="287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接點 170"/>
          <p:cNvCxnSpPr/>
          <p:nvPr/>
        </p:nvCxnSpPr>
        <p:spPr>
          <a:xfrm>
            <a:off x="5337618" y="2534186"/>
            <a:ext cx="224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接點 171"/>
          <p:cNvCxnSpPr/>
          <p:nvPr/>
        </p:nvCxnSpPr>
        <p:spPr>
          <a:xfrm flipV="1">
            <a:off x="5561954" y="2247110"/>
            <a:ext cx="197226" cy="287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文字方塊 172"/>
          <p:cNvSpPr txBox="1"/>
          <p:nvPr/>
        </p:nvSpPr>
        <p:spPr>
          <a:xfrm>
            <a:off x="3271873" y="4581583"/>
            <a:ext cx="51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74" name="文字方塊 173"/>
          <p:cNvSpPr txBox="1"/>
          <p:nvPr/>
        </p:nvSpPr>
        <p:spPr>
          <a:xfrm>
            <a:off x="3264971" y="5679829"/>
            <a:ext cx="51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75" name="文字方塊 174"/>
          <p:cNvSpPr txBox="1"/>
          <p:nvPr/>
        </p:nvSpPr>
        <p:spPr>
          <a:xfrm>
            <a:off x="5732988" y="1984462"/>
            <a:ext cx="51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76" name="文字方塊 175"/>
          <p:cNvSpPr txBox="1"/>
          <p:nvPr/>
        </p:nvSpPr>
        <p:spPr>
          <a:xfrm>
            <a:off x="5742701" y="4010202"/>
            <a:ext cx="51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grpSp>
        <p:nvGrpSpPr>
          <p:cNvPr id="76" name="群組 75"/>
          <p:cNvGrpSpPr/>
          <p:nvPr/>
        </p:nvGrpSpPr>
        <p:grpSpPr>
          <a:xfrm>
            <a:off x="6275254" y="19180"/>
            <a:ext cx="2709950" cy="2809363"/>
            <a:chOff x="6200673" y="3815455"/>
            <a:chExt cx="2709950" cy="2809363"/>
          </a:xfrm>
        </p:grpSpPr>
        <p:cxnSp>
          <p:nvCxnSpPr>
            <p:cNvPr id="78" name="直線單箭頭接點 77"/>
            <p:cNvCxnSpPr/>
            <p:nvPr/>
          </p:nvCxnSpPr>
          <p:spPr>
            <a:xfrm>
              <a:off x="6200673" y="5714500"/>
              <a:ext cx="24743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單箭頭接點 78"/>
            <p:cNvCxnSpPr/>
            <p:nvPr/>
          </p:nvCxnSpPr>
          <p:spPr>
            <a:xfrm rot="16200000">
              <a:off x="6200674" y="5387649"/>
              <a:ext cx="24743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文字方塊 79"/>
                <p:cNvSpPr txBox="1"/>
                <p:nvPr/>
              </p:nvSpPr>
              <p:spPr>
                <a:xfrm>
                  <a:off x="8687357" y="5527718"/>
                  <a:ext cx="2232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2" name="文字方塊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7357" y="5527718"/>
                  <a:ext cx="223266" cy="36933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16216" r="-162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文字方塊 80"/>
                <p:cNvSpPr txBox="1"/>
                <p:nvPr/>
              </p:nvSpPr>
              <p:spPr>
                <a:xfrm>
                  <a:off x="7313865" y="3815455"/>
                  <a:ext cx="24795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3" name="文字方塊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3865" y="3815455"/>
                  <a:ext cx="247953" cy="3693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17500"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直線接點 81"/>
            <p:cNvCxnSpPr/>
            <p:nvPr/>
          </p:nvCxnSpPr>
          <p:spPr>
            <a:xfrm>
              <a:off x="6228958" y="5708803"/>
              <a:ext cx="12371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接點 82"/>
            <p:cNvCxnSpPr/>
            <p:nvPr/>
          </p:nvCxnSpPr>
          <p:spPr>
            <a:xfrm flipV="1">
              <a:off x="7427944" y="4629511"/>
              <a:ext cx="959230" cy="1079292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文字方塊 83"/>
                <p:cNvSpPr txBox="1"/>
                <p:nvPr/>
              </p:nvSpPr>
              <p:spPr>
                <a:xfrm>
                  <a:off x="7985942" y="4252893"/>
                  <a:ext cx="80246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8" name="文字方塊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5942" y="4252893"/>
                  <a:ext cx="802464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4545" r="-3788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文字方塊 84"/>
                <p:cNvSpPr txBox="1"/>
                <p:nvPr/>
              </p:nvSpPr>
              <p:spPr>
                <a:xfrm>
                  <a:off x="6401952" y="5321208"/>
                  <a:ext cx="8180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1952" y="5321208"/>
                  <a:ext cx="818044" cy="3693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l="-4478" r="-8955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6" name="直線接點 85"/>
          <p:cNvCxnSpPr/>
          <p:nvPr/>
        </p:nvCxnSpPr>
        <p:spPr>
          <a:xfrm flipH="1">
            <a:off x="2975384" y="2268725"/>
            <a:ext cx="362857" cy="3628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/>
          <p:nvPr/>
        </p:nvCxnSpPr>
        <p:spPr>
          <a:xfrm flipH="1">
            <a:off x="2967108" y="3306565"/>
            <a:ext cx="362857" cy="3628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/>
          <p:nvPr/>
        </p:nvCxnSpPr>
        <p:spPr>
          <a:xfrm flipH="1">
            <a:off x="5383109" y="3314331"/>
            <a:ext cx="362857" cy="3628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 flipH="1">
            <a:off x="5434099" y="5431483"/>
            <a:ext cx="362857" cy="3628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93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4" grpId="0"/>
      <p:bldP spid="175" grpId="0"/>
      <p:bldP spid="17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ReLU</a:t>
            </a:r>
            <a:endParaRPr lang="zh-TW" altLang="en-US" dirty="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7366800" y="4376764"/>
            <a:ext cx="70132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7342916" y="3597961"/>
            <a:ext cx="72521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群組 66"/>
          <p:cNvGrpSpPr/>
          <p:nvPr/>
        </p:nvGrpSpPr>
        <p:grpSpPr>
          <a:xfrm>
            <a:off x="958664" y="3219325"/>
            <a:ext cx="342900" cy="461962"/>
            <a:chOff x="1378935" y="1958800"/>
            <a:chExt cx="342900" cy="461962"/>
          </a:xfrm>
        </p:grpSpPr>
        <p:sp>
          <p:nvSpPr>
            <p:cNvPr id="9" name="矩形 8"/>
            <p:cNvSpPr/>
            <p:nvPr/>
          </p:nvSpPr>
          <p:spPr>
            <a:xfrm>
              <a:off x="1378935" y="2054050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0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391634" y="1958800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626" name="方程式" r:id="rId3" imgW="152280" imgH="215640" progId="Equation.3">
                    <p:embed/>
                  </p:oleObj>
                </mc:Choice>
                <mc:Fallback>
                  <p:oleObj name="方程式" r:id="rId3" imgW="152280" imgH="215640" progId="Equation.3">
                    <p:embed/>
                    <p:pic>
                      <p:nvPicPr>
                        <p:cNvPr id="1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1634" y="1958800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8" name="群組 67"/>
          <p:cNvGrpSpPr/>
          <p:nvPr/>
        </p:nvGrpSpPr>
        <p:grpSpPr>
          <a:xfrm>
            <a:off x="981547" y="4354673"/>
            <a:ext cx="376238" cy="461963"/>
            <a:chOff x="1373117" y="2541529"/>
            <a:chExt cx="376238" cy="461963"/>
          </a:xfrm>
        </p:grpSpPr>
        <p:sp>
          <p:nvSpPr>
            <p:cNvPr id="8" name="矩形 7"/>
            <p:cNvSpPr/>
            <p:nvPr/>
          </p:nvSpPr>
          <p:spPr>
            <a:xfrm>
              <a:off x="1373117" y="2624379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11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396930" y="2541529"/>
            <a:ext cx="35242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627" name="方程式" r:id="rId5" imgW="164880" imgH="215640" progId="Equation.3">
                    <p:embed/>
                  </p:oleObj>
                </mc:Choice>
                <mc:Fallback>
                  <p:oleObj name="方程式" r:id="rId5" imgW="164880" imgH="215640" progId="Equation.3">
                    <p:embed/>
                    <p:pic>
                      <p:nvPicPr>
                        <p:cNvPr id="1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6930" y="2541529"/>
                          <a:ext cx="352425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橢圓 11"/>
          <p:cNvSpPr/>
          <p:nvPr/>
        </p:nvSpPr>
        <p:spPr>
          <a:xfrm>
            <a:off x="2874512" y="2169925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876854" y="3195377"/>
            <a:ext cx="574158" cy="5741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0" name="Object 12"/>
          <p:cNvGraphicFramePr>
            <a:graphicFrameLocks noChangeAspect="1"/>
          </p:cNvGraphicFramePr>
          <p:nvPr>
            <p:extLst/>
          </p:nvPr>
        </p:nvGraphicFramePr>
        <p:xfrm>
          <a:off x="8161635" y="3316091"/>
          <a:ext cx="3524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28" name="方程式" r:id="rId7" imgW="164880" imgH="215640" progId="Equation.3">
                  <p:embed/>
                </p:oleObj>
              </mc:Choice>
              <mc:Fallback>
                <p:oleObj name="方程式" r:id="rId7" imgW="164880" imgH="215640" progId="Equation.3">
                  <p:embed/>
                  <p:pic>
                    <p:nvPicPr>
                      <p:cNvPr id="2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1635" y="3316091"/>
                        <a:ext cx="352425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2"/>
          <p:cNvGraphicFramePr>
            <a:graphicFrameLocks noChangeAspect="1"/>
          </p:cNvGraphicFramePr>
          <p:nvPr>
            <p:extLst/>
          </p:nvPr>
        </p:nvGraphicFramePr>
        <p:xfrm>
          <a:off x="8134648" y="4099268"/>
          <a:ext cx="379412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29" name="方程式" r:id="rId9" imgW="177480" imgH="215640" progId="Equation.3">
                  <p:embed/>
                </p:oleObj>
              </mc:Choice>
              <mc:Fallback>
                <p:oleObj name="方程式" r:id="rId9" imgW="177480" imgH="215640" progId="Equation.3">
                  <p:embed/>
                  <p:pic>
                    <p:nvPicPr>
                      <p:cNvPr id="2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4648" y="4099268"/>
                        <a:ext cx="379412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橢圓 22"/>
          <p:cNvSpPr/>
          <p:nvPr/>
        </p:nvSpPr>
        <p:spPr>
          <a:xfrm>
            <a:off x="5295518" y="3211490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7055837" y="3320238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7058179" y="4080147"/>
            <a:ext cx="574158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9" name="直線單箭頭接點 38"/>
          <p:cNvCxnSpPr>
            <a:stCxn id="12" idx="6"/>
            <a:endCxn id="23" idx="2"/>
          </p:cNvCxnSpPr>
          <p:nvPr/>
        </p:nvCxnSpPr>
        <p:spPr>
          <a:xfrm>
            <a:off x="3448670" y="2457004"/>
            <a:ext cx="1846848" cy="10415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>
            <a:stCxn id="10" idx="3"/>
            <a:endCxn id="12" idx="2"/>
          </p:cNvCxnSpPr>
          <p:nvPr/>
        </p:nvCxnSpPr>
        <p:spPr>
          <a:xfrm flipV="1">
            <a:off x="1296801" y="2457004"/>
            <a:ext cx="1577711" cy="9933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/>
          <p:cNvCxnSpPr>
            <a:stCxn id="9" idx="3"/>
            <a:endCxn id="13" idx="2"/>
          </p:cNvCxnSpPr>
          <p:nvPr/>
        </p:nvCxnSpPr>
        <p:spPr>
          <a:xfrm flipV="1">
            <a:off x="1301564" y="3482456"/>
            <a:ext cx="1575290" cy="35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/>
          <p:cNvCxnSpPr>
            <a:stCxn id="11" idx="3"/>
            <a:endCxn id="12" idx="2"/>
          </p:cNvCxnSpPr>
          <p:nvPr/>
        </p:nvCxnSpPr>
        <p:spPr>
          <a:xfrm flipV="1">
            <a:off x="1357785" y="2457004"/>
            <a:ext cx="1516727" cy="21286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>
            <a:stCxn id="8" idx="3"/>
            <a:endCxn id="13" idx="2"/>
          </p:cNvCxnSpPr>
          <p:nvPr/>
        </p:nvCxnSpPr>
        <p:spPr>
          <a:xfrm flipV="1">
            <a:off x="1324447" y="3482456"/>
            <a:ext cx="1552407" cy="112651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>
            <a:stCxn id="23" idx="6"/>
          </p:cNvCxnSpPr>
          <p:nvPr/>
        </p:nvCxnSpPr>
        <p:spPr>
          <a:xfrm>
            <a:off x="5869676" y="3498569"/>
            <a:ext cx="1152868" cy="8995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>
            <a:stCxn id="23" idx="6"/>
          </p:cNvCxnSpPr>
          <p:nvPr/>
        </p:nvCxnSpPr>
        <p:spPr>
          <a:xfrm>
            <a:off x="5869676" y="3498569"/>
            <a:ext cx="1152868" cy="1077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橢圓 65"/>
          <p:cNvSpPr/>
          <p:nvPr/>
        </p:nvSpPr>
        <p:spPr>
          <a:xfrm>
            <a:off x="5321626" y="5325833"/>
            <a:ext cx="574158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4" name="直線單箭頭接點 123"/>
          <p:cNvCxnSpPr/>
          <p:nvPr/>
        </p:nvCxnSpPr>
        <p:spPr>
          <a:xfrm>
            <a:off x="3448670" y="3498569"/>
            <a:ext cx="186279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單箭頭接點 125"/>
          <p:cNvCxnSpPr>
            <a:stCxn id="13" idx="6"/>
            <a:endCxn id="66" idx="2"/>
          </p:cNvCxnSpPr>
          <p:nvPr/>
        </p:nvCxnSpPr>
        <p:spPr>
          <a:xfrm>
            <a:off x="3451012" y="3482456"/>
            <a:ext cx="1870614" cy="21304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/>
          <p:cNvCxnSpPr>
            <a:stCxn id="12" idx="6"/>
            <a:endCxn id="66" idx="2"/>
          </p:cNvCxnSpPr>
          <p:nvPr/>
        </p:nvCxnSpPr>
        <p:spPr>
          <a:xfrm>
            <a:off x="3448670" y="2457004"/>
            <a:ext cx="1872956" cy="31559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/>
          <p:cNvCxnSpPr>
            <a:stCxn id="66" idx="6"/>
            <a:endCxn id="28" idx="2"/>
          </p:cNvCxnSpPr>
          <p:nvPr/>
        </p:nvCxnSpPr>
        <p:spPr>
          <a:xfrm flipV="1">
            <a:off x="5895784" y="4367226"/>
            <a:ext cx="1162395" cy="12456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單箭頭接點 140"/>
          <p:cNvCxnSpPr>
            <a:stCxn id="66" idx="6"/>
            <a:endCxn id="27" idx="2"/>
          </p:cNvCxnSpPr>
          <p:nvPr/>
        </p:nvCxnSpPr>
        <p:spPr>
          <a:xfrm flipV="1">
            <a:off x="5895784" y="3607317"/>
            <a:ext cx="1160053" cy="20055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接點 144"/>
          <p:cNvCxnSpPr/>
          <p:nvPr/>
        </p:nvCxnSpPr>
        <p:spPr>
          <a:xfrm>
            <a:off x="2922711" y="2555801"/>
            <a:ext cx="224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接點 145"/>
          <p:cNvCxnSpPr/>
          <p:nvPr/>
        </p:nvCxnSpPr>
        <p:spPr>
          <a:xfrm flipV="1">
            <a:off x="3147047" y="2268725"/>
            <a:ext cx="197226" cy="287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接點 158"/>
          <p:cNvCxnSpPr/>
          <p:nvPr/>
        </p:nvCxnSpPr>
        <p:spPr>
          <a:xfrm>
            <a:off x="2929666" y="3593842"/>
            <a:ext cx="224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接點 159"/>
          <p:cNvCxnSpPr/>
          <p:nvPr/>
        </p:nvCxnSpPr>
        <p:spPr>
          <a:xfrm flipV="1">
            <a:off x="3154002" y="3306766"/>
            <a:ext cx="197226" cy="287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線接點 164"/>
          <p:cNvCxnSpPr/>
          <p:nvPr/>
        </p:nvCxnSpPr>
        <p:spPr>
          <a:xfrm>
            <a:off x="5359751" y="5725402"/>
            <a:ext cx="224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接點 165"/>
          <p:cNvCxnSpPr/>
          <p:nvPr/>
        </p:nvCxnSpPr>
        <p:spPr>
          <a:xfrm flipV="1">
            <a:off x="5584087" y="5438326"/>
            <a:ext cx="197226" cy="287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接點 168"/>
          <p:cNvCxnSpPr/>
          <p:nvPr/>
        </p:nvCxnSpPr>
        <p:spPr>
          <a:xfrm>
            <a:off x="5330914" y="3604268"/>
            <a:ext cx="2243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接點 169"/>
          <p:cNvCxnSpPr/>
          <p:nvPr/>
        </p:nvCxnSpPr>
        <p:spPr>
          <a:xfrm flipV="1">
            <a:off x="5555250" y="3317192"/>
            <a:ext cx="197226" cy="287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1523925" y="1501737"/>
            <a:ext cx="38608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A Thinner linear network</a:t>
            </a:r>
            <a:endParaRPr lang="zh-TW" altLang="en-US" sz="2800" dirty="0"/>
          </a:p>
        </p:txBody>
      </p:sp>
      <p:cxnSp>
        <p:nvCxnSpPr>
          <p:cNvPr id="6" name="直線接點 5"/>
          <p:cNvCxnSpPr/>
          <p:nvPr/>
        </p:nvCxnSpPr>
        <p:spPr>
          <a:xfrm flipH="1">
            <a:off x="2975384" y="2268725"/>
            <a:ext cx="362857" cy="3628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接點 79"/>
          <p:cNvCxnSpPr/>
          <p:nvPr/>
        </p:nvCxnSpPr>
        <p:spPr>
          <a:xfrm flipH="1">
            <a:off x="2967108" y="3306565"/>
            <a:ext cx="362857" cy="3628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/>
          <p:cNvCxnSpPr/>
          <p:nvPr/>
        </p:nvCxnSpPr>
        <p:spPr>
          <a:xfrm flipH="1">
            <a:off x="5383109" y="3314331"/>
            <a:ext cx="362857" cy="3628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81"/>
          <p:cNvCxnSpPr/>
          <p:nvPr/>
        </p:nvCxnSpPr>
        <p:spPr>
          <a:xfrm flipH="1">
            <a:off x="5434099" y="5431483"/>
            <a:ext cx="362857" cy="3628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圖說文字 14"/>
          <p:cNvSpPr/>
          <p:nvPr/>
        </p:nvSpPr>
        <p:spPr>
          <a:xfrm>
            <a:off x="1544169" y="4910176"/>
            <a:ext cx="2862430" cy="1016000"/>
          </a:xfrm>
          <a:prstGeom prst="wedgeRectCallout">
            <a:avLst>
              <a:gd name="adj1" fmla="val -27942"/>
              <a:gd name="adj2" fmla="val -1375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Do not have smaller gradients</a:t>
            </a:r>
            <a:endParaRPr lang="zh-TW" altLang="en-US" sz="2800" dirty="0"/>
          </a:p>
        </p:txBody>
      </p:sp>
      <p:grpSp>
        <p:nvGrpSpPr>
          <p:cNvPr id="45" name="群組 44"/>
          <p:cNvGrpSpPr/>
          <p:nvPr/>
        </p:nvGrpSpPr>
        <p:grpSpPr>
          <a:xfrm>
            <a:off x="6275254" y="19180"/>
            <a:ext cx="2709950" cy="2809363"/>
            <a:chOff x="6200673" y="3815455"/>
            <a:chExt cx="2709950" cy="2809363"/>
          </a:xfrm>
        </p:grpSpPr>
        <p:cxnSp>
          <p:nvCxnSpPr>
            <p:cNvPr id="46" name="直線單箭頭接點 45"/>
            <p:cNvCxnSpPr/>
            <p:nvPr/>
          </p:nvCxnSpPr>
          <p:spPr>
            <a:xfrm>
              <a:off x="6200673" y="5714500"/>
              <a:ext cx="24743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48"/>
            <p:cNvCxnSpPr/>
            <p:nvPr/>
          </p:nvCxnSpPr>
          <p:spPr>
            <a:xfrm rot="16200000">
              <a:off x="6200674" y="5387649"/>
              <a:ext cx="24743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字方塊 51"/>
                <p:cNvSpPr txBox="1"/>
                <p:nvPr/>
              </p:nvSpPr>
              <p:spPr>
                <a:xfrm>
                  <a:off x="8687357" y="5527718"/>
                  <a:ext cx="2232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2" name="文字方塊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7357" y="5527718"/>
                  <a:ext cx="223266" cy="36933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16216" r="-162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字方塊 52"/>
                <p:cNvSpPr txBox="1"/>
                <p:nvPr/>
              </p:nvSpPr>
              <p:spPr>
                <a:xfrm>
                  <a:off x="7313865" y="3815455"/>
                  <a:ext cx="24795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3" name="文字方塊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3865" y="3815455"/>
                  <a:ext cx="247953" cy="3693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17500"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直線接點 53"/>
            <p:cNvCxnSpPr/>
            <p:nvPr/>
          </p:nvCxnSpPr>
          <p:spPr>
            <a:xfrm>
              <a:off x="6228958" y="5708803"/>
              <a:ext cx="12371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>
            <a:xfrm flipV="1">
              <a:off x="7427944" y="4629511"/>
              <a:ext cx="959230" cy="1079292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文字方塊 55"/>
                <p:cNvSpPr txBox="1"/>
                <p:nvPr/>
              </p:nvSpPr>
              <p:spPr>
                <a:xfrm>
                  <a:off x="7985942" y="4252893"/>
                  <a:ext cx="80246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8" name="文字方塊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5942" y="4252893"/>
                  <a:ext cx="802464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4545" r="-3788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/>
                <p:cNvSpPr txBox="1"/>
                <p:nvPr/>
              </p:nvSpPr>
              <p:spPr>
                <a:xfrm>
                  <a:off x="6401952" y="5321208"/>
                  <a:ext cx="8180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9" name="文字方塊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1952" y="5321208"/>
                  <a:ext cx="818044" cy="3693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l="-4478" r="-8955" b="-655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319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9927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</a:t>
            </a:r>
            <a:endParaRPr lang="zh-TW" altLang="en-US" dirty="0"/>
          </a:p>
        </p:txBody>
      </p:sp>
      <p:sp>
        <p:nvSpPr>
          <p:cNvPr id="6" name="圓柱 5"/>
          <p:cNvSpPr/>
          <p:nvPr/>
        </p:nvSpPr>
        <p:spPr>
          <a:xfrm>
            <a:off x="1088600" y="2034599"/>
            <a:ext cx="1636295" cy="1090863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 set of function</a:t>
            </a:r>
            <a:endParaRPr lang="zh-TW" altLang="en-US" sz="2400" dirty="0"/>
          </a:p>
        </p:txBody>
      </p:sp>
      <p:graphicFrame>
        <p:nvGraphicFramePr>
          <p:cNvPr id="15" name="Object 12"/>
          <p:cNvGraphicFramePr>
            <a:graphicFrameLocks noChangeAspect="1"/>
          </p:cNvGraphicFramePr>
          <p:nvPr>
            <p:extLst/>
          </p:nvPr>
        </p:nvGraphicFramePr>
        <p:xfrm>
          <a:off x="2820745" y="2663625"/>
          <a:ext cx="1109662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22" name="方程式" r:id="rId4" imgW="520560" imgH="215640" progId="Equation.3">
                  <p:embed/>
                </p:oleObj>
              </mc:Choice>
              <mc:Fallback>
                <p:oleObj name="方程式" r:id="rId4" imgW="520560" imgH="215640" progId="Equation.3">
                  <p:embed/>
                  <p:pic>
                    <p:nvPicPr>
                      <p:cNvPr id="1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745" y="2663625"/>
                        <a:ext cx="1109662" cy="46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群組 8"/>
          <p:cNvGrpSpPr/>
          <p:nvPr/>
        </p:nvGrpSpPr>
        <p:grpSpPr>
          <a:xfrm>
            <a:off x="5172837" y="760914"/>
            <a:ext cx="3342513" cy="827342"/>
            <a:chOff x="4749800" y="2047360"/>
            <a:chExt cx="3342513" cy="827342"/>
          </a:xfrm>
        </p:grpSpPr>
        <p:graphicFrame>
          <p:nvGraphicFramePr>
            <p:cNvPr id="74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4749800" y="2235200"/>
            <a:ext cx="2112963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23" name="方程式" r:id="rId6" imgW="990360" imgH="215640" progId="Equation.3">
                    <p:embed/>
                  </p:oleObj>
                </mc:Choice>
                <mc:Fallback>
                  <p:oleObj name="方程式" r:id="rId6" imgW="990360" imgH="215640" progId="Equation.3">
                    <p:embed/>
                    <p:pic>
                      <p:nvPicPr>
                        <p:cNvPr id="7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9800" y="2235200"/>
                          <a:ext cx="2112963" cy="460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" name="文字方塊 75"/>
            <p:cNvSpPr txBox="1"/>
            <p:nvPr/>
          </p:nvSpPr>
          <p:spPr>
            <a:xfrm>
              <a:off x="6654931" y="2212761"/>
              <a:ext cx="1437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“cat”</a:t>
              </a:r>
              <a:endParaRPr lang="zh-TW" altLang="en-US" sz="2400" dirty="0"/>
            </a:p>
          </p:txBody>
        </p:sp>
        <p:pic>
          <p:nvPicPr>
            <p:cNvPr id="77" name="Picture 12" descr="https://encrypted-tbn1.gstatic.com/images?q=tbn:ANd9GcRcwlRKAlSIaCI4W5PRYVbuBQQXifF-56bFqAjh9DMe-_3Lh8_YK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731" y="2047360"/>
              <a:ext cx="1089847" cy="827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文字方塊 11"/>
          <p:cNvSpPr txBox="1"/>
          <p:nvPr/>
        </p:nvSpPr>
        <p:spPr>
          <a:xfrm>
            <a:off x="4368800" y="212137"/>
            <a:ext cx="311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Image Recognition: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2820746" y="2127572"/>
            <a:ext cx="12051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Model</a:t>
            </a:r>
            <a:endParaRPr lang="zh-TW" altLang="en-US" sz="2800" dirty="0"/>
          </a:p>
        </p:txBody>
      </p:sp>
      <p:sp>
        <p:nvSpPr>
          <p:cNvPr id="23" name="圓柱 22"/>
          <p:cNvSpPr/>
          <p:nvPr/>
        </p:nvSpPr>
        <p:spPr>
          <a:xfrm>
            <a:off x="1029821" y="5215692"/>
            <a:ext cx="1636295" cy="1090863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Training</a:t>
            </a:r>
          </a:p>
          <a:p>
            <a:pPr algn="ctr"/>
            <a:r>
              <a:rPr lang="en-US" altLang="zh-TW" sz="2400" dirty="0"/>
              <a:t>Data</a:t>
            </a:r>
            <a:endParaRPr lang="zh-TW" altLang="en-US" sz="2400" dirty="0"/>
          </a:p>
        </p:txBody>
      </p:sp>
      <p:sp>
        <p:nvSpPr>
          <p:cNvPr id="27" name="圓角矩形 26"/>
          <p:cNvSpPr/>
          <p:nvPr/>
        </p:nvSpPr>
        <p:spPr>
          <a:xfrm>
            <a:off x="891920" y="3661530"/>
            <a:ext cx="1912095" cy="1090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Goodness of function f</a:t>
            </a:r>
            <a:endParaRPr lang="en-US" altLang="zh-TW" sz="2400" baseline="30000" dirty="0"/>
          </a:p>
        </p:txBody>
      </p:sp>
      <p:cxnSp>
        <p:nvCxnSpPr>
          <p:cNvPr id="28" name="直線單箭頭接點 27"/>
          <p:cNvCxnSpPr/>
          <p:nvPr/>
        </p:nvCxnSpPr>
        <p:spPr>
          <a:xfrm flipV="1">
            <a:off x="1869025" y="4774164"/>
            <a:ext cx="0" cy="5454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1869025" y="3158798"/>
            <a:ext cx="0" cy="4809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2595794" y="6198774"/>
            <a:ext cx="1470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solidFill>
                  <a:srgbClr val="222222"/>
                </a:solidFill>
                <a:latin typeface="Arial" panose="020B0604020202020204" pitchFamily="34" charset="0"/>
              </a:rPr>
              <a:t>“monkey”</a:t>
            </a:r>
            <a:endParaRPr lang="zh-TW" altLang="en-US" sz="2400" dirty="0"/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5516" y="5123690"/>
            <a:ext cx="931280" cy="1051432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9078" y="5123690"/>
            <a:ext cx="899978" cy="1075096"/>
          </a:xfrm>
          <a:prstGeom prst="rect">
            <a:avLst/>
          </a:prstGeom>
        </p:spPr>
      </p:pic>
      <p:sp>
        <p:nvSpPr>
          <p:cNvPr id="33" name="文字方塊 32"/>
          <p:cNvSpPr txBox="1"/>
          <p:nvPr/>
        </p:nvSpPr>
        <p:spPr>
          <a:xfrm>
            <a:off x="4206854" y="6216140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5389268" y="6178896"/>
            <a:ext cx="79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“dog”</a:t>
            </a:r>
            <a:endParaRPr lang="zh-TW" altLang="en-US" sz="2400" dirty="0"/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1338" y="5135510"/>
            <a:ext cx="823790" cy="1063264"/>
          </a:xfrm>
          <a:prstGeom prst="rect">
            <a:avLst/>
          </a:prstGeom>
        </p:spPr>
      </p:pic>
      <p:graphicFrame>
        <p:nvGraphicFramePr>
          <p:cNvPr id="24" name="Object 12"/>
          <p:cNvGraphicFramePr>
            <a:graphicFrameLocks noChangeAspect="1"/>
          </p:cNvGraphicFramePr>
          <p:nvPr>
            <p:extLst/>
          </p:nvPr>
        </p:nvGraphicFramePr>
        <p:xfrm>
          <a:off x="4458150" y="4274938"/>
          <a:ext cx="4333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24" name="方程式" r:id="rId12" imgW="203040" imgH="228600" progId="Equation.3">
                  <p:embed/>
                </p:oleObj>
              </mc:Choice>
              <mc:Fallback>
                <p:oleObj name="方程式" r:id="rId12" imgW="203040" imgH="228600" progId="Equation.3">
                  <p:embed/>
                  <p:pic>
                    <p:nvPicPr>
                      <p:cNvPr id="2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8150" y="4274938"/>
                        <a:ext cx="433387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文字方塊 24"/>
          <p:cNvSpPr txBox="1"/>
          <p:nvPr/>
        </p:nvSpPr>
        <p:spPr>
          <a:xfrm>
            <a:off x="2986656" y="3713905"/>
            <a:ext cx="3490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Pick the “Best” Function</a:t>
            </a:r>
            <a:endParaRPr lang="zh-TW" altLang="en-US" sz="2400" dirty="0"/>
          </a:p>
        </p:txBody>
      </p:sp>
      <p:cxnSp>
        <p:nvCxnSpPr>
          <p:cNvPr id="26" name="直線單箭頭接點 25"/>
          <p:cNvCxnSpPr/>
          <p:nvPr/>
        </p:nvCxnSpPr>
        <p:spPr>
          <a:xfrm>
            <a:off x="2820745" y="4214618"/>
            <a:ext cx="372492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圓角矩形 37"/>
          <p:cNvSpPr/>
          <p:nvPr/>
        </p:nvSpPr>
        <p:spPr>
          <a:xfrm>
            <a:off x="6574354" y="3630138"/>
            <a:ext cx="2069432" cy="10908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2400" dirty="0"/>
              <a:t>    Using</a:t>
            </a:r>
          </a:p>
        </p:txBody>
      </p:sp>
      <p:cxnSp>
        <p:nvCxnSpPr>
          <p:cNvPr id="41" name="直線單箭頭接點 40"/>
          <p:cNvCxnSpPr/>
          <p:nvPr/>
        </p:nvCxnSpPr>
        <p:spPr>
          <a:xfrm flipV="1">
            <a:off x="7614083" y="4780282"/>
            <a:ext cx="0" cy="5454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/>
          <p:nvPr/>
        </p:nvCxnSpPr>
        <p:spPr>
          <a:xfrm flipV="1">
            <a:off x="7590021" y="3132832"/>
            <a:ext cx="0" cy="4973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3" name="Object 12"/>
          <p:cNvGraphicFramePr>
            <a:graphicFrameLocks noChangeAspect="1"/>
          </p:cNvGraphicFramePr>
          <p:nvPr>
            <p:extLst/>
          </p:nvPr>
        </p:nvGraphicFramePr>
        <p:xfrm>
          <a:off x="7875324" y="3931094"/>
          <a:ext cx="433388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25" name="方程式" r:id="rId14" imgW="203040" imgH="228600" progId="Equation.3">
                  <p:embed/>
                </p:oleObj>
              </mc:Choice>
              <mc:Fallback>
                <p:oleObj name="方程式" r:id="rId14" imgW="203040" imgH="228600" progId="Equation.3">
                  <p:embed/>
                  <p:pic>
                    <p:nvPicPr>
                      <p:cNvPr id="4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5324" y="3931094"/>
                        <a:ext cx="433388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12" descr="https://encrypted-tbn1.gstatic.com/images?q=tbn:ANd9GcRcwlRKAlSIaCI4W5PRYVbuBQQXifF-56bFqAjh9DMe-_3Lh8_YK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68" y="5432555"/>
            <a:ext cx="1089847" cy="82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文字方塊 45"/>
          <p:cNvSpPr txBox="1"/>
          <p:nvPr/>
        </p:nvSpPr>
        <p:spPr>
          <a:xfrm>
            <a:off x="6871330" y="2622023"/>
            <a:ext cx="143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“cat”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787400" y="1878529"/>
            <a:ext cx="5689842" cy="479927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6474765" y="1878529"/>
            <a:ext cx="2341328" cy="479927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文字方塊 47"/>
          <p:cNvSpPr txBox="1"/>
          <p:nvPr/>
        </p:nvSpPr>
        <p:spPr>
          <a:xfrm>
            <a:off x="5091127" y="2036495"/>
            <a:ext cx="120515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Training </a:t>
            </a:r>
            <a:endParaRPr lang="zh-TW" altLang="en-US" sz="24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6655726" y="2019444"/>
            <a:ext cx="120515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Testing</a:t>
            </a:r>
            <a:endParaRPr lang="zh-TW" altLang="en-US" sz="2400" dirty="0"/>
          </a:p>
        </p:txBody>
      </p:sp>
      <p:sp>
        <p:nvSpPr>
          <p:cNvPr id="50" name="矩形 49"/>
          <p:cNvSpPr/>
          <p:nvPr/>
        </p:nvSpPr>
        <p:spPr>
          <a:xfrm>
            <a:off x="901936" y="1974280"/>
            <a:ext cx="3233978" cy="12533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/>
          <p:cNvSpPr/>
          <p:nvPr/>
        </p:nvSpPr>
        <p:spPr>
          <a:xfrm>
            <a:off x="901936" y="3651658"/>
            <a:ext cx="1918809" cy="11007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/>
          <p:cNvSpPr/>
          <p:nvPr/>
        </p:nvSpPr>
        <p:spPr>
          <a:xfrm>
            <a:off x="3176509" y="3639760"/>
            <a:ext cx="3062771" cy="11007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/>
          <p:cNvSpPr txBox="1"/>
          <p:nvPr/>
        </p:nvSpPr>
        <p:spPr>
          <a:xfrm>
            <a:off x="278070" y="2833892"/>
            <a:ext cx="12051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Step 1</a:t>
            </a:r>
            <a:endParaRPr lang="zh-TW" altLang="en-US" sz="2800" dirty="0"/>
          </a:p>
        </p:txBody>
      </p:sp>
      <p:sp>
        <p:nvSpPr>
          <p:cNvPr id="54" name="文字方塊 53"/>
          <p:cNvSpPr txBox="1"/>
          <p:nvPr/>
        </p:nvSpPr>
        <p:spPr>
          <a:xfrm>
            <a:off x="289343" y="4500315"/>
            <a:ext cx="12051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Step 2</a:t>
            </a:r>
            <a:endParaRPr lang="zh-TW" altLang="en-US" sz="2800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3020140" y="4513755"/>
            <a:ext cx="120515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Step 3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1544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animBg="1"/>
      <p:bldP spid="46" grpId="0"/>
      <p:bldP spid="8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ReLU</a:t>
            </a:r>
            <a:r>
              <a:rPr lang="en-US" altLang="zh-TW" dirty="0"/>
              <a:t> - variant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1099159" y="2138130"/>
            <a:ext cx="3065937" cy="3267845"/>
            <a:chOff x="7326642" y="417698"/>
            <a:chExt cx="3065937" cy="3267845"/>
          </a:xfrm>
        </p:grpSpPr>
        <p:grpSp>
          <p:nvGrpSpPr>
            <p:cNvPr id="5" name="群組 4"/>
            <p:cNvGrpSpPr/>
            <p:nvPr/>
          </p:nvGrpSpPr>
          <p:grpSpPr>
            <a:xfrm>
              <a:off x="7326642" y="876180"/>
              <a:ext cx="3065937" cy="2809363"/>
              <a:chOff x="5844686" y="3815455"/>
              <a:chExt cx="3065937" cy="2809363"/>
            </a:xfrm>
          </p:grpSpPr>
          <p:cxnSp>
            <p:nvCxnSpPr>
              <p:cNvPr id="7" name="直線單箭頭接點 6"/>
              <p:cNvCxnSpPr/>
              <p:nvPr/>
            </p:nvCxnSpPr>
            <p:spPr>
              <a:xfrm>
                <a:off x="6200673" y="5714500"/>
                <a:ext cx="247433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單箭頭接點 7"/>
              <p:cNvCxnSpPr/>
              <p:nvPr/>
            </p:nvCxnSpPr>
            <p:spPr>
              <a:xfrm rot="16200000">
                <a:off x="6200674" y="5387649"/>
                <a:ext cx="247433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字方塊 8"/>
                  <p:cNvSpPr txBox="1"/>
                  <p:nvPr/>
                </p:nvSpPr>
                <p:spPr>
                  <a:xfrm>
                    <a:off x="8687357" y="5527718"/>
                    <a:ext cx="22326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92" name="文字方塊 9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87357" y="5527718"/>
                    <a:ext cx="223266" cy="369332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l="-16216" r="-16216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字方塊 9"/>
                  <p:cNvSpPr txBox="1"/>
                  <p:nvPr/>
                </p:nvSpPr>
                <p:spPr>
                  <a:xfrm>
                    <a:off x="7313865" y="3815455"/>
                    <a:ext cx="247953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93" name="文字方塊 9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3865" y="3815455"/>
                    <a:ext cx="247953" cy="369332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 l="-17500" r="-15000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直線接點 10"/>
              <p:cNvCxnSpPr/>
              <p:nvPr/>
            </p:nvCxnSpPr>
            <p:spPr>
              <a:xfrm flipV="1">
                <a:off x="6200673" y="5708803"/>
                <a:ext cx="1265453" cy="333850"/>
              </a:xfrm>
              <a:prstGeom prst="line">
                <a:avLst/>
              </a:prstGeom>
              <a:ln w="571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接點 11"/>
              <p:cNvCxnSpPr/>
              <p:nvPr/>
            </p:nvCxnSpPr>
            <p:spPr>
              <a:xfrm flipV="1">
                <a:off x="7427944" y="4629511"/>
                <a:ext cx="959230" cy="1079292"/>
              </a:xfrm>
              <a:prstGeom prst="line">
                <a:avLst/>
              </a:prstGeom>
              <a:ln w="571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字方塊 12"/>
                  <p:cNvSpPr txBox="1"/>
                  <p:nvPr/>
                </p:nvSpPr>
                <p:spPr>
                  <a:xfrm>
                    <a:off x="7985942" y="4252893"/>
                    <a:ext cx="802464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98" name="文字方塊 9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5942" y="4252893"/>
                    <a:ext cx="802464" cy="369332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4545" r="-3788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文字方塊 13"/>
                  <p:cNvSpPr txBox="1"/>
                  <p:nvPr/>
                </p:nvSpPr>
                <p:spPr>
                  <a:xfrm>
                    <a:off x="5844686" y="6082863"/>
                    <a:ext cx="1374735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=0.01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4" name="文字方塊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4686" y="6082863"/>
                    <a:ext cx="1374735" cy="369332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 l="-2212" r="-2655" b="-6667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字方塊 5"/>
                <p:cNvSpPr txBox="1"/>
                <p:nvPr/>
              </p:nvSpPr>
              <p:spPr>
                <a:xfrm>
                  <a:off x="7926576" y="417698"/>
                  <a:ext cx="198644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80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𝑒𝑎𝑘𝑦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𝑅𝑒𝐿𝑈</m:t>
                        </m:r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6" name="文字方塊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6576" y="417698"/>
                  <a:ext cx="1986441" cy="430887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群組 14"/>
          <p:cNvGrpSpPr/>
          <p:nvPr/>
        </p:nvGrpSpPr>
        <p:grpSpPr>
          <a:xfrm>
            <a:off x="4925769" y="2168302"/>
            <a:ext cx="3053828" cy="3328700"/>
            <a:chOff x="7434636" y="356843"/>
            <a:chExt cx="3053828" cy="3328700"/>
          </a:xfrm>
        </p:grpSpPr>
        <p:grpSp>
          <p:nvGrpSpPr>
            <p:cNvPr id="16" name="群組 15"/>
            <p:cNvGrpSpPr/>
            <p:nvPr/>
          </p:nvGrpSpPr>
          <p:grpSpPr>
            <a:xfrm>
              <a:off x="7434636" y="876180"/>
              <a:ext cx="2957943" cy="2809363"/>
              <a:chOff x="5952680" y="3815455"/>
              <a:chExt cx="2957943" cy="2809363"/>
            </a:xfrm>
          </p:grpSpPr>
          <p:cxnSp>
            <p:nvCxnSpPr>
              <p:cNvPr id="18" name="直線單箭頭接點 17"/>
              <p:cNvCxnSpPr/>
              <p:nvPr/>
            </p:nvCxnSpPr>
            <p:spPr>
              <a:xfrm>
                <a:off x="6200673" y="5714500"/>
                <a:ext cx="247433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單箭頭接點 18"/>
              <p:cNvCxnSpPr/>
              <p:nvPr/>
            </p:nvCxnSpPr>
            <p:spPr>
              <a:xfrm rot="16200000">
                <a:off x="6200674" y="5387649"/>
                <a:ext cx="2474339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字方塊 19"/>
                  <p:cNvSpPr txBox="1"/>
                  <p:nvPr/>
                </p:nvSpPr>
                <p:spPr>
                  <a:xfrm>
                    <a:off x="8687357" y="5527718"/>
                    <a:ext cx="22326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92" name="文字方塊 9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87357" y="5527718"/>
                    <a:ext cx="223266" cy="369332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l="-16216" r="-16216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字方塊 20"/>
                  <p:cNvSpPr txBox="1"/>
                  <p:nvPr/>
                </p:nvSpPr>
                <p:spPr>
                  <a:xfrm>
                    <a:off x="7313865" y="3815455"/>
                    <a:ext cx="247953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93" name="文字方塊 9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3865" y="3815455"/>
                    <a:ext cx="247953" cy="369332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 l="-17500" r="-15000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" name="直線接點 21"/>
              <p:cNvCxnSpPr/>
              <p:nvPr/>
            </p:nvCxnSpPr>
            <p:spPr>
              <a:xfrm flipV="1">
                <a:off x="6200673" y="5708803"/>
                <a:ext cx="1265453" cy="333850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/>
              <p:cNvCxnSpPr/>
              <p:nvPr/>
            </p:nvCxnSpPr>
            <p:spPr>
              <a:xfrm flipV="1">
                <a:off x="7427944" y="4629511"/>
                <a:ext cx="959230" cy="1079292"/>
              </a:xfrm>
              <a:prstGeom prst="line">
                <a:avLst/>
              </a:prstGeom>
              <a:ln w="571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字方塊 23"/>
                  <p:cNvSpPr txBox="1"/>
                  <p:nvPr/>
                </p:nvSpPr>
                <p:spPr>
                  <a:xfrm>
                    <a:off x="7985942" y="4252893"/>
                    <a:ext cx="802464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98" name="文字方塊 9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5942" y="4252893"/>
                    <a:ext cx="802464" cy="369332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4545" r="-3788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字方塊 24"/>
                  <p:cNvSpPr txBox="1"/>
                  <p:nvPr/>
                </p:nvSpPr>
                <p:spPr>
                  <a:xfrm>
                    <a:off x="5952680" y="6055863"/>
                    <a:ext cx="986809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zh-TW" alt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25" name="文字方塊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2680" y="6055863"/>
                    <a:ext cx="986809" cy="369332"/>
                  </a:xfrm>
                  <a:prstGeom prst="rect">
                    <a:avLst/>
                  </a:prstGeom>
                  <a:blipFill rotWithShape="0">
                    <a:blip r:embed="rId24"/>
                    <a:stretch>
                      <a:fillRect l="-3704" r="-3086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字方塊 16"/>
                <p:cNvSpPr txBox="1"/>
                <p:nvPr/>
              </p:nvSpPr>
              <p:spPr>
                <a:xfrm>
                  <a:off x="7599083" y="356843"/>
                  <a:ext cx="288938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8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𝑎𝑟𝑎𝑚𝑒𝑡𝑟𝑖𝑐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𝑅𝑒𝐿𝑈</m:t>
                        </m:r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17" name="文字方塊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9083" y="356843"/>
                  <a:ext cx="2889381" cy="430887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文字方塊 25"/>
          <p:cNvSpPr txBox="1"/>
          <p:nvPr/>
        </p:nvSpPr>
        <p:spPr>
          <a:xfrm>
            <a:off x="5090216" y="5758281"/>
            <a:ext cx="272233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altLang="zh-TW" sz="2400" dirty="0"/>
              <a:t>α</a:t>
            </a:r>
            <a:r>
              <a:rPr lang="en-US" altLang="zh-TW" sz="2400" dirty="0"/>
              <a:t> also learned by gradient descent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8854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矩形 141"/>
          <p:cNvSpPr/>
          <p:nvPr/>
        </p:nvSpPr>
        <p:spPr>
          <a:xfrm>
            <a:off x="6399239" y="2520593"/>
            <a:ext cx="450779" cy="318319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6" name="橢圓 225"/>
          <p:cNvSpPr/>
          <p:nvPr/>
        </p:nvSpPr>
        <p:spPr>
          <a:xfrm>
            <a:off x="6279832" y="4259614"/>
            <a:ext cx="671512" cy="14071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7" name="橢圓 226"/>
          <p:cNvSpPr/>
          <p:nvPr/>
        </p:nvSpPr>
        <p:spPr>
          <a:xfrm>
            <a:off x="6270982" y="2493856"/>
            <a:ext cx="671512" cy="14071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" name="矩形 139"/>
          <p:cNvSpPr/>
          <p:nvPr/>
        </p:nvSpPr>
        <p:spPr>
          <a:xfrm>
            <a:off x="2577045" y="2533350"/>
            <a:ext cx="450779" cy="319292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5" name="橢圓 224"/>
          <p:cNvSpPr/>
          <p:nvPr/>
        </p:nvSpPr>
        <p:spPr>
          <a:xfrm>
            <a:off x="2455632" y="4263694"/>
            <a:ext cx="671512" cy="14071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4" name="橢圓 223"/>
          <p:cNvSpPr/>
          <p:nvPr/>
        </p:nvSpPr>
        <p:spPr>
          <a:xfrm>
            <a:off x="2446782" y="2497936"/>
            <a:ext cx="671512" cy="14071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" name="矩形 142"/>
          <p:cNvSpPr/>
          <p:nvPr/>
        </p:nvSpPr>
        <p:spPr>
          <a:xfrm>
            <a:off x="8307180" y="2877442"/>
            <a:ext cx="450779" cy="241662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1" name="矩形 140"/>
          <p:cNvSpPr/>
          <p:nvPr/>
        </p:nvSpPr>
        <p:spPr>
          <a:xfrm>
            <a:off x="4486955" y="2868547"/>
            <a:ext cx="450779" cy="242684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矩形 138"/>
          <p:cNvSpPr/>
          <p:nvPr/>
        </p:nvSpPr>
        <p:spPr>
          <a:xfrm>
            <a:off x="486912" y="3373624"/>
            <a:ext cx="450779" cy="147713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Maxout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Learnable activation function </a:t>
            </a:r>
            <a:r>
              <a:rPr lang="en-US" altLang="zh-TW" sz="1800" dirty="0">
                <a:solidFill>
                  <a:srgbClr val="0000FF"/>
                </a:solidFill>
              </a:rPr>
              <a:t>[Ian J. </a:t>
            </a:r>
            <a:r>
              <a:rPr lang="en-US" altLang="zh-TW" sz="1800" dirty="0" err="1">
                <a:solidFill>
                  <a:srgbClr val="0000FF"/>
                </a:solidFill>
              </a:rPr>
              <a:t>Goodfellow</a:t>
            </a:r>
            <a:r>
              <a:rPr lang="en-US" altLang="zh-TW" sz="1800" dirty="0">
                <a:solidFill>
                  <a:srgbClr val="0000FF"/>
                </a:solidFill>
              </a:rPr>
              <a:t>, ICML’13]</a:t>
            </a:r>
            <a:endParaRPr lang="zh-TW" altLang="en-US" sz="1800" dirty="0">
              <a:solidFill>
                <a:srgbClr val="0000FF"/>
              </a:solidFill>
            </a:endParaRPr>
          </a:p>
          <a:p>
            <a:endParaRPr lang="en-US" altLang="zh-TW" dirty="0"/>
          </a:p>
        </p:txBody>
      </p:sp>
      <p:sp>
        <p:nvSpPr>
          <p:cNvPr id="8" name="橢圓 7"/>
          <p:cNvSpPr/>
          <p:nvPr/>
        </p:nvSpPr>
        <p:spPr>
          <a:xfrm>
            <a:off x="3479187" y="2935808"/>
            <a:ext cx="840932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Max</a:t>
            </a:r>
            <a:endParaRPr lang="zh-TW" altLang="en-US" dirty="0"/>
          </a:p>
        </p:txBody>
      </p:sp>
      <p:grpSp>
        <p:nvGrpSpPr>
          <p:cNvPr id="75" name="群組 74"/>
          <p:cNvGrpSpPr/>
          <p:nvPr/>
        </p:nvGrpSpPr>
        <p:grpSpPr>
          <a:xfrm>
            <a:off x="529187" y="3388339"/>
            <a:ext cx="342900" cy="461962"/>
            <a:chOff x="600453" y="3988847"/>
            <a:chExt cx="342900" cy="461962"/>
          </a:xfrm>
        </p:grpSpPr>
        <p:sp>
          <p:nvSpPr>
            <p:cNvPr id="30" name="矩形 29"/>
            <p:cNvSpPr/>
            <p:nvPr/>
          </p:nvSpPr>
          <p:spPr>
            <a:xfrm>
              <a:off x="600453" y="4084097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31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613152" y="3988847"/>
            <a:ext cx="325438" cy="461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578" name="方程式" r:id="rId4" imgW="152280" imgH="215640" progId="Equation.3">
                    <p:embed/>
                  </p:oleObj>
                </mc:Choice>
                <mc:Fallback>
                  <p:oleObj name="方程式" r:id="rId4" imgW="152280" imgH="215640" progId="Equation.3">
                    <p:embed/>
                    <p:pic>
                      <p:nvPicPr>
                        <p:cNvPr id="3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3152" y="3988847"/>
                          <a:ext cx="325438" cy="4619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6" name="群組 75"/>
          <p:cNvGrpSpPr/>
          <p:nvPr/>
        </p:nvGrpSpPr>
        <p:grpSpPr>
          <a:xfrm>
            <a:off x="531452" y="4238061"/>
            <a:ext cx="376238" cy="461963"/>
            <a:chOff x="594635" y="4571576"/>
            <a:chExt cx="376238" cy="461963"/>
          </a:xfrm>
        </p:grpSpPr>
        <p:sp>
          <p:nvSpPr>
            <p:cNvPr id="29" name="矩形 28"/>
            <p:cNvSpPr/>
            <p:nvPr/>
          </p:nvSpPr>
          <p:spPr>
            <a:xfrm>
              <a:off x="594635" y="4654426"/>
              <a:ext cx="342900" cy="3429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32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618448" y="4571576"/>
            <a:ext cx="35242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579" name="方程式" r:id="rId6" imgW="164880" imgH="215640" progId="Equation.3">
                    <p:embed/>
                  </p:oleObj>
                </mc:Choice>
                <mc:Fallback>
                  <p:oleObj name="方程式" r:id="rId6" imgW="164880" imgH="215640" progId="Equation.3">
                    <p:embed/>
                    <p:pic>
                      <p:nvPicPr>
                        <p:cNvPr id="3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8448" y="4571576"/>
                          <a:ext cx="352425" cy="4619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文字方塊 34"/>
          <p:cNvSpPr txBox="1"/>
          <p:nvPr/>
        </p:nvSpPr>
        <p:spPr>
          <a:xfrm>
            <a:off x="144282" y="2734478"/>
            <a:ext cx="113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</a:p>
        </p:txBody>
      </p:sp>
      <p:sp>
        <p:nvSpPr>
          <p:cNvPr id="52" name="橢圓 51"/>
          <p:cNvSpPr/>
          <p:nvPr/>
        </p:nvSpPr>
        <p:spPr>
          <a:xfrm>
            <a:off x="3487041" y="4762363"/>
            <a:ext cx="840932" cy="5741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Max</a:t>
            </a:r>
            <a:endParaRPr lang="zh-TW" altLang="en-US" dirty="0"/>
          </a:p>
        </p:txBody>
      </p:sp>
      <p:grpSp>
        <p:nvGrpSpPr>
          <p:cNvPr id="85" name="群組 84"/>
          <p:cNvGrpSpPr/>
          <p:nvPr/>
        </p:nvGrpSpPr>
        <p:grpSpPr>
          <a:xfrm>
            <a:off x="1977455" y="2531732"/>
            <a:ext cx="926032" cy="523220"/>
            <a:chOff x="3518823" y="2481252"/>
            <a:chExt cx="926032" cy="523220"/>
          </a:xfrm>
        </p:grpSpPr>
        <p:grpSp>
          <p:nvGrpSpPr>
            <p:cNvPr id="36" name="群組 35"/>
            <p:cNvGrpSpPr/>
            <p:nvPr/>
          </p:nvGrpSpPr>
          <p:grpSpPr>
            <a:xfrm>
              <a:off x="3518823" y="2481252"/>
              <a:ext cx="311569" cy="523220"/>
              <a:chOff x="3518823" y="2481252"/>
              <a:chExt cx="311569" cy="523220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3518823" y="2611915"/>
                <a:ext cx="287079" cy="28707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文字方塊 11"/>
              <p:cNvSpPr txBox="1"/>
              <p:nvPr/>
            </p:nvSpPr>
            <p:spPr>
              <a:xfrm>
                <a:off x="3530355" y="2481252"/>
                <a:ext cx="3000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+</a:t>
                </a:r>
                <a:endParaRPr lang="zh-TW" altLang="en-US" sz="28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文字方塊 79"/>
                <p:cNvSpPr txBox="1"/>
                <p:nvPr/>
              </p:nvSpPr>
              <p:spPr>
                <a:xfrm>
                  <a:off x="4206008" y="2571873"/>
                  <a:ext cx="238847" cy="369332"/>
                </a:xfrm>
                <a:prstGeom prst="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0" name="文字方塊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6008" y="2571873"/>
                  <a:ext cx="238847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直線單箭頭接點 82"/>
            <p:cNvCxnSpPr/>
            <p:nvPr/>
          </p:nvCxnSpPr>
          <p:spPr>
            <a:xfrm>
              <a:off x="3805902" y="2755454"/>
              <a:ext cx="35584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群組 85"/>
          <p:cNvGrpSpPr/>
          <p:nvPr/>
        </p:nvGrpSpPr>
        <p:grpSpPr>
          <a:xfrm>
            <a:off x="1988987" y="3397713"/>
            <a:ext cx="926169" cy="523220"/>
            <a:chOff x="3518823" y="2481252"/>
            <a:chExt cx="926169" cy="523220"/>
          </a:xfrm>
        </p:grpSpPr>
        <p:grpSp>
          <p:nvGrpSpPr>
            <p:cNvPr id="87" name="群組 86"/>
            <p:cNvGrpSpPr/>
            <p:nvPr/>
          </p:nvGrpSpPr>
          <p:grpSpPr>
            <a:xfrm>
              <a:off x="3518823" y="2481252"/>
              <a:ext cx="311569" cy="523220"/>
              <a:chOff x="3518823" y="2481252"/>
              <a:chExt cx="311569" cy="523220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3518823" y="2611915"/>
                <a:ext cx="287079" cy="28707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文字方塊 90"/>
              <p:cNvSpPr txBox="1"/>
              <p:nvPr/>
            </p:nvSpPr>
            <p:spPr>
              <a:xfrm>
                <a:off x="3530355" y="2481252"/>
                <a:ext cx="3000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+</a:t>
                </a:r>
                <a:endParaRPr lang="zh-TW" altLang="en-US" sz="28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/>
                <p:cNvSpPr txBox="1"/>
                <p:nvPr/>
              </p:nvSpPr>
              <p:spPr>
                <a:xfrm>
                  <a:off x="4206145" y="2546534"/>
                  <a:ext cx="238847" cy="369332"/>
                </a:xfrm>
                <a:prstGeom prst="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8" name="文字方塊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6145" y="2546534"/>
                  <a:ext cx="23884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直線單箭頭接點 88"/>
            <p:cNvCxnSpPr/>
            <p:nvPr/>
          </p:nvCxnSpPr>
          <p:spPr>
            <a:xfrm>
              <a:off x="3805902" y="2755454"/>
              <a:ext cx="35584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群組 91"/>
          <p:cNvGrpSpPr/>
          <p:nvPr/>
        </p:nvGrpSpPr>
        <p:grpSpPr>
          <a:xfrm>
            <a:off x="1987968" y="4263694"/>
            <a:ext cx="1155650" cy="523220"/>
            <a:chOff x="3518823" y="2481252"/>
            <a:chExt cx="1155650" cy="523220"/>
          </a:xfrm>
        </p:grpSpPr>
        <p:grpSp>
          <p:nvGrpSpPr>
            <p:cNvPr id="93" name="群組 92"/>
            <p:cNvGrpSpPr/>
            <p:nvPr/>
          </p:nvGrpSpPr>
          <p:grpSpPr>
            <a:xfrm>
              <a:off x="3518823" y="2481252"/>
              <a:ext cx="311569" cy="523220"/>
              <a:chOff x="3518823" y="2481252"/>
              <a:chExt cx="311569" cy="523220"/>
            </a:xfrm>
          </p:grpSpPr>
          <p:sp>
            <p:nvSpPr>
              <p:cNvPr id="96" name="矩形 95"/>
              <p:cNvSpPr/>
              <p:nvPr/>
            </p:nvSpPr>
            <p:spPr>
              <a:xfrm>
                <a:off x="3518823" y="2611915"/>
                <a:ext cx="287079" cy="28707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7" name="文字方塊 96"/>
              <p:cNvSpPr txBox="1"/>
              <p:nvPr/>
            </p:nvSpPr>
            <p:spPr>
              <a:xfrm>
                <a:off x="3530355" y="2481252"/>
                <a:ext cx="3000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+</a:t>
                </a:r>
                <a:endParaRPr lang="zh-TW" altLang="en-US" sz="2800" dirty="0"/>
              </a:p>
            </p:txBody>
          </p:sp>
        </p:grpSp>
        <p:cxnSp>
          <p:nvCxnSpPr>
            <p:cNvPr id="95" name="直線單箭頭接點 94"/>
            <p:cNvCxnSpPr/>
            <p:nvPr/>
          </p:nvCxnSpPr>
          <p:spPr>
            <a:xfrm>
              <a:off x="3805902" y="2755454"/>
              <a:ext cx="35584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文字方塊 93"/>
                <p:cNvSpPr txBox="1"/>
                <p:nvPr/>
              </p:nvSpPr>
              <p:spPr>
                <a:xfrm>
                  <a:off x="4206396" y="2533432"/>
                  <a:ext cx="468077" cy="369332"/>
                </a:xfrm>
                <a:prstGeom prst="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4" name="文字方塊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6396" y="2533432"/>
                  <a:ext cx="46807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8" name="群組 97"/>
          <p:cNvGrpSpPr/>
          <p:nvPr/>
        </p:nvGrpSpPr>
        <p:grpSpPr>
          <a:xfrm>
            <a:off x="1986148" y="5205858"/>
            <a:ext cx="926032" cy="523220"/>
            <a:chOff x="3518823" y="2481252"/>
            <a:chExt cx="926032" cy="523220"/>
          </a:xfrm>
        </p:grpSpPr>
        <p:grpSp>
          <p:nvGrpSpPr>
            <p:cNvPr id="99" name="群組 98"/>
            <p:cNvGrpSpPr/>
            <p:nvPr/>
          </p:nvGrpSpPr>
          <p:grpSpPr>
            <a:xfrm>
              <a:off x="3518823" y="2481252"/>
              <a:ext cx="311569" cy="523220"/>
              <a:chOff x="3518823" y="2481252"/>
              <a:chExt cx="311569" cy="523220"/>
            </a:xfrm>
          </p:grpSpPr>
          <p:sp>
            <p:nvSpPr>
              <p:cNvPr id="102" name="矩形 101"/>
              <p:cNvSpPr/>
              <p:nvPr/>
            </p:nvSpPr>
            <p:spPr>
              <a:xfrm>
                <a:off x="3518823" y="2611915"/>
                <a:ext cx="287079" cy="28707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3" name="文字方塊 102"/>
              <p:cNvSpPr txBox="1"/>
              <p:nvPr/>
            </p:nvSpPr>
            <p:spPr>
              <a:xfrm>
                <a:off x="3530355" y="2481252"/>
                <a:ext cx="3000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+</a:t>
                </a:r>
                <a:endParaRPr lang="zh-TW" altLang="en-US" sz="28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文字方塊 99"/>
                <p:cNvSpPr txBox="1"/>
                <p:nvPr/>
              </p:nvSpPr>
              <p:spPr>
                <a:xfrm>
                  <a:off x="4206008" y="2545696"/>
                  <a:ext cx="238847" cy="369332"/>
                </a:xfrm>
                <a:prstGeom prst="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00" name="文字方塊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6008" y="2545696"/>
                  <a:ext cx="238847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直線單箭頭接點 100"/>
            <p:cNvCxnSpPr/>
            <p:nvPr/>
          </p:nvCxnSpPr>
          <p:spPr>
            <a:xfrm>
              <a:off x="3805902" y="2755454"/>
              <a:ext cx="35584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文字方塊 103"/>
              <p:cNvSpPr txBox="1"/>
              <p:nvPr/>
            </p:nvSpPr>
            <p:spPr>
              <a:xfrm>
                <a:off x="4545038" y="3036457"/>
                <a:ext cx="238847" cy="369332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4" name="文字方塊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038" y="3036457"/>
                <a:ext cx="238847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字方塊 104"/>
              <p:cNvSpPr txBox="1"/>
              <p:nvPr/>
            </p:nvSpPr>
            <p:spPr>
              <a:xfrm>
                <a:off x="4531978" y="4847629"/>
                <a:ext cx="238847" cy="369332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5" name="文字方塊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978" y="4847629"/>
                <a:ext cx="238847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橢圓 105"/>
          <p:cNvSpPr/>
          <p:nvPr/>
        </p:nvSpPr>
        <p:spPr>
          <a:xfrm>
            <a:off x="7315536" y="2935808"/>
            <a:ext cx="840932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Max</a:t>
            </a:r>
            <a:endParaRPr lang="zh-TW" altLang="en-US" dirty="0"/>
          </a:p>
        </p:txBody>
      </p:sp>
      <p:sp>
        <p:nvSpPr>
          <p:cNvPr id="107" name="橢圓 106"/>
          <p:cNvSpPr/>
          <p:nvPr/>
        </p:nvSpPr>
        <p:spPr>
          <a:xfrm>
            <a:off x="7323390" y="4762363"/>
            <a:ext cx="840932" cy="5741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Max</a:t>
            </a:r>
            <a:endParaRPr lang="zh-TW" altLang="en-US" dirty="0"/>
          </a:p>
        </p:txBody>
      </p:sp>
      <p:grpSp>
        <p:nvGrpSpPr>
          <p:cNvPr id="108" name="群組 107"/>
          <p:cNvGrpSpPr/>
          <p:nvPr/>
        </p:nvGrpSpPr>
        <p:grpSpPr>
          <a:xfrm>
            <a:off x="5813804" y="2531732"/>
            <a:ext cx="862776" cy="523220"/>
            <a:chOff x="3518823" y="2481252"/>
            <a:chExt cx="862776" cy="523220"/>
          </a:xfrm>
        </p:grpSpPr>
        <p:grpSp>
          <p:nvGrpSpPr>
            <p:cNvPr id="109" name="群組 108"/>
            <p:cNvGrpSpPr/>
            <p:nvPr/>
          </p:nvGrpSpPr>
          <p:grpSpPr>
            <a:xfrm>
              <a:off x="3518823" y="2481252"/>
              <a:ext cx="311569" cy="523220"/>
              <a:chOff x="3518823" y="2481252"/>
              <a:chExt cx="311569" cy="523220"/>
            </a:xfrm>
          </p:grpSpPr>
          <p:sp>
            <p:nvSpPr>
              <p:cNvPr id="112" name="矩形 111"/>
              <p:cNvSpPr/>
              <p:nvPr/>
            </p:nvSpPr>
            <p:spPr>
              <a:xfrm>
                <a:off x="3518823" y="2611915"/>
                <a:ext cx="287079" cy="28707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3" name="文字方塊 112"/>
              <p:cNvSpPr txBox="1"/>
              <p:nvPr/>
            </p:nvSpPr>
            <p:spPr>
              <a:xfrm>
                <a:off x="3530355" y="2481252"/>
                <a:ext cx="3000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+</a:t>
                </a:r>
                <a:endParaRPr lang="zh-TW" altLang="en-US" sz="28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文字方塊 109"/>
                <p:cNvSpPr txBox="1"/>
                <p:nvPr/>
              </p:nvSpPr>
              <p:spPr>
                <a:xfrm>
                  <a:off x="4142752" y="2545696"/>
                  <a:ext cx="238847" cy="369332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0" name="文字方塊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2752" y="2545696"/>
                  <a:ext cx="238847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23810" r="-26190" b="-31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1" name="直線單箭頭接點 110"/>
            <p:cNvCxnSpPr/>
            <p:nvPr/>
          </p:nvCxnSpPr>
          <p:spPr>
            <a:xfrm>
              <a:off x="3805902" y="2755454"/>
              <a:ext cx="35584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群組 113"/>
          <p:cNvGrpSpPr/>
          <p:nvPr/>
        </p:nvGrpSpPr>
        <p:grpSpPr>
          <a:xfrm>
            <a:off x="5825336" y="3397713"/>
            <a:ext cx="862776" cy="523220"/>
            <a:chOff x="3518823" y="2481252"/>
            <a:chExt cx="862776" cy="523220"/>
          </a:xfrm>
        </p:grpSpPr>
        <p:grpSp>
          <p:nvGrpSpPr>
            <p:cNvPr id="115" name="群組 114"/>
            <p:cNvGrpSpPr/>
            <p:nvPr/>
          </p:nvGrpSpPr>
          <p:grpSpPr>
            <a:xfrm>
              <a:off x="3518823" y="2481252"/>
              <a:ext cx="311569" cy="523220"/>
              <a:chOff x="3518823" y="2481252"/>
              <a:chExt cx="311569" cy="523220"/>
            </a:xfrm>
          </p:grpSpPr>
          <p:sp>
            <p:nvSpPr>
              <p:cNvPr id="118" name="矩形 117"/>
              <p:cNvSpPr/>
              <p:nvPr/>
            </p:nvSpPr>
            <p:spPr>
              <a:xfrm>
                <a:off x="3518823" y="2611915"/>
                <a:ext cx="287079" cy="28707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9" name="文字方塊 118"/>
              <p:cNvSpPr txBox="1"/>
              <p:nvPr/>
            </p:nvSpPr>
            <p:spPr>
              <a:xfrm>
                <a:off x="3530355" y="2481252"/>
                <a:ext cx="3000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+</a:t>
                </a:r>
                <a:endParaRPr lang="zh-TW" altLang="en-US" sz="28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文字方塊 115"/>
                <p:cNvSpPr txBox="1"/>
                <p:nvPr/>
              </p:nvSpPr>
              <p:spPr>
                <a:xfrm>
                  <a:off x="4142752" y="2545696"/>
                  <a:ext cx="238847" cy="369332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16" name="文字方塊 1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2752" y="2545696"/>
                  <a:ext cx="238847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26190" r="-23810" b="-156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7" name="直線單箭頭接點 116"/>
            <p:cNvCxnSpPr/>
            <p:nvPr/>
          </p:nvCxnSpPr>
          <p:spPr>
            <a:xfrm>
              <a:off x="3805902" y="2755454"/>
              <a:ext cx="35584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群組 119"/>
          <p:cNvGrpSpPr/>
          <p:nvPr/>
        </p:nvGrpSpPr>
        <p:grpSpPr>
          <a:xfrm>
            <a:off x="5824317" y="4263694"/>
            <a:ext cx="862776" cy="523220"/>
            <a:chOff x="3518823" y="2481252"/>
            <a:chExt cx="862776" cy="523220"/>
          </a:xfrm>
        </p:grpSpPr>
        <p:grpSp>
          <p:nvGrpSpPr>
            <p:cNvPr id="121" name="群組 120"/>
            <p:cNvGrpSpPr/>
            <p:nvPr/>
          </p:nvGrpSpPr>
          <p:grpSpPr>
            <a:xfrm>
              <a:off x="3518823" y="2481252"/>
              <a:ext cx="311569" cy="523220"/>
              <a:chOff x="3518823" y="2481252"/>
              <a:chExt cx="311569" cy="523220"/>
            </a:xfrm>
          </p:grpSpPr>
          <p:sp>
            <p:nvSpPr>
              <p:cNvPr id="124" name="矩形 123"/>
              <p:cNvSpPr/>
              <p:nvPr/>
            </p:nvSpPr>
            <p:spPr>
              <a:xfrm>
                <a:off x="3518823" y="2611915"/>
                <a:ext cx="287079" cy="28707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5" name="文字方塊 124"/>
              <p:cNvSpPr txBox="1"/>
              <p:nvPr/>
            </p:nvSpPr>
            <p:spPr>
              <a:xfrm>
                <a:off x="3530355" y="2481252"/>
                <a:ext cx="3000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+</a:t>
                </a:r>
                <a:endParaRPr lang="zh-TW" altLang="en-US" sz="28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文字方塊 121"/>
                <p:cNvSpPr txBox="1"/>
                <p:nvPr/>
              </p:nvSpPr>
              <p:spPr>
                <a:xfrm>
                  <a:off x="4142752" y="2545696"/>
                  <a:ext cx="238847" cy="369332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2" name="文字方塊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2752" y="2545696"/>
                  <a:ext cx="238847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26190" r="-23810" b="-156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3" name="直線單箭頭接點 122"/>
            <p:cNvCxnSpPr/>
            <p:nvPr/>
          </p:nvCxnSpPr>
          <p:spPr>
            <a:xfrm>
              <a:off x="3805902" y="2755454"/>
              <a:ext cx="35584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群組 125"/>
          <p:cNvGrpSpPr/>
          <p:nvPr/>
        </p:nvGrpSpPr>
        <p:grpSpPr>
          <a:xfrm>
            <a:off x="5822497" y="5205858"/>
            <a:ext cx="877290" cy="523220"/>
            <a:chOff x="3518823" y="2481252"/>
            <a:chExt cx="877290" cy="523220"/>
          </a:xfrm>
        </p:grpSpPr>
        <p:grpSp>
          <p:nvGrpSpPr>
            <p:cNvPr id="127" name="群組 126"/>
            <p:cNvGrpSpPr/>
            <p:nvPr/>
          </p:nvGrpSpPr>
          <p:grpSpPr>
            <a:xfrm>
              <a:off x="3518823" y="2481252"/>
              <a:ext cx="311569" cy="523220"/>
              <a:chOff x="3518823" y="2481252"/>
              <a:chExt cx="311569" cy="523220"/>
            </a:xfrm>
          </p:grpSpPr>
          <p:sp>
            <p:nvSpPr>
              <p:cNvPr id="130" name="矩形 129"/>
              <p:cNvSpPr/>
              <p:nvPr/>
            </p:nvSpPr>
            <p:spPr>
              <a:xfrm>
                <a:off x="3518823" y="2611915"/>
                <a:ext cx="287079" cy="28707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1" name="文字方塊 130"/>
              <p:cNvSpPr txBox="1"/>
              <p:nvPr/>
            </p:nvSpPr>
            <p:spPr>
              <a:xfrm>
                <a:off x="3530355" y="2481252"/>
                <a:ext cx="3000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/>
                  <a:t>+</a:t>
                </a:r>
                <a:endParaRPr lang="zh-TW" altLang="en-US" sz="28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文字方塊 127"/>
                <p:cNvSpPr txBox="1"/>
                <p:nvPr/>
              </p:nvSpPr>
              <p:spPr>
                <a:xfrm>
                  <a:off x="4157266" y="2545696"/>
                  <a:ext cx="238847" cy="369332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28" name="文字方塊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7266" y="2545696"/>
                  <a:ext cx="238847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26190" r="-23810" b="-317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9" name="直線單箭頭接點 128"/>
            <p:cNvCxnSpPr/>
            <p:nvPr/>
          </p:nvCxnSpPr>
          <p:spPr>
            <a:xfrm>
              <a:off x="3805902" y="2755454"/>
              <a:ext cx="35584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/>
              <p:cNvSpPr txBox="1"/>
              <p:nvPr/>
            </p:nvSpPr>
            <p:spPr>
              <a:xfrm>
                <a:off x="8407132" y="3064687"/>
                <a:ext cx="238848" cy="36933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2" name="文字方塊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132" y="3064687"/>
                <a:ext cx="238848" cy="369332"/>
              </a:xfrm>
              <a:prstGeom prst="rect">
                <a:avLst/>
              </a:prstGeom>
              <a:blipFill rotWithShape="0">
                <a:blip r:embed="rId18"/>
                <a:stretch>
                  <a:fillRect l="-23810" r="-26190" b="-31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字方塊 132"/>
              <p:cNvSpPr txBox="1"/>
              <p:nvPr/>
            </p:nvSpPr>
            <p:spPr>
              <a:xfrm>
                <a:off x="8410778" y="4878525"/>
                <a:ext cx="238848" cy="36933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3" name="文字方塊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778" y="4878525"/>
                <a:ext cx="238848" cy="369332"/>
              </a:xfrm>
              <a:prstGeom prst="rect">
                <a:avLst/>
              </a:prstGeom>
              <a:blipFill rotWithShape="0">
                <a:blip r:embed="rId19"/>
                <a:stretch>
                  <a:fillRect l="-26190" r="-23810" b="-31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4" name="直線單箭頭接點 143"/>
          <p:cNvCxnSpPr/>
          <p:nvPr/>
        </p:nvCxnSpPr>
        <p:spPr>
          <a:xfrm>
            <a:off x="4293226" y="3260273"/>
            <a:ext cx="2551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/>
          <p:cNvCxnSpPr/>
          <p:nvPr/>
        </p:nvCxnSpPr>
        <p:spPr>
          <a:xfrm>
            <a:off x="4302223" y="5070023"/>
            <a:ext cx="2551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單箭頭接點 146"/>
          <p:cNvCxnSpPr/>
          <p:nvPr/>
        </p:nvCxnSpPr>
        <p:spPr>
          <a:xfrm>
            <a:off x="8136736" y="3258233"/>
            <a:ext cx="2551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單箭頭接點 147"/>
          <p:cNvCxnSpPr/>
          <p:nvPr/>
        </p:nvCxnSpPr>
        <p:spPr>
          <a:xfrm>
            <a:off x="8145733" y="5067983"/>
            <a:ext cx="2551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151"/>
          <p:cNvCxnSpPr>
            <a:endCxn id="11" idx="1"/>
          </p:cNvCxnSpPr>
          <p:nvPr/>
        </p:nvCxnSpPr>
        <p:spPr>
          <a:xfrm flipV="1">
            <a:off x="838676" y="2805935"/>
            <a:ext cx="1138779" cy="8430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單箭頭接點 152"/>
          <p:cNvCxnSpPr>
            <a:stCxn id="31" idx="3"/>
            <a:endCxn id="91" idx="1"/>
          </p:cNvCxnSpPr>
          <p:nvPr/>
        </p:nvCxnSpPr>
        <p:spPr>
          <a:xfrm>
            <a:off x="867324" y="3619320"/>
            <a:ext cx="1133195" cy="40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/>
          <p:cNvCxnSpPr>
            <a:stCxn id="30" idx="3"/>
            <a:endCxn id="96" idx="1"/>
          </p:cNvCxnSpPr>
          <p:nvPr/>
        </p:nvCxnSpPr>
        <p:spPr>
          <a:xfrm>
            <a:off x="872087" y="3655039"/>
            <a:ext cx="1115881" cy="8828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單箭頭接點 165"/>
          <p:cNvCxnSpPr>
            <a:stCxn id="30" idx="3"/>
            <a:endCxn id="103" idx="1"/>
          </p:cNvCxnSpPr>
          <p:nvPr/>
        </p:nvCxnSpPr>
        <p:spPr>
          <a:xfrm>
            <a:off x="872087" y="3655039"/>
            <a:ext cx="1125593" cy="18124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單箭頭接點 168"/>
          <p:cNvCxnSpPr>
            <a:stCxn id="32" idx="3"/>
            <a:endCxn id="11" idx="1"/>
          </p:cNvCxnSpPr>
          <p:nvPr/>
        </p:nvCxnSpPr>
        <p:spPr>
          <a:xfrm flipV="1">
            <a:off x="907690" y="2805935"/>
            <a:ext cx="1069765" cy="16631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單箭頭接點 171"/>
          <p:cNvCxnSpPr>
            <a:stCxn id="32" idx="3"/>
            <a:endCxn id="90" idx="1"/>
          </p:cNvCxnSpPr>
          <p:nvPr/>
        </p:nvCxnSpPr>
        <p:spPr>
          <a:xfrm flipV="1">
            <a:off x="907690" y="3671916"/>
            <a:ext cx="1081297" cy="7971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單箭頭接點 176"/>
          <p:cNvCxnSpPr>
            <a:stCxn id="32" idx="3"/>
            <a:endCxn id="102" idx="1"/>
          </p:cNvCxnSpPr>
          <p:nvPr/>
        </p:nvCxnSpPr>
        <p:spPr>
          <a:xfrm>
            <a:off x="907690" y="4469042"/>
            <a:ext cx="1078458" cy="10110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單箭頭接點 177"/>
          <p:cNvCxnSpPr>
            <a:stCxn id="32" idx="3"/>
            <a:endCxn id="96" idx="1"/>
          </p:cNvCxnSpPr>
          <p:nvPr/>
        </p:nvCxnSpPr>
        <p:spPr>
          <a:xfrm>
            <a:off x="907690" y="4469042"/>
            <a:ext cx="1080278" cy="688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單箭頭接點 182"/>
          <p:cNvCxnSpPr>
            <a:stCxn id="104" idx="3"/>
          </p:cNvCxnSpPr>
          <p:nvPr/>
        </p:nvCxnSpPr>
        <p:spPr>
          <a:xfrm flipV="1">
            <a:off x="4783885" y="2802303"/>
            <a:ext cx="1003733" cy="418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單箭頭接點 183"/>
          <p:cNvCxnSpPr>
            <a:stCxn id="104" idx="3"/>
          </p:cNvCxnSpPr>
          <p:nvPr/>
        </p:nvCxnSpPr>
        <p:spPr>
          <a:xfrm>
            <a:off x="4783885" y="3221123"/>
            <a:ext cx="1026797" cy="4345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單箭頭接點 184"/>
          <p:cNvCxnSpPr>
            <a:stCxn id="104" idx="3"/>
          </p:cNvCxnSpPr>
          <p:nvPr/>
        </p:nvCxnSpPr>
        <p:spPr>
          <a:xfrm>
            <a:off x="4783885" y="3221123"/>
            <a:ext cx="1014246" cy="13131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單箭頭接點 185"/>
          <p:cNvCxnSpPr>
            <a:stCxn id="104" idx="3"/>
          </p:cNvCxnSpPr>
          <p:nvPr/>
        </p:nvCxnSpPr>
        <p:spPr>
          <a:xfrm>
            <a:off x="4783885" y="3221123"/>
            <a:ext cx="1023958" cy="22427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單箭頭接點 186"/>
          <p:cNvCxnSpPr>
            <a:stCxn id="105" idx="3"/>
          </p:cNvCxnSpPr>
          <p:nvPr/>
        </p:nvCxnSpPr>
        <p:spPr>
          <a:xfrm flipV="1">
            <a:off x="4770825" y="2802303"/>
            <a:ext cx="1016793" cy="22299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線單箭頭接點 187"/>
          <p:cNvCxnSpPr>
            <a:stCxn id="105" idx="3"/>
          </p:cNvCxnSpPr>
          <p:nvPr/>
        </p:nvCxnSpPr>
        <p:spPr>
          <a:xfrm flipV="1">
            <a:off x="4770825" y="3668283"/>
            <a:ext cx="1028325" cy="1364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單箭頭接點 188"/>
          <p:cNvCxnSpPr>
            <a:stCxn id="105" idx="3"/>
          </p:cNvCxnSpPr>
          <p:nvPr/>
        </p:nvCxnSpPr>
        <p:spPr>
          <a:xfrm>
            <a:off x="4770825" y="5032295"/>
            <a:ext cx="1025486" cy="4441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單箭頭接點 189"/>
          <p:cNvCxnSpPr>
            <a:stCxn id="105" idx="3"/>
          </p:cNvCxnSpPr>
          <p:nvPr/>
        </p:nvCxnSpPr>
        <p:spPr>
          <a:xfrm flipV="1">
            <a:off x="4770825" y="4534265"/>
            <a:ext cx="1027306" cy="4980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線單箭頭接點 198"/>
          <p:cNvCxnSpPr>
            <a:stCxn id="110" idx="3"/>
            <a:endCxn id="106" idx="2"/>
          </p:cNvCxnSpPr>
          <p:nvPr/>
        </p:nvCxnSpPr>
        <p:spPr>
          <a:xfrm>
            <a:off x="6676580" y="2780842"/>
            <a:ext cx="638956" cy="4420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單箭頭接點 199"/>
          <p:cNvCxnSpPr>
            <a:endCxn id="106" idx="2"/>
          </p:cNvCxnSpPr>
          <p:nvPr/>
        </p:nvCxnSpPr>
        <p:spPr>
          <a:xfrm flipV="1">
            <a:off x="6779197" y="3222887"/>
            <a:ext cx="536339" cy="4544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線單箭頭接點 205"/>
          <p:cNvCxnSpPr>
            <a:endCxn id="107" idx="2"/>
          </p:cNvCxnSpPr>
          <p:nvPr/>
        </p:nvCxnSpPr>
        <p:spPr>
          <a:xfrm>
            <a:off x="6799988" y="4557557"/>
            <a:ext cx="523402" cy="4918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線單箭頭接點 208"/>
          <p:cNvCxnSpPr>
            <a:stCxn id="128" idx="3"/>
            <a:endCxn id="107" idx="2"/>
          </p:cNvCxnSpPr>
          <p:nvPr/>
        </p:nvCxnSpPr>
        <p:spPr>
          <a:xfrm flipV="1">
            <a:off x="6699787" y="5049442"/>
            <a:ext cx="623603" cy="4055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線單箭頭接點 218"/>
          <p:cNvCxnSpPr/>
          <p:nvPr/>
        </p:nvCxnSpPr>
        <p:spPr>
          <a:xfrm>
            <a:off x="2978820" y="2792922"/>
            <a:ext cx="502187" cy="4398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線單箭頭接點 219"/>
          <p:cNvCxnSpPr/>
          <p:nvPr/>
        </p:nvCxnSpPr>
        <p:spPr>
          <a:xfrm flipV="1">
            <a:off x="2944668" y="3232819"/>
            <a:ext cx="536339" cy="4544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直線單箭頭接點 220"/>
          <p:cNvCxnSpPr/>
          <p:nvPr/>
        </p:nvCxnSpPr>
        <p:spPr>
          <a:xfrm>
            <a:off x="2965459" y="4567489"/>
            <a:ext cx="523402" cy="4918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線單箭頭接點 221"/>
          <p:cNvCxnSpPr/>
          <p:nvPr/>
        </p:nvCxnSpPr>
        <p:spPr>
          <a:xfrm flipV="1">
            <a:off x="2987513" y="5059374"/>
            <a:ext cx="501348" cy="407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3417333" y="764223"/>
            <a:ext cx="508002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sz="2800" dirty="0" err="1"/>
              <a:t>ReLU</a:t>
            </a:r>
            <a:r>
              <a:rPr lang="en-US" altLang="zh-TW" sz="2800" dirty="0"/>
              <a:t> is a special cases of </a:t>
            </a:r>
            <a:r>
              <a:rPr lang="en-US" altLang="zh-TW" sz="2800" dirty="0" err="1"/>
              <a:t>Maxout</a:t>
            </a:r>
            <a:endParaRPr lang="en-US" altLang="zh-TW" sz="2800" dirty="0"/>
          </a:p>
        </p:txBody>
      </p:sp>
      <p:sp>
        <p:nvSpPr>
          <p:cNvPr id="145" name="矩形 144"/>
          <p:cNvSpPr/>
          <p:nvPr/>
        </p:nvSpPr>
        <p:spPr>
          <a:xfrm>
            <a:off x="1031330" y="5997408"/>
            <a:ext cx="7379448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You can have more than 2 elements in a group.</a:t>
            </a:r>
          </a:p>
        </p:txBody>
      </p:sp>
      <p:sp>
        <p:nvSpPr>
          <p:cNvPr id="4" name="矩形 3"/>
          <p:cNvSpPr/>
          <p:nvPr/>
        </p:nvSpPr>
        <p:spPr>
          <a:xfrm>
            <a:off x="2474597" y="2539840"/>
            <a:ext cx="1881191" cy="1332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220742" y="2440970"/>
            <a:ext cx="1139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neuron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1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226" grpId="0" animBg="1"/>
      <p:bldP spid="227" grpId="0" animBg="1"/>
      <p:bldP spid="140" grpId="0" animBg="1"/>
      <p:bldP spid="225" grpId="0" animBg="1"/>
      <p:bldP spid="224" grpId="0" animBg="1"/>
      <p:bldP spid="143" grpId="0" animBg="1"/>
      <p:bldP spid="141" grpId="0" animBg="1"/>
      <p:bldP spid="139" grpId="0" animBg="1"/>
      <p:bldP spid="8" grpId="0" animBg="1"/>
      <p:bldP spid="35" grpId="0"/>
      <p:bldP spid="52" grpId="0" animBg="1"/>
      <p:bldP spid="104" grpId="0" animBg="1"/>
      <p:bldP spid="105" grpId="0" animBg="1"/>
      <p:bldP spid="106" grpId="0" animBg="1"/>
      <p:bldP spid="107" grpId="0" animBg="1"/>
      <p:bldP spid="132" grpId="0" animBg="1"/>
      <p:bldP spid="133" grpId="0" animBg="1"/>
      <p:bldP spid="145" grpId="0" animBg="1"/>
      <p:bldP spid="4" grpId="0" animBg="1"/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Maxout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Learnable activation function </a:t>
            </a:r>
            <a:r>
              <a:rPr lang="en-US" altLang="zh-TW" sz="1800" dirty="0">
                <a:solidFill>
                  <a:srgbClr val="0000FF"/>
                </a:solidFill>
              </a:rPr>
              <a:t>[Ian J. </a:t>
            </a:r>
            <a:r>
              <a:rPr lang="en-US" altLang="zh-TW" sz="1800" dirty="0" err="1">
                <a:solidFill>
                  <a:srgbClr val="0000FF"/>
                </a:solidFill>
              </a:rPr>
              <a:t>Goodfellow</a:t>
            </a:r>
            <a:r>
              <a:rPr lang="en-US" altLang="zh-TW" sz="1800" dirty="0">
                <a:solidFill>
                  <a:srgbClr val="0000FF"/>
                </a:solidFill>
              </a:rPr>
              <a:t>, ICML’13]</a:t>
            </a:r>
          </a:p>
          <a:p>
            <a:pPr lvl="1"/>
            <a:r>
              <a:rPr lang="en-US" altLang="zh-TW" sz="2800" dirty="0"/>
              <a:t>Activation function in </a:t>
            </a:r>
            <a:r>
              <a:rPr lang="en-US" altLang="zh-TW" sz="2800" dirty="0" err="1"/>
              <a:t>maxout</a:t>
            </a:r>
            <a:r>
              <a:rPr lang="en-US" altLang="zh-TW" sz="2800" dirty="0"/>
              <a:t> network can be any piecewise linear convex function</a:t>
            </a:r>
          </a:p>
          <a:p>
            <a:pPr lvl="1"/>
            <a:r>
              <a:rPr lang="en-US" altLang="zh-TW" sz="2800" dirty="0"/>
              <a:t>How many pieces depending on how many elements in a group </a:t>
            </a:r>
            <a:endParaRPr lang="zh-TW" altLang="en-US" sz="2800" dirty="0"/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417333" y="764223"/>
            <a:ext cx="508002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sz="2800" dirty="0" err="1"/>
              <a:t>ReLU</a:t>
            </a:r>
            <a:r>
              <a:rPr lang="en-US" altLang="zh-TW" sz="2800" dirty="0"/>
              <a:t> is a special cases of </a:t>
            </a:r>
            <a:r>
              <a:rPr lang="en-US" altLang="zh-TW" sz="2800" dirty="0" err="1"/>
              <a:t>Maxout</a:t>
            </a:r>
            <a:endParaRPr lang="en-US" altLang="zh-TW" sz="2800" dirty="0"/>
          </a:p>
        </p:txBody>
      </p:sp>
      <p:sp>
        <p:nvSpPr>
          <p:cNvPr id="5" name="矩形 4"/>
          <p:cNvSpPr/>
          <p:nvPr/>
        </p:nvSpPr>
        <p:spPr>
          <a:xfrm>
            <a:off x="926419" y="4221874"/>
            <a:ext cx="3313725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2 elements in a group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602871" y="4916944"/>
            <a:ext cx="1600832" cy="1600832"/>
            <a:chOff x="6200673" y="4150479"/>
            <a:chExt cx="2474339" cy="2474339"/>
          </a:xfrm>
        </p:grpSpPr>
        <p:cxnSp>
          <p:nvCxnSpPr>
            <p:cNvPr id="7" name="直線單箭頭接點 6"/>
            <p:cNvCxnSpPr/>
            <p:nvPr/>
          </p:nvCxnSpPr>
          <p:spPr>
            <a:xfrm>
              <a:off x="6200673" y="5714500"/>
              <a:ext cx="24743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/>
            <p:cNvCxnSpPr/>
            <p:nvPr/>
          </p:nvCxnSpPr>
          <p:spPr>
            <a:xfrm rot="16200000">
              <a:off x="6200674" y="5387649"/>
              <a:ext cx="24743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>
              <a:off x="6228958" y="5708803"/>
              <a:ext cx="12371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 flipV="1">
              <a:off x="7427944" y="4629511"/>
              <a:ext cx="959230" cy="1079292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群組 20"/>
          <p:cNvGrpSpPr/>
          <p:nvPr/>
        </p:nvGrpSpPr>
        <p:grpSpPr>
          <a:xfrm>
            <a:off x="2748303" y="4945004"/>
            <a:ext cx="1600832" cy="1600832"/>
            <a:chOff x="6200673" y="4150479"/>
            <a:chExt cx="2474339" cy="2474339"/>
          </a:xfrm>
        </p:grpSpPr>
        <p:cxnSp>
          <p:nvCxnSpPr>
            <p:cNvPr id="22" name="直線單箭頭接點 21"/>
            <p:cNvCxnSpPr/>
            <p:nvPr/>
          </p:nvCxnSpPr>
          <p:spPr>
            <a:xfrm>
              <a:off x="6200673" y="5714500"/>
              <a:ext cx="24743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/>
            <p:nvPr/>
          </p:nvCxnSpPr>
          <p:spPr>
            <a:xfrm rot="16200000">
              <a:off x="6200674" y="5387649"/>
              <a:ext cx="24743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>
              <a:off x="6377382" y="4785491"/>
              <a:ext cx="1088745" cy="923313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接點 24"/>
            <p:cNvCxnSpPr/>
            <p:nvPr/>
          </p:nvCxnSpPr>
          <p:spPr>
            <a:xfrm flipV="1">
              <a:off x="7427944" y="4629511"/>
              <a:ext cx="959230" cy="1079292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群組 47"/>
          <p:cNvGrpSpPr/>
          <p:nvPr/>
        </p:nvGrpSpPr>
        <p:grpSpPr>
          <a:xfrm>
            <a:off x="5138063" y="4936727"/>
            <a:ext cx="1600832" cy="1600832"/>
            <a:chOff x="6200673" y="4150479"/>
            <a:chExt cx="2474339" cy="2474339"/>
          </a:xfrm>
        </p:grpSpPr>
        <p:cxnSp>
          <p:nvCxnSpPr>
            <p:cNvPr id="49" name="直線單箭頭接點 48"/>
            <p:cNvCxnSpPr/>
            <p:nvPr/>
          </p:nvCxnSpPr>
          <p:spPr>
            <a:xfrm>
              <a:off x="6200673" y="5714500"/>
              <a:ext cx="24743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49"/>
            <p:cNvCxnSpPr/>
            <p:nvPr/>
          </p:nvCxnSpPr>
          <p:spPr>
            <a:xfrm rot="16200000">
              <a:off x="6200674" y="5387649"/>
              <a:ext cx="24743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>
            <a:xfrm>
              <a:off x="6266972" y="4841656"/>
              <a:ext cx="283410" cy="878543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>
            <a:xfrm flipV="1">
              <a:off x="7427944" y="4629511"/>
              <a:ext cx="959230" cy="1079292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群組 52"/>
          <p:cNvGrpSpPr/>
          <p:nvPr/>
        </p:nvGrpSpPr>
        <p:grpSpPr>
          <a:xfrm>
            <a:off x="6979338" y="4916944"/>
            <a:ext cx="1600832" cy="1620615"/>
            <a:chOff x="6200673" y="4119901"/>
            <a:chExt cx="2474339" cy="2504917"/>
          </a:xfrm>
        </p:grpSpPr>
        <p:cxnSp>
          <p:nvCxnSpPr>
            <p:cNvPr id="54" name="直線單箭頭接點 53"/>
            <p:cNvCxnSpPr/>
            <p:nvPr/>
          </p:nvCxnSpPr>
          <p:spPr>
            <a:xfrm>
              <a:off x="6200673" y="5714500"/>
              <a:ext cx="24743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/>
            <p:cNvCxnSpPr/>
            <p:nvPr/>
          </p:nvCxnSpPr>
          <p:spPr>
            <a:xfrm rot="16200000">
              <a:off x="6200674" y="5387649"/>
              <a:ext cx="247433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>
            <a:xfrm flipV="1">
              <a:off x="7720924" y="5239126"/>
              <a:ext cx="583675" cy="68394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>
            <a:xfrm flipV="1">
              <a:off x="8270564" y="4119901"/>
              <a:ext cx="148372" cy="1143305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矩形 57"/>
          <p:cNvSpPr/>
          <p:nvPr/>
        </p:nvSpPr>
        <p:spPr>
          <a:xfrm>
            <a:off x="5080221" y="4224766"/>
            <a:ext cx="3313725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800" dirty="0"/>
              <a:t>3 elements in a group</a:t>
            </a:r>
          </a:p>
        </p:txBody>
      </p:sp>
      <p:cxnSp>
        <p:nvCxnSpPr>
          <p:cNvPr id="61" name="直線接點 60"/>
          <p:cNvCxnSpPr/>
          <p:nvPr/>
        </p:nvCxnSpPr>
        <p:spPr>
          <a:xfrm>
            <a:off x="5314546" y="5920877"/>
            <a:ext cx="602899" cy="5906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/>
          <p:cNvCxnSpPr/>
          <p:nvPr/>
        </p:nvCxnSpPr>
        <p:spPr>
          <a:xfrm flipV="1">
            <a:off x="7200900" y="6060067"/>
            <a:ext cx="805670" cy="116896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49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09020" y="1465634"/>
            <a:ext cx="4368800" cy="45403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997167" y="1628288"/>
            <a:ext cx="2536503" cy="13286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Testing Data?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006487" y="3834180"/>
            <a:ext cx="2527183" cy="12810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Good Results on Training Data?</a:t>
            </a:r>
            <a:endParaRPr lang="zh-TW" altLang="en-US" sz="2400" dirty="0"/>
          </a:p>
        </p:txBody>
      </p:sp>
      <p:sp>
        <p:nvSpPr>
          <p:cNvPr id="20" name="向下箭號 19"/>
          <p:cNvSpPr/>
          <p:nvPr/>
        </p:nvSpPr>
        <p:spPr>
          <a:xfrm rot="10800000">
            <a:off x="6987803" y="920280"/>
            <a:ext cx="545910" cy="70800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下箭號 20"/>
          <p:cNvSpPr/>
          <p:nvPr/>
        </p:nvSpPr>
        <p:spPr>
          <a:xfrm rot="10800000">
            <a:off x="6997123" y="2992134"/>
            <a:ext cx="545910" cy="79330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711" y="147046"/>
            <a:ext cx="728093" cy="686595"/>
          </a:xfrm>
          <a:prstGeom prst="rect">
            <a:avLst/>
          </a:prstGeom>
        </p:spPr>
      </p:pic>
      <p:sp>
        <p:nvSpPr>
          <p:cNvPr id="25" name="右彎箭號 24"/>
          <p:cNvSpPr/>
          <p:nvPr/>
        </p:nvSpPr>
        <p:spPr>
          <a:xfrm rot="16200000" flipV="1">
            <a:off x="6486741" y="5147415"/>
            <a:ext cx="1050066" cy="985791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533713" y="3241774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533713" y="1035882"/>
            <a:ext cx="76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YES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864243" y="3735832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632603" y="307037"/>
            <a:ext cx="435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Recipe of Deep Learning</a:t>
            </a:r>
            <a:endParaRPr lang="zh-TW" altLang="en-US" sz="3200" b="1" i="1" u="sng" dirty="0"/>
          </a:p>
        </p:txBody>
      </p:sp>
      <p:sp>
        <p:nvSpPr>
          <p:cNvPr id="32" name="矩形 31"/>
          <p:cNvSpPr/>
          <p:nvPr/>
        </p:nvSpPr>
        <p:spPr>
          <a:xfrm>
            <a:off x="5864243" y="1567416"/>
            <a:ext cx="2829814" cy="147779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7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970317" y="1571425"/>
          <a:ext cx="404620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向右箭號 10"/>
          <p:cNvSpPr/>
          <p:nvPr/>
        </p:nvSpPr>
        <p:spPr>
          <a:xfrm flipH="1">
            <a:off x="5096242" y="4068329"/>
            <a:ext cx="910243" cy="75041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1099305" y="4312332"/>
            <a:ext cx="3788229" cy="6531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01733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1177574" y="1409291"/>
            <a:ext cx="7092867" cy="5365372"/>
            <a:chOff x="706835" y="2011916"/>
            <a:chExt cx="6113826" cy="4624779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835" y="2011916"/>
              <a:ext cx="6113826" cy="45853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/>
                <p:cNvSpPr txBox="1"/>
                <p:nvPr/>
              </p:nvSpPr>
              <p:spPr>
                <a:xfrm>
                  <a:off x="3675390" y="6267363"/>
                  <a:ext cx="42184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" name="文字方塊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5390" y="6267363"/>
                  <a:ext cx="421847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25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字方塊 16"/>
                <p:cNvSpPr txBox="1"/>
                <p:nvPr/>
              </p:nvSpPr>
              <p:spPr>
                <a:xfrm>
                  <a:off x="843326" y="4119935"/>
                  <a:ext cx="42896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" name="文字方塊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326" y="4119935"/>
                  <a:ext cx="42896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0000" r="-5714" b="-1311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橢圓 17"/>
          <p:cNvSpPr/>
          <p:nvPr/>
        </p:nvSpPr>
        <p:spPr>
          <a:xfrm>
            <a:off x="2629639" y="5334091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Rates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110901" y="2093407"/>
            <a:ext cx="3527934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If learning rate is too large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110900" y="3148935"/>
            <a:ext cx="3708465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Total loss may not decrease after each update</a:t>
            </a:r>
            <a:endParaRPr lang="zh-TW" altLang="en-US" sz="2400" dirty="0"/>
          </a:p>
        </p:txBody>
      </p:sp>
      <p:sp>
        <p:nvSpPr>
          <p:cNvPr id="24" name="向右箭號 23"/>
          <p:cNvSpPr/>
          <p:nvPr/>
        </p:nvSpPr>
        <p:spPr>
          <a:xfrm>
            <a:off x="-2030153" y="7206362"/>
            <a:ext cx="618875" cy="3615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441958" y="627153"/>
            <a:ext cx="2475620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sz="2800" dirty="0"/>
              <a:t>Set the learning rate </a:t>
            </a:r>
            <a:r>
              <a:rPr lang="el-GR" altLang="zh-TW" sz="2800" dirty="0"/>
              <a:t>η</a:t>
            </a:r>
            <a:r>
              <a:rPr lang="en-US" altLang="zh-TW" sz="2800" dirty="0"/>
              <a:t> carefully</a:t>
            </a:r>
            <a:endParaRPr lang="zh-TW" altLang="en-US" sz="2800" dirty="0"/>
          </a:p>
        </p:txBody>
      </p:sp>
      <p:cxnSp>
        <p:nvCxnSpPr>
          <p:cNvPr id="25" name="直線單箭頭接點 24"/>
          <p:cNvCxnSpPr/>
          <p:nvPr/>
        </p:nvCxnSpPr>
        <p:spPr>
          <a:xfrm flipV="1">
            <a:off x="2753332" y="2141640"/>
            <a:ext cx="1007228" cy="32536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27"/>
          <p:cNvSpPr/>
          <p:nvPr/>
        </p:nvSpPr>
        <p:spPr>
          <a:xfrm>
            <a:off x="3690255" y="1925523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向下箭號 28"/>
          <p:cNvSpPr/>
          <p:nvPr/>
        </p:nvSpPr>
        <p:spPr>
          <a:xfrm>
            <a:off x="6533337" y="2637286"/>
            <a:ext cx="683059" cy="49259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5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28" grpId="0" animBg="1"/>
      <p:bldP spid="2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1177574" y="1409291"/>
            <a:ext cx="7092867" cy="5365372"/>
            <a:chOff x="706835" y="2011916"/>
            <a:chExt cx="6113826" cy="4624779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835" y="2011916"/>
              <a:ext cx="6113826" cy="45853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/>
                <p:cNvSpPr txBox="1"/>
                <p:nvPr/>
              </p:nvSpPr>
              <p:spPr>
                <a:xfrm>
                  <a:off x="3675390" y="6267363"/>
                  <a:ext cx="42184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" name="文字方塊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5390" y="6267363"/>
                  <a:ext cx="421847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25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字方塊 16"/>
                <p:cNvSpPr txBox="1"/>
                <p:nvPr/>
              </p:nvSpPr>
              <p:spPr>
                <a:xfrm>
                  <a:off x="843326" y="4119935"/>
                  <a:ext cx="42896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8" name="文字方塊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326" y="4119935"/>
                  <a:ext cx="42896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0000" r="-5714" b="-1311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橢圓 17"/>
          <p:cNvSpPr/>
          <p:nvPr/>
        </p:nvSpPr>
        <p:spPr>
          <a:xfrm>
            <a:off x="2629639" y="5334091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Rates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110901" y="2093407"/>
            <a:ext cx="3527934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If learning rate is too large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441958" y="627153"/>
            <a:ext cx="2475620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TW" sz="2800" dirty="0"/>
              <a:t>Set the learning rate </a:t>
            </a:r>
            <a:r>
              <a:rPr lang="el-GR" altLang="zh-TW" sz="2800" dirty="0"/>
              <a:t>η</a:t>
            </a:r>
            <a:r>
              <a:rPr lang="en-US" altLang="zh-TW" sz="2800" dirty="0"/>
              <a:t> carefully</a:t>
            </a:r>
            <a:endParaRPr lang="zh-TW" altLang="en-US" sz="2800" dirty="0"/>
          </a:p>
        </p:txBody>
      </p:sp>
      <p:cxnSp>
        <p:nvCxnSpPr>
          <p:cNvPr id="25" name="直線單箭頭接點 24"/>
          <p:cNvCxnSpPr/>
          <p:nvPr/>
        </p:nvCxnSpPr>
        <p:spPr>
          <a:xfrm flipV="1">
            <a:off x="2763695" y="5075253"/>
            <a:ext cx="103403" cy="3115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27"/>
          <p:cNvSpPr/>
          <p:nvPr/>
        </p:nvSpPr>
        <p:spPr>
          <a:xfrm>
            <a:off x="2776370" y="4877260"/>
            <a:ext cx="216117" cy="21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向下箭號 28"/>
          <p:cNvSpPr/>
          <p:nvPr/>
        </p:nvSpPr>
        <p:spPr>
          <a:xfrm>
            <a:off x="6533337" y="2637286"/>
            <a:ext cx="683059" cy="49259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5116867" y="4304550"/>
            <a:ext cx="352793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If learning rate is too small</a:t>
            </a:r>
            <a:endParaRPr lang="zh-TW" altLang="en-US" sz="24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5116866" y="5360078"/>
            <a:ext cx="352793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Training would be too slow</a:t>
            </a:r>
            <a:endParaRPr lang="zh-TW" altLang="en-US" sz="2400" dirty="0"/>
          </a:p>
        </p:txBody>
      </p:sp>
      <p:sp>
        <p:nvSpPr>
          <p:cNvPr id="32" name="向下箭號 31"/>
          <p:cNvSpPr/>
          <p:nvPr/>
        </p:nvSpPr>
        <p:spPr>
          <a:xfrm>
            <a:off x="6539303" y="4848429"/>
            <a:ext cx="683059" cy="49259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5110900" y="3148935"/>
            <a:ext cx="3708465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Total loss may not decrease after each update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3705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Rates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228600" lvl="1">
                  <a:spcBef>
                    <a:spcPts val="1000"/>
                  </a:spcBef>
                </a:pPr>
                <a:r>
                  <a:rPr lang="en-US" altLang="zh-TW" sz="2800" dirty="0"/>
                  <a:t>Popular &amp; Simple Idea: Reduce the learning rate by some factor every few epochs.</a:t>
                </a:r>
              </a:p>
              <a:p>
                <a:pPr lvl="1"/>
                <a:r>
                  <a:rPr lang="en-US" altLang="zh-TW" dirty="0"/>
                  <a:t>At the beginning, we are far from the destination, so we use larger learning rate</a:t>
                </a:r>
              </a:p>
              <a:p>
                <a:pPr lvl="1"/>
                <a:r>
                  <a:rPr lang="en-US" altLang="zh-TW" dirty="0"/>
                  <a:t>After several epochs, we are close to the destination, so we reduce the learning rate</a:t>
                </a:r>
              </a:p>
              <a:p>
                <a:pPr lvl="1"/>
                <a:r>
                  <a:rPr lang="en-US" altLang="zh-TW" dirty="0"/>
                  <a:t>E.g. 1/t decay: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TW" alt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rad>
                      </m:den>
                    </m:f>
                  </m:oMath>
                </a14:m>
                <a:endParaRPr lang="en-US" altLang="zh-TW" dirty="0"/>
              </a:p>
              <a:p>
                <a:r>
                  <a:rPr lang="en-US" altLang="zh-TW" dirty="0"/>
                  <a:t>Learning rate cannot be one-size-fits-all</a:t>
                </a:r>
              </a:p>
              <a:p>
                <a:pPr lvl="1"/>
                <a:r>
                  <a:rPr lang="en-US" altLang="zh-TW" sz="2800" dirty="0">
                    <a:solidFill>
                      <a:srgbClr val="0000FF"/>
                    </a:solidFill>
                  </a:rPr>
                  <a:t>Giving different parameters different learning rates </a:t>
                </a:r>
              </a:p>
              <a:p>
                <a:pPr lvl="1"/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91" t="-2241" r="-92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647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Adagrad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459314" y="2972338"/>
            <a:ext cx="3429524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Parameter dependent learning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853977" y="2533155"/>
                <a:ext cx="320389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US" altLang="zh-TW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altLang="zh-TW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zh-TW" altLang="en-US" sz="280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zh-TW" alt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∕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977" y="2533155"/>
                <a:ext cx="3203890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/>
          <p:cNvSpPr txBox="1"/>
          <p:nvPr/>
        </p:nvSpPr>
        <p:spPr>
          <a:xfrm>
            <a:off x="4569136" y="4141088"/>
            <a:ext cx="1994461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constant</a:t>
            </a:r>
          </a:p>
        </p:txBody>
      </p:sp>
      <p:cxnSp>
        <p:nvCxnSpPr>
          <p:cNvPr id="8" name="直線單箭頭接點 7"/>
          <p:cNvCxnSpPr>
            <a:endCxn id="6" idx="1"/>
          </p:cNvCxnSpPr>
          <p:nvPr/>
        </p:nvCxnSpPr>
        <p:spPr>
          <a:xfrm>
            <a:off x="4740127" y="3041299"/>
            <a:ext cx="719187" cy="4080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5228057" y="4878951"/>
                <a:ext cx="3396476" cy="87568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zh-TW" altLang="en-US" sz="2800" dirty="0"/>
                  <a:t> </a:t>
                </a:r>
                <a:r>
                  <a:rPr lang="en-US" altLang="zh-TW" sz="2800" dirty="0"/>
                  <a:t>is </a:t>
                </a:r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zh-TW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∕</m:t>
                    </m:r>
                    <m:r>
                      <a:rPr lang="zh-TW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zh-TW" altLang="en-US" sz="2800" dirty="0"/>
                  <a:t> </a:t>
                </a:r>
                <a:r>
                  <a:rPr lang="en-US" altLang="zh-TW" sz="2800" dirty="0"/>
                  <a:t>obtained at the </a:t>
                </a:r>
                <a:r>
                  <a:rPr lang="en-US" altLang="zh-TW" sz="2800" dirty="0" err="1"/>
                  <a:t>i-th</a:t>
                </a:r>
                <a:r>
                  <a:rPr lang="en-US" altLang="zh-TW" sz="2800" dirty="0"/>
                  <a:t> update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057" y="4878951"/>
                <a:ext cx="3396476" cy="87568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912177" y="4297232"/>
                <a:ext cx="3257876" cy="12736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zh-TW" altLang="en-US" sz="280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TW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altLang="zh-TW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zh-TW" sz="2800" i="1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TW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177" y="4297232"/>
                <a:ext cx="3257876" cy="12736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字方塊 28"/>
          <p:cNvSpPr txBox="1"/>
          <p:nvPr/>
        </p:nvSpPr>
        <p:spPr>
          <a:xfrm>
            <a:off x="699935" y="5938603"/>
            <a:ext cx="8080383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Summation of the square of the previous derivatives</a:t>
            </a:r>
          </a:p>
        </p:txBody>
      </p:sp>
      <p:cxnSp>
        <p:nvCxnSpPr>
          <p:cNvPr id="31" name="直線單箭頭接點 30"/>
          <p:cNvCxnSpPr>
            <a:endCxn id="13" idx="1"/>
          </p:cNvCxnSpPr>
          <p:nvPr/>
        </p:nvCxnSpPr>
        <p:spPr>
          <a:xfrm flipV="1">
            <a:off x="3116525" y="4402698"/>
            <a:ext cx="1452611" cy="7890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>
            <a:endCxn id="22" idx="1"/>
          </p:cNvCxnSpPr>
          <p:nvPr/>
        </p:nvCxnSpPr>
        <p:spPr>
          <a:xfrm>
            <a:off x="3910643" y="5205118"/>
            <a:ext cx="1317414" cy="111678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2362704" y="4875015"/>
            <a:ext cx="1487303" cy="58540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4316174" y="2455897"/>
            <a:ext cx="423953" cy="5854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853977" y="1865308"/>
                <a:ext cx="29976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zh-TW" alt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𝜂𝜕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zh-TW" alt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∕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977" y="1865308"/>
                <a:ext cx="2997680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1372632" y="1812440"/>
            <a:ext cx="1743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Original:</a:t>
            </a:r>
            <a:endParaRPr lang="zh-TW" altLang="en-US" sz="28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1243323" y="2503926"/>
            <a:ext cx="1743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err="1"/>
              <a:t>Adagrad</a:t>
            </a:r>
            <a:r>
              <a:rPr lang="en-US" altLang="zh-TW" sz="2800" dirty="0"/>
              <a:t>: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390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/>
      <p:bldP spid="13" grpId="0" animBg="1"/>
      <p:bldP spid="22" grpId="0" animBg="1"/>
      <p:bldP spid="28" grpId="0"/>
      <p:bldP spid="29" grpId="0" animBg="1"/>
      <p:bldP spid="35" grpId="0" animBg="1"/>
      <p:bldP spid="39" grpId="0" animBg="1"/>
      <p:bldP spid="18" grpId="0"/>
      <p:bldP spid="4" grpId="0"/>
      <p:bldP spid="2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Adagrad</a:t>
            </a:r>
            <a:endParaRPr lang="zh-TW" altLang="en-US" dirty="0"/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/>
          </p:nvPr>
        </p:nvGraphicFramePr>
        <p:xfrm>
          <a:off x="985464" y="1769268"/>
          <a:ext cx="3048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g</a:t>
                      </a:r>
                      <a:r>
                        <a:rPr lang="en-US" altLang="zh-TW" sz="2400" baseline="30000" dirty="0"/>
                        <a:t>0</a:t>
                      </a:r>
                      <a:endParaRPr lang="zh-TW" altLang="en-US" sz="24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g</a:t>
                      </a:r>
                      <a:r>
                        <a:rPr lang="en-US" altLang="zh-TW" sz="24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TW" altLang="en-US" sz="2400" b="1" kern="1200" baseline="300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……</a:t>
                      </a:r>
                      <a:endParaRPr lang="zh-TW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0.1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0.2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……</a:t>
                      </a:r>
                      <a:endParaRPr lang="zh-TW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5176590" y="1752794"/>
          <a:ext cx="3048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g</a:t>
                      </a:r>
                      <a:r>
                        <a:rPr lang="en-US" altLang="zh-TW" sz="2400" baseline="30000" dirty="0"/>
                        <a:t>0</a:t>
                      </a:r>
                      <a:endParaRPr lang="zh-TW" altLang="en-US" sz="24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g</a:t>
                      </a:r>
                      <a:r>
                        <a:rPr lang="en-US" altLang="zh-TW" sz="24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TW" altLang="en-US" sz="2400" b="1" kern="1200" baseline="300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……</a:t>
                      </a:r>
                      <a:endParaRPr lang="zh-TW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20.0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10.0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……</a:t>
                      </a:r>
                      <a:endParaRPr lang="zh-TW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326781" y="4940093"/>
            <a:ext cx="2244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Observation:</a:t>
            </a:r>
            <a:endParaRPr lang="zh-TW" altLang="en-US" sz="2800" b="1" i="1" u="sng" dirty="0"/>
          </a:p>
        </p:txBody>
      </p:sp>
      <p:sp>
        <p:nvSpPr>
          <p:cNvPr id="5" name="文字方塊 4"/>
          <p:cNvSpPr txBox="1"/>
          <p:nvPr/>
        </p:nvSpPr>
        <p:spPr>
          <a:xfrm>
            <a:off x="2441093" y="4944841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1. Learning rate is smaller and smaller for all parameters</a:t>
            </a:r>
            <a:endParaRPr lang="zh-TW" altLang="en-US" sz="28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441093" y="5834845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2. Smaller derivatives, larger learning rate, and vice versa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79897" y="3241635"/>
                <a:ext cx="1570652" cy="7014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0.1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97" y="3241635"/>
                <a:ext cx="1570652" cy="7014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1050136" y="4076512"/>
                <a:ext cx="1570652" cy="7014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0.1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0.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136" y="4076512"/>
                <a:ext cx="1570652" cy="701474"/>
              </a:xfrm>
              <a:prstGeom prst="rect">
                <a:avLst/>
              </a:prstGeom>
              <a:blipFill rotWithShape="0">
                <a:blip r:embed="rId4"/>
                <a:stretch>
                  <a:fillRect r="-50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5166200" y="3294493"/>
                <a:ext cx="1570652" cy="7014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200" y="3294493"/>
                <a:ext cx="1570652" cy="7014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5490662" y="4072036"/>
                <a:ext cx="1570652" cy="7014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TW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662" y="4072036"/>
                <a:ext cx="1570652" cy="7014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2448125" y="3291475"/>
                <a:ext cx="1570652" cy="632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.1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125" y="3291475"/>
                <a:ext cx="1570652" cy="63235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2539183" y="4134243"/>
                <a:ext cx="1570652" cy="632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.22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183" y="4134243"/>
                <a:ext cx="1570652" cy="63235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6711902" y="3343742"/>
                <a:ext cx="1570652" cy="632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902" y="3343742"/>
                <a:ext cx="1570652" cy="63235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6756478" y="4162883"/>
                <a:ext cx="1570652" cy="6323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478" y="4162883"/>
                <a:ext cx="1570652" cy="63235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單箭頭接點 6"/>
          <p:cNvCxnSpPr/>
          <p:nvPr/>
        </p:nvCxnSpPr>
        <p:spPr>
          <a:xfrm>
            <a:off x="3958305" y="3387139"/>
            <a:ext cx="0" cy="13697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8179022" y="3343742"/>
            <a:ext cx="0" cy="13697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 flipH="1">
            <a:off x="4335678" y="4568011"/>
            <a:ext cx="870668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 flipH="1">
            <a:off x="4363886" y="3710717"/>
            <a:ext cx="870668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6916300" y="6034405"/>
            <a:ext cx="1262722" cy="5398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Why?</a:t>
            </a:r>
            <a:endParaRPr lang="zh-TW" altLang="en-US" sz="2800" dirty="0"/>
          </a:p>
        </p:txBody>
      </p:sp>
      <p:grpSp>
        <p:nvGrpSpPr>
          <p:cNvPr id="9" name="群組 8"/>
          <p:cNvGrpSpPr/>
          <p:nvPr/>
        </p:nvGrpSpPr>
        <p:grpSpPr>
          <a:xfrm>
            <a:off x="5862138" y="213100"/>
            <a:ext cx="3257876" cy="1468758"/>
            <a:chOff x="4572000" y="382381"/>
            <a:chExt cx="3257876" cy="1468758"/>
          </a:xfrm>
        </p:grpSpPr>
        <p:sp>
          <p:nvSpPr>
            <p:cNvPr id="14" name="矩形 13"/>
            <p:cNvSpPr/>
            <p:nvPr/>
          </p:nvSpPr>
          <p:spPr>
            <a:xfrm>
              <a:off x="5735230" y="382381"/>
              <a:ext cx="1913705" cy="14687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字方塊 31"/>
                <p:cNvSpPr txBox="1"/>
                <p:nvPr/>
              </p:nvSpPr>
              <p:spPr>
                <a:xfrm>
                  <a:off x="4572000" y="537479"/>
                  <a:ext cx="3257876" cy="12736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zh-TW" altLang="en-US" sz="280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altLang="zh-TW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altLang="zh-TW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TW" sz="2800" i="1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sub>
                                  <m:sup>
                                    <m:r>
                                      <a:rPr lang="en-US" altLang="zh-TW" sz="2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altLang="zh-TW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altLang="zh-TW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altLang="zh-TW" sz="28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altLang="zh-TW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𝑔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altLang="zh-TW" sz="28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altLang="zh-TW" sz="2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rad>
                          </m:den>
                        </m:f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32" name="文字方塊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537479"/>
                  <a:ext cx="3257876" cy="127368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文字方塊 10"/>
          <p:cNvSpPr txBox="1"/>
          <p:nvPr/>
        </p:nvSpPr>
        <p:spPr>
          <a:xfrm>
            <a:off x="343714" y="2751790"/>
            <a:ext cx="2172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Learning rate:</a:t>
            </a:r>
            <a:endParaRPr lang="zh-TW" altLang="en-US" sz="24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4852687" y="2785656"/>
            <a:ext cx="2172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Learning rate: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992475" y="1754805"/>
            <a:ext cx="2371411" cy="968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6143939" y="1736849"/>
            <a:ext cx="2371411" cy="968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433291" y="1960684"/>
                <a:ext cx="4932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91" y="1960684"/>
                <a:ext cx="493212" cy="43088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4639224" y="1976310"/>
                <a:ext cx="50148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224" y="1976310"/>
                <a:ext cx="501484" cy="43088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68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16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8" grpId="0" animBg="1"/>
      <p:bldP spid="11" grpId="0"/>
      <p:bldP spid="33" grpId="0"/>
      <p:bldP spid="12" grpId="0" animBg="1"/>
      <p:bldP spid="34" grpId="0" animBg="1"/>
      <p:bldP spid="35" grpId="0"/>
      <p:bldP spid="3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78" y="227103"/>
            <a:ext cx="4363923" cy="358171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365924" y="3929177"/>
            <a:ext cx="2863851" cy="54924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Smaller Derivatives</a:t>
            </a:r>
            <a:endParaRPr lang="zh-TW" altLang="en-US" sz="2400" dirty="0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4117352" y="4635878"/>
            <a:ext cx="3487715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365924" y="4829612"/>
            <a:ext cx="2990570" cy="54814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Larger Learning Rate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2441093" y="5834845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2. Smaller derivatives, larger learning rate, and vice versa</a:t>
            </a:r>
            <a:endParaRPr lang="zh-TW" altLang="en-US" sz="2800" dirty="0"/>
          </a:p>
        </p:txBody>
      </p:sp>
      <p:sp>
        <p:nvSpPr>
          <p:cNvPr id="19" name="矩形 18"/>
          <p:cNvSpPr/>
          <p:nvPr/>
        </p:nvSpPr>
        <p:spPr>
          <a:xfrm>
            <a:off x="6916300" y="6034405"/>
            <a:ext cx="1262722" cy="5398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Why?</a:t>
            </a:r>
            <a:endParaRPr lang="zh-TW" altLang="en-US" sz="2800" dirty="0"/>
          </a:p>
        </p:txBody>
      </p:sp>
      <p:sp>
        <p:nvSpPr>
          <p:cNvPr id="20" name="矩形 19"/>
          <p:cNvSpPr/>
          <p:nvPr/>
        </p:nvSpPr>
        <p:spPr>
          <a:xfrm>
            <a:off x="588706" y="2211692"/>
            <a:ext cx="2083228" cy="80639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Smaller Learning Rate</a:t>
            </a:r>
            <a:endParaRPr lang="zh-TW" altLang="en-US" sz="2400" dirty="0"/>
          </a:p>
        </p:txBody>
      </p:sp>
      <p:cxnSp>
        <p:nvCxnSpPr>
          <p:cNvPr id="21" name="直線單箭頭接點 20"/>
          <p:cNvCxnSpPr/>
          <p:nvPr/>
        </p:nvCxnSpPr>
        <p:spPr>
          <a:xfrm rot="5400000" flipH="1">
            <a:off x="2024216" y="2017958"/>
            <a:ext cx="200025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88706" y="1017833"/>
            <a:ext cx="2083228" cy="80639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Larger derivatives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466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5670</TotalTime>
  <Words>14200</Words>
  <Application>Microsoft Office PowerPoint</Application>
  <PresentationFormat>如螢幕大小 (4:3)</PresentationFormat>
  <Paragraphs>4591</Paragraphs>
  <Slides>305</Slides>
  <Notes>157</Notes>
  <HiddenSlides>0</HiddenSlides>
  <MMClips>1</MMClips>
  <ScaleCrop>false</ScaleCrop>
  <HeadingPairs>
    <vt:vector size="8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305</vt:i4>
      </vt:variant>
    </vt:vector>
  </HeadingPairs>
  <TitlesOfParts>
    <vt:vector size="326" baseType="lpstr">
      <vt:lpstr>Exchange Web</vt:lpstr>
      <vt:lpstr>Helvetica Neue</vt:lpstr>
      <vt:lpstr>Lucida Grande</vt:lpstr>
      <vt:lpstr>NimbusRomNo9L-Regu</vt:lpstr>
      <vt:lpstr>NimbusRomNo9L-ReguItal</vt:lpstr>
      <vt:lpstr>Roboto</vt:lpstr>
      <vt:lpstr>PMingLiU</vt:lpstr>
      <vt:lpstr>PMingLiU</vt:lpstr>
      <vt:lpstr>標楷體</vt:lpstr>
      <vt:lpstr>Arial</vt:lpstr>
      <vt:lpstr>Arial</vt:lpstr>
      <vt:lpstr>Calibri</vt:lpstr>
      <vt:lpstr>Calibri Light</vt:lpstr>
      <vt:lpstr>Cambria Math</vt:lpstr>
      <vt:lpstr>Georgia</vt:lpstr>
      <vt:lpstr>Poor Richard</vt:lpstr>
      <vt:lpstr>times</vt:lpstr>
      <vt:lpstr>Times New Roman</vt:lpstr>
      <vt:lpstr>Wingdings</vt:lpstr>
      <vt:lpstr>Office 佈景主題</vt:lpstr>
      <vt:lpstr>方程式</vt:lpstr>
      <vt:lpstr>Deep Learning Tutorial</vt:lpstr>
      <vt:lpstr>Deep learning  attracts lots of attention.</vt:lpstr>
      <vt:lpstr>Outline</vt:lpstr>
      <vt:lpstr>Lecture I: Introduction of  Deep Learning</vt:lpstr>
      <vt:lpstr>Outline</vt:lpstr>
      <vt:lpstr>Machine Learning  ≈ Looking for a Function</vt:lpstr>
      <vt:lpstr>Framework </vt:lpstr>
      <vt:lpstr>Framework </vt:lpstr>
      <vt:lpstr>Framework </vt:lpstr>
      <vt:lpstr>Three Steps for Deep Learning</vt:lpstr>
      <vt:lpstr>Neural Network </vt:lpstr>
      <vt:lpstr>Neural Network </vt:lpstr>
      <vt:lpstr>Neural Network </vt:lpstr>
      <vt:lpstr>Fully Connect Feedforward Network</vt:lpstr>
      <vt:lpstr>Fully Connect Feedforward Network</vt:lpstr>
      <vt:lpstr>Fully Connect Feedforward Network</vt:lpstr>
      <vt:lpstr>Fully Connect Feedforward Network</vt:lpstr>
      <vt:lpstr>Why Deep? Universality Theorem</vt:lpstr>
      <vt:lpstr>PowerPoint 簡報</vt:lpstr>
      <vt:lpstr>PowerPoint 簡報</vt:lpstr>
      <vt:lpstr>PowerPoint 簡報</vt:lpstr>
      <vt:lpstr>Output Layer </vt:lpstr>
      <vt:lpstr>Output Layer</vt:lpstr>
      <vt:lpstr>Example Application</vt:lpstr>
      <vt:lpstr>Example Application</vt:lpstr>
      <vt:lpstr>Example Application</vt:lpstr>
      <vt:lpstr>FAQ</vt:lpstr>
      <vt:lpstr>Highway Network</vt:lpstr>
      <vt:lpstr>PowerPoint 簡報</vt:lpstr>
      <vt:lpstr>Three Steps for Deep Learning</vt:lpstr>
      <vt:lpstr>Training Data</vt:lpstr>
      <vt:lpstr>Learning Target</vt:lpstr>
      <vt:lpstr>Loss</vt:lpstr>
      <vt:lpstr>Total Loss</vt:lpstr>
      <vt:lpstr>Three Steps for Deep Learning</vt:lpstr>
      <vt:lpstr>How to pick the best function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Local Minima</vt:lpstr>
      <vt:lpstr>Local Minima</vt:lpstr>
      <vt:lpstr>Gradient Descent</vt:lpstr>
      <vt:lpstr>Backpropagation</vt:lpstr>
      <vt:lpstr>Three Steps for Deep Learning</vt:lpstr>
      <vt:lpstr>For example, you can do …….</vt:lpstr>
      <vt:lpstr>For example, you can do …….</vt:lpstr>
      <vt:lpstr>For example, you can do …….</vt:lpstr>
      <vt:lpstr>Outline</vt:lpstr>
      <vt:lpstr>Keras</vt:lpstr>
      <vt:lpstr>Keras</vt:lpstr>
      <vt:lpstr>使用 Keras 心得</vt:lpstr>
      <vt:lpstr>Example Application</vt:lpstr>
      <vt:lpstr>Keras</vt:lpstr>
      <vt:lpstr>Keras</vt:lpstr>
      <vt:lpstr>Keras</vt:lpstr>
      <vt:lpstr>Keras</vt:lpstr>
      <vt:lpstr>Keras</vt:lpstr>
      <vt:lpstr>Keras</vt:lpstr>
      <vt:lpstr>Demo</vt:lpstr>
      <vt:lpstr>Three Steps for Deep Learning</vt:lpstr>
      <vt:lpstr>Outline</vt:lpstr>
      <vt:lpstr>PowerPoint 簡報</vt:lpstr>
      <vt:lpstr>Do not always blame Overfitting</vt:lpstr>
      <vt:lpstr>PowerPoint 簡報</vt:lpstr>
      <vt:lpstr>PowerPoint 簡報</vt:lpstr>
      <vt:lpstr>Choosing Proper Loss</vt:lpstr>
      <vt:lpstr>Demo</vt:lpstr>
      <vt:lpstr>Demo</vt:lpstr>
      <vt:lpstr>Choosing Proper Loss</vt:lpstr>
      <vt:lpstr>PowerPoint 簡報</vt:lpstr>
      <vt:lpstr>Mini-batch</vt:lpstr>
      <vt:lpstr>Mini-batch</vt:lpstr>
      <vt:lpstr>Mini-batch</vt:lpstr>
      <vt:lpstr>Mini-batch is Faster</vt:lpstr>
      <vt:lpstr>Demo</vt:lpstr>
      <vt:lpstr>PowerPoint 簡報</vt:lpstr>
      <vt:lpstr>PowerPoint 簡報</vt:lpstr>
      <vt:lpstr>Hard to get the power of Deep …</vt:lpstr>
      <vt:lpstr>Demo</vt:lpstr>
      <vt:lpstr>Vanishing Gradient Problem</vt:lpstr>
      <vt:lpstr>Vanishing Gradient Problem</vt:lpstr>
      <vt:lpstr>Hard to get the power of Deep …</vt:lpstr>
      <vt:lpstr>ReLU</vt:lpstr>
      <vt:lpstr>ReLU</vt:lpstr>
      <vt:lpstr>ReLU</vt:lpstr>
      <vt:lpstr>Demo</vt:lpstr>
      <vt:lpstr>ReLU - variant</vt:lpstr>
      <vt:lpstr>Maxout </vt:lpstr>
      <vt:lpstr>Maxout </vt:lpstr>
      <vt:lpstr>PowerPoint 簡報</vt:lpstr>
      <vt:lpstr>Learning Rates</vt:lpstr>
      <vt:lpstr>Learning Rates</vt:lpstr>
      <vt:lpstr>Learning Rates</vt:lpstr>
      <vt:lpstr>Adagrad</vt:lpstr>
      <vt:lpstr>Adagrad</vt:lpstr>
      <vt:lpstr>PowerPoint 簡報</vt:lpstr>
      <vt:lpstr>Not the whole story ……</vt:lpstr>
      <vt:lpstr>PowerPoint 簡報</vt:lpstr>
      <vt:lpstr>Hard to find  optimal network parameters</vt:lpstr>
      <vt:lpstr>In physical world ……</vt:lpstr>
      <vt:lpstr>Momentum</vt:lpstr>
      <vt:lpstr>Adam</vt:lpstr>
      <vt:lpstr>Demo</vt:lpstr>
      <vt:lpstr>PowerPoint 簡報</vt:lpstr>
      <vt:lpstr>Panacea for Overfitting </vt:lpstr>
      <vt:lpstr>PowerPoint 簡報</vt:lpstr>
      <vt:lpstr>Dropout</vt:lpstr>
      <vt:lpstr>Dropout</vt:lpstr>
      <vt:lpstr>Dropout</vt:lpstr>
      <vt:lpstr>Dropout - Intuitive Reason</vt:lpstr>
      <vt:lpstr>Dropout - Intuitive Reason</vt:lpstr>
      <vt:lpstr>Dropout is a kind of ensemble.</vt:lpstr>
      <vt:lpstr>Dropout is a kind of ensemble.</vt:lpstr>
      <vt:lpstr>Dropout is a kind of ensemble.</vt:lpstr>
      <vt:lpstr>Dropout is a kind of ensemble.</vt:lpstr>
      <vt:lpstr>More about dropout</vt:lpstr>
      <vt:lpstr>Demo</vt:lpstr>
      <vt:lpstr>Demo</vt:lpstr>
      <vt:lpstr>PowerPoint 簡報</vt:lpstr>
      <vt:lpstr>Concluding Remarks </vt:lpstr>
      <vt:lpstr>PowerPoint 簡報</vt:lpstr>
      <vt:lpstr>Lecture II: Variants of Neural Networks</vt:lpstr>
      <vt:lpstr>Variants of Neural Networks</vt:lpstr>
      <vt:lpstr>Why CNN for Image?</vt:lpstr>
      <vt:lpstr>Why CNN for Image</vt:lpstr>
      <vt:lpstr>Why CNN for Image</vt:lpstr>
      <vt:lpstr>Why CNN for Image</vt:lpstr>
      <vt:lpstr>Three Steps for Deep Learning</vt:lpstr>
      <vt:lpstr>The whole CNN</vt:lpstr>
      <vt:lpstr>The whole CNN</vt:lpstr>
      <vt:lpstr>The whole CNN</vt:lpstr>
      <vt:lpstr>CNN – Convolution</vt:lpstr>
      <vt:lpstr>CNN – Convolution</vt:lpstr>
      <vt:lpstr>CNN – Convolution</vt:lpstr>
      <vt:lpstr>CNN – Convolution</vt:lpstr>
      <vt:lpstr>CNN – Convolution</vt:lpstr>
      <vt:lpstr>CNN – Zero Padding</vt:lpstr>
      <vt:lpstr>CNN – Colorful image</vt:lpstr>
      <vt:lpstr>PowerPoint 簡報</vt:lpstr>
      <vt:lpstr>PowerPoint 簡報</vt:lpstr>
      <vt:lpstr>PowerPoint 簡報</vt:lpstr>
      <vt:lpstr>The whole CNN</vt:lpstr>
      <vt:lpstr>CNN – Max Pooling</vt:lpstr>
      <vt:lpstr>CNN – Max Pooling</vt:lpstr>
      <vt:lpstr>The whole CNN</vt:lpstr>
      <vt:lpstr>The whole CNN</vt:lpstr>
      <vt:lpstr>Flatten</vt:lpstr>
      <vt:lpstr>Convolutional Neural Network</vt:lpstr>
      <vt:lpstr>PowerPoint 簡報</vt:lpstr>
      <vt:lpstr>PowerPoint 簡報</vt:lpstr>
      <vt:lpstr>PowerPoint 簡報</vt:lpstr>
      <vt:lpstr>Live Demo</vt:lpstr>
      <vt:lpstr>PowerPoint 簡報</vt:lpstr>
      <vt:lpstr>PowerPoint 簡報</vt:lpstr>
      <vt:lpstr>PowerPoint 簡報</vt:lpstr>
      <vt:lpstr>What does CNN learn?</vt:lpstr>
      <vt:lpstr>Deep Dream</vt:lpstr>
      <vt:lpstr>Deep Dream</vt:lpstr>
      <vt:lpstr>Deep Style</vt:lpstr>
      <vt:lpstr>Deep Style</vt:lpstr>
      <vt:lpstr>Deep Style</vt:lpstr>
      <vt:lpstr>More Application: Playing Go</vt:lpstr>
      <vt:lpstr>More Application: Playing Go</vt:lpstr>
      <vt:lpstr>Why CNN for playing Go?</vt:lpstr>
      <vt:lpstr>Why CNN for playing Go?</vt:lpstr>
      <vt:lpstr>Variants of Neural Networks</vt:lpstr>
      <vt:lpstr>Example Application</vt:lpstr>
      <vt:lpstr>Example Application</vt:lpstr>
      <vt:lpstr>1-of-N encoding</vt:lpstr>
      <vt:lpstr>Beyond 1-of-N encoding</vt:lpstr>
      <vt:lpstr>Example Application</vt:lpstr>
      <vt:lpstr>Example Application</vt:lpstr>
      <vt:lpstr>Three Steps for Deep Learning</vt:lpstr>
      <vt:lpstr>Recurrent Neural Network (RNN)</vt:lpstr>
      <vt:lpstr>RNN</vt:lpstr>
      <vt:lpstr>RNN</vt:lpstr>
      <vt:lpstr>Of course it can be deep …</vt:lpstr>
      <vt:lpstr>Bidirectional RNN</vt:lpstr>
      <vt:lpstr> Long Short-term Memory (LSTM)</vt:lpstr>
      <vt:lpstr>PowerPoint 簡報</vt:lpstr>
      <vt:lpstr>PowerPoint 簡報</vt:lpstr>
      <vt:lpstr>PowerPoint 簡報</vt:lpstr>
      <vt:lpstr>LSTM</vt:lpstr>
      <vt:lpstr>LSTM</vt:lpstr>
      <vt:lpstr>LSTM</vt:lpstr>
      <vt:lpstr>PowerPoint 簡報</vt:lpstr>
      <vt:lpstr>Three Steps for Deep Learning</vt:lpstr>
      <vt:lpstr>PowerPoint 簡報</vt:lpstr>
      <vt:lpstr>Three Steps for Deep Learning</vt:lpstr>
      <vt:lpstr>Learning</vt:lpstr>
      <vt:lpstr>Unfortunately …… </vt:lpstr>
      <vt:lpstr>The error surface is rough.</vt:lpstr>
      <vt:lpstr>Why? </vt:lpstr>
      <vt:lpstr>Helpful Techniques</vt:lpstr>
      <vt:lpstr>Helpful Techniques</vt:lpstr>
      <vt:lpstr>More Applications ……</vt:lpstr>
      <vt:lpstr>Many to one</vt:lpstr>
      <vt:lpstr>Many to one</vt:lpstr>
      <vt:lpstr>Many to Many (Output is shorter)</vt:lpstr>
      <vt:lpstr>Many to Many (Output is shorter)</vt:lpstr>
      <vt:lpstr>Many to Many (No Limitation)</vt:lpstr>
      <vt:lpstr>Many to Many (No Limitation)</vt:lpstr>
      <vt:lpstr>Many to Many (No Limitation)</vt:lpstr>
      <vt:lpstr>Many to Many (No Limitation)</vt:lpstr>
      <vt:lpstr>Image Caption Generation</vt:lpstr>
      <vt:lpstr>Image Caption Generation</vt:lpstr>
      <vt:lpstr>PowerPoint 簡報</vt:lpstr>
      <vt:lpstr>Video Caption Generation</vt:lpstr>
      <vt:lpstr>Video Caption Generation</vt:lpstr>
      <vt:lpstr>Chat-bot</vt:lpstr>
      <vt:lpstr>Demo</vt:lpstr>
      <vt:lpstr>Attention-based Model</vt:lpstr>
      <vt:lpstr>Attention-based Model</vt:lpstr>
      <vt:lpstr>Attention-based Model v2</vt:lpstr>
      <vt:lpstr>Reading Comprehension</vt:lpstr>
      <vt:lpstr>Reading Comprehension</vt:lpstr>
      <vt:lpstr>Visual Question Answering</vt:lpstr>
      <vt:lpstr>Visual Question Answering</vt:lpstr>
      <vt:lpstr>Speech Question Answering  </vt:lpstr>
      <vt:lpstr>Model Architecture</vt:lpstr>
      <vt:lpstr>Simple Baselines</vt:lpstr>
      <vt:lpstr>Memory Network</vt:lpstr>
      <vt:lpstr>Proposed Approach</vt:lpstr>
      <vt:lpstr>Concluding Remarks</vt:lpstr>
      <vt:lpstr>Lecture III: Beyond Supervised Learning</vt:lpstr>
      <vt:lpstr>Outline</vt:lpstr>
      <vt:lpstr>Unsupervised Learning</vt:lpstr>
      <vt:lpstr>Outline</vt:lpstr>
      <vt:lpstr>Motivation</vt:lpstr>
      <vt:lpstr>Outline</vt:lpstr>
      <vt:lpstr>Auto-encoder</vt:lpstr>
      <vt:lpstr>Deep Auto-encoder</vt:lpstr>
      <vt:lpstr>Deep Auto-encoder</vt:lpstr>
      <vt:lpstr>PowerPoint 簡報</vt:lpstr>
      <vt:lpstr>Auto-encoder</vt:lpstr>
      <vt:lpstr>Auto-encoder – Pre-training DNN</vt:lpstr>
      <vt:lpstr>Auto-encoder – Pre-training DNN</vt:lpstr>
      <vt:lpstr>Auto-encoder – Pre-training DNN</vt:lpstr>
      <vt:lpstr>Auto-encoder – Pre-training DNN</vt:lpstr>
      <vt:lpstr>Outline</vt:lpstr>
      <vt:lpstr>Word Vector/Embedding</vt:lpstr>
      <vt:lpstr>Word Embedding</vt:lpstr>
      <vt:lpstr>How to exploit the context?</vt:lpstr>
      <vt:lpstr>Prediction-based</vt:lpstr>
      <vt:lpstr>Prediction-based</vt:lpstr>
      <vt:lpstr>Prediction-based</vt:lpstr>
      <vt:lpstr>Prediction-based – Various Architectures</vt:lpstr>
      <vt:lpstr>Word Embedding</vt:lpstr>
      <vt:lpstr>Word Embedding</vt:lpstr>
      <vt:lpstr>Demo</vt:lpstr>
      <vt:lpstr>Demo</vt:lpstr>
      <vt:lpstr>Document to Vector</vt:lpstr>
      <vt:lpstr>Audio Word to Vector</vt:lpstr>
      <vt:lpstr>Audio Word to Vector</vt:lpstr>
      <vt:lpstr>Sequence-to-sequence  Auto-encoder</vt:lpstr>
      <vt:lpstr>Sequence-to-sequence  Auto-encoder</vt:lpstr>
      <vt:lpstr>Sequence-to-sequence  Auto-encoder</vt:lpstr>
      <vt:lpstr>Audio Word to Vector  –Application</vt:lpstr>
      <vt:lpstr>Audio Word to Vector  –Application</vt:lpstr>
      <vt:lpstr>Experimental Results</vt:lpstr>
      <vt:lpstr>Next Step ……</vt:lpstr>
      <vt:lpstr>Outline</vt:lpstr>
      <vt:lpstr>Creation</vt:lpstr>
      <vt:lpstr>Creation</vt:lpstr>
      <vt:lpstr>PixelRNN</vt:lpstr>
      <vt:lpstr>PixelRNN</vt:lpstr>
      <vt:lpstr>PixelRNN – beyond Image</vt:lpstr>
      <vt:lpstr>Auto-encoder</vt:lpstr>
      <vt:lpstr>PowerPoint 簡報</vt:lpstr>
      <vt:lpstr>Why VAE?</vt:lpstr>
      <vt:lpstr>VAE</vt:lpstr>
      <vt:lpstr>PowerPoint 簡報</vt:lpstr>
      <vt:lpstr>Problems of VAE</vt:lpstr>
      <vt:lpstr>Generative Adversarial Network (GAN)</vt:lpstr>
      <vt:lpstr>擬態的演化</vt:lpstr>
      <vt:lpstr>The evolution of generation</vt:lpstr>
      <vt:lpstr>Cifar-10</vt:lpstr>
      <vt:lpstr>畫漫畫</vt:lpstr>
      <vt:lpstr>畫漫畫</vt:lpstr>
      <vt:lpstr>Want to practice Generation Models?</vt:lpstr>
      <vt:lpstr>Pokémon Creation</vt:lpstr>
      <vt:lpstr>Pokémon Creation</vt:lpstr>
      <vt:lpstr>PowerPoint 簡報</vt:lpstr>
      <vt:lpstr>Pokémon Creation</vt:lpstr>
      <vt:lpstr>PowerPoint 簡報</vt:lpstr>
      <vt:lpstr>PowerPoint 簡報</vt:lpstr>
      <vt:lpstr>PowerPoint 簡報</vt:lpstr>
      <vt:lpstr>Pokémon Creation - Data</vt:lpstr>
      <vt:lpstr>Outline</vt:lpstr>
      <vt:lpstr>Scenario of Reinforcement Learning</vt:lpstr>
      <vt:lpstr>Scenario of Reinforcement Learning</vt:lpstr>
      <vt:lpstr>Supervised v.s. Reinforcement</vt:lpstr>
      <vt:lpstr>Scenario of Reinforcement Learning</vt:lpstr>
      <vt:lpstr>Supervised v.s. Reinforcement</vt:lpstr>
      <vt:lpstr>Difficulties of Reinforcement Learning</vt:lpstr>
      <vt:lpstr>Deep Reinforcement Learning</vt:lpstr>
      <vt:lpstr>Application: Interactive Retrieval</vt:lpstr>
      <vt:lpstr>Deep Reinforcement Learning</vt:lpstr>
      <vt:lpstr>More applications</vt:lpstr>
      <vt:lpstr>To learn deep reinforcement learning ……</vt:lpstr>
      <vt:lpstr>Conclusion</vt:lpstr>
      <vt:lpstr>如何成為武林高手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Tutorial</dc:title>
  <dc:creator>Lee Hung-yi</dc:creator>
  <cp:lastModifiedBy>Hung-yi Lee</cp:lastModifiedBy>
  <cp:revision>289</cp:revision>
  <dcterms:created xsi:type="dcterms:W3CDTF">2016-04-30T07:31:53Z</dcterms:created>
  <dcterms:modified xsi:type="dcterms:W3CDTF">2017-09-25T04:07:25Z</dcterms:modified>
</cp:coreProperties>
</file>